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4574" r:id="rId6"/>
    <p:sldId id="4572" r:id="rId7"/>
    <p:sldId id="4571" r:id="rId8"/>
    <p:sldId id="457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1D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0876A-1122-85BA-D749-5B9B56A19D07}" v="2" dt="2026-06-05T11:04:28.001"/>
    <p1510:client id="{6F490DA1-AFA6-4CDF-33B2-52B8943DDE60}" v="4" dt="2026-06-05T11:04:53.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44" autoAdjust="0"/>
    <p:restoredTop sz="94660"/>
  </p:normalViewPr>
  <p:slideViewPr>
    <p:cSldViewPr snapToGrid="0">
      <p:cViewPr varScale="1">
        <p:scale>
          <a:sx n="86" d="100"/>
          <a:sy n="86" d="100"/>
        </p:scale>
        <p:origin x="32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Dodd" userId="S::kate.dodd@suffolk.gov.uk::eb873261-8a09-47fa-ae71-88abec78b764" providerId="AD" clId="Web-{6F490DA1-AFA6-4CDF-33B2-52B8943DDE60}"/>
    <pc:docChg chg="modSld">
      <pc:chgData name="Kate Dodd" userId="S::kate.dodd@suffolk.gov.uk::eb873261-8a09-47fa-ae71-88abec78b764" providerId="AD" clId="Web-{6F490DA1-AFA6-4CDF-33B2-52B8943DDE60}" dt="2026-06-05T11:04:53.580" v="3"/>
      <pc:docMkLst>
        <pc:docMk/>
      </pc:docMkLst>
      <pc:sldChg chg="addSp delSp modSp">
        <pc:chgData name="Kate Dodd" userId="S::kate.dodd@suffolk.gov.uk::eb873261-8a09-47fa-ae71-88abec78b764" providerId="AD" clId="Web-{6F490DA1-AFA6-4CDF-33B2-52B8943DDE60}" dt="2026-06-05T11:04:53.580" v="3"/>
        <pc:sldMkLst>
          <pc:docMk/>
          <pc:sldMk cId="1696039677" sldId="4574"/>
        </pc:sldMkLst>
        <pc:spChg chg="add del mod">
          <ac:chgData name="Kate Dodd" userId="S::kate.dodd@suffolk.gov.uk::eb873261-8a09-47fa-ae71-88abec78b764" providerId="AD" clId="Web-{6F490DA1-AFA6-4CDF-33B2-52B8943DDE60}" dt="2026-06-05T11:04:53.580" v="3"/>
          <ac:spMkLst>
            <pc:docMk/>
            <pc:sldMk cId="1696039677" sldId="4574"/>
            <ac:spMk id="10" creationId="{AF77C8D3-C4E3-3180-C3C4-5B72F0840C16}"/>
          </ac:spMkLst>
        </pc:spChg>
      </pc:sldChg>
    </pc:docChg>
  </pc:docChgLst>
  <pc:docChgLst>
    <pc:chgData name="Kate Dodd" userId="S::kate.dodd@suffolk.gov.uk::eb873261-8a09-47fa-ae71-88abec78b764" providerId="AD" clId="Web-{0020876A-1122-85BA-D749-5B9B56A19D07}"/>
    <pc:docChg chg="modSld">
      <pc:chgData name="Kate Dodd" userId="S::kate.dodd@suffolk.gov.uk::eb873261-8a09-47fa-ae71-88abec78b764" providerId="AD" clId="Web-{0020876A-1122-85BA-D749-5B9B56A19D07}" dt="2026-06-05T11:04:28.001" v="1" actId="20577"/>
      <pc:docMkLst>
        <pc:docMk/>
      </pc:docMkLst>
      <pc:sldChg chg="modSp">
        <pc:chgData name="Kate Dodd" userId="S::kate.dodd@suffolk.gov.uk::eb873261-8a09-47fa-ae71-88abec78b764" providerId="AD" clId="Web-{0020876A-1122-85BA-D749-5B9B56A19D07}" dt="2026-06-05T11:04:28.001" v="1" actId="20577"/>
        <pc:sldMkLst>
          <pc:docMk/>
          <pc:sldMk cId="1696039677" sldId="4574"/>
        </pc:sldMkLst>
        <pc:spChg chg="mod">
          <ac:chgData name="Kate Dodd" userId="S::kate.dodd@suffolk.gov.uk::eb873261-8a09-47fa-ae71-88abec78b764" providerId="AD" clId="Web-{0020876A-1122-85BA-D749-5B9B56A19D07}" dt="2026-06-05T11:04:28.001" v="1" actId="20577"/>
          <ac:spMkLst>
            <pc:docMk/>
            <pc:sldMk cId="1696039677" sldId="4574"/>
            <ac:spMk id="9" creationId="{1B514F74-6EC9-64D8-2BB7-1BB6CEAFE1C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358A7-A9EB-46F3-96FA-E1381405A95C}" type="datetimeFigureOut">
              <a:rPr lang="en-GB" smtClean="0"/>
              <a:t>05/06/2026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420785-B7FF-4ED0-B6AF-1F28821B77ED}" type="slidenum">
              <a:rPr lang="en-GB" smtClean="0"/>
              <a:t>‹#›</a:t>
            </a:fld>
            <a:endParaRPr lang="en-GB"/>
          </a:p>
        </p:txBody>
      </p:sp>
    </p:spTree>
    <p:extLst>
      <p:ext uri="{BB962C8B-B14F-4D97-AF65-F5344CB8AC3E}">
        <p14:creationId xmlns:p14="http://schemas.microsoft.com/office/powerpoint/2010/main" val="131629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420785-B7FF-4ED0-B6AF-1F28821B77ED}" type="slidenum">
              <a:rPr lang="en-GB" smtClean="0"/>
              <a:t>1</a:t>
            </a:fld>
            <a:endParaRPr lang="en-GB"/>
          </a:p>
        </p:txBody>
      </p:sp>
    </p:spTree>
    <p:extLst>
      <p:ext uri="{BB962C8B-B14F-4D97-AF65-F5344CB8AC3E}">
        <p14:creationId xmlns:p14="http://schemas.microsoft.com/office/powerpoint/2010/main" val="3890117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1816E-16AC-3646-32AB-ECBE2E460C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518317-7643-2BE3-97A1-77B810A737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E3C449-6CC9-CBBB-F63C-765F540BB3CE}"/>
              </a:ext>
            </a:extLst>
          </p:cNvPr>
          <p:cNvSpPr>
            <a:spLocks noGrp="1"/>
          </p:cNvSpPr>
          <p:nvPr>
            <p:ph type="body" idx="1"/>
          </p:nvPr>
        </p:nvSpPr>
        <p:spPr/>
        <p:txBody>
          <a:bodyPr/>
          <a:lstStyle/>
          <a:p>
            <a:endParaRPr lang="en-GB"/>
          </a:p>
          <a:p>
            <a:endParaRPr lang="en-GB"/>
          </a:p>
          <a:p>
            <a:endParaRPr lang="en-GB"/>
          </a:p>
        </p:txBody>
      </p:sp>
      <p:sp>
        <p:nvSpPr>
          <p:cNvPr id="4" name="Slide Number Placeholder 3">
            <a:extLst>
              <a:ext uri="{FF2B5EF4-FFF2-40B4-BE49-F238E27FC236}">
                <a16:creationId xmlns:a16="http://schemas.microsoft.com/office/drawing/2014/main" id="{5126971F-2C2A-C39B-847C-7CCFC0227810}"/>
              </a:ext>
            </a:extLst>
          </p:cNvPr>
          <p:cNvSpPr>
            <a:spLocks noGrp="1"/>
          </p:cNvSpPr>
          <p:nvPr>
            <p:ph type="sldNum" sz="quarter" idx="5"/>
          </p:nvPr>
        </p:nvSpPr>
        <p:spPr/>
        <p:txBody>
          <a:bodyPr/>
          <a:lstStyle/>
          <a:p>
            <a:fld id="{7A420785-B7FF-4ED0-B6AF-1F28821B77ED}" type="slidenum">
              <a:rPr lang="en-GB" smtClean="0"/>
              <a:t>2</a:t>
            </a:fld>
            <a:endParaRPr lang="en-GB"/>
          </a:p>
        </p:txBody>
      </p:sp>
    </p:spTree>
    <p:extLst>
      <p:ext uri="{BB962C8B-B14F-4D97-AF65-F5344CB8AC3E}">
        <p14:creationId xmlns:p14="http://schemas.microsoft.com/office/powerpoint/2010/main" val="2803703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C9F26-8562-C97E-3692-C0A07C4CFC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F1A097-C21D-5A50-9BC3-5E987385D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D59CD-0A0C-B3D2-CE01-3D808845D9AE}"/>
              </a:ext>
            </a:extLst>
          </p:cNvPr>
          <p:cNvSpPr>
            <a:spLocks noGrp="1"/>
          </p:cNvSpPr>
          <p:nvPr>
            <p:ph type="body" idx="1"/>
          </p:nvPr>
        </p:nvSpPr>
        <p:spPr/>
        <p:txBody>
          <a:bodyPr/>
          <a:lstStyle/>
          <a:p>
            <a:endParaRPr lang="en-GB"/>
          </a:p>
          <a:p>
            <a:endParaRPr lang="en-GB"/>
          </a:p>
          <a:p>
            <a:endParaRPr lang="en-GB"/>
          </a:p>
        </p:txBody>
      </p:sp>
      <p:sp>
        <p:nvSpPr>
          <p:cNvPr id="4" name="Slide Number Placeholder 3">
            <a:extLst>
              <a:ext uri="{FF2B5EF4-FFF2-40B4-BE49-F238E27FC236}">
                <a16:creationId xmlns:a16="http://schemas.microsoft.com/office/drawing/2014/main" id="{1620FBC6-7FC6-AC9A-4C96-84155065F48A}"/>
              </a:ext>
            </a:extLst>
          </p:cNvPr>
          <p:cNvSpPr>
            <a:spLocks noGrp="1"/>
          </p:cNvSpPr>
          <p:nvPr>
            <p:ph type="sldNum" sz="quarter" idx="5"/>
          </p:nvPr>
        </p:nvSpPr>
        <p:spPr/>
        <p:txBody>
          <a:bodyPr/>
          <a:lstStyle/>
          <a:p>
            <a:fld id="{7A420785-B7FF-4ED0-B6AF-1F28821B77ED}" type="slidenum">
              <a:rPr lang="en-GB" smtClean="0"/>
              <a:t>3</a:t>
            </a:fld>
            <a:endParaRPr lang="en-GB"/>
          </a:p>
        </p:txBody>
      </p:sp>
    </p:spTree>
    <p:extLst>
      <p:ext uri="{BB962C8B-B14F-4D97-AF65-F5344CB8AC3E}">
        <p14:creationId xmlns:p14="http://schemas.microsoft.com/office/powerpoint/2010/main" val="3982200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73E18-6339-ABDC-77B0-6B9A1DAA67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E0966F-F84F-E189-C54E-8A312EA3D2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03E666-6C3A-0923-B949-477C51CEDD43}"/>
              </a:ext>
            </a:extLst>
          </p:cNvPr>
          <p:cNvSpPr>
            <a:spLocks noGrp="1"/>
          </p:cNvSpPr>
          <p:nvPr>
            <p:ph type="body" idx="1"/>
          </p:nvPr>
        </p:nvSpPr>
        <p:spPr/>
        <p:txBody>
          <a:bodyPr/>
          <a:lstStyle/>
          <a:p>
            <a:endParaRPr lang="en-GB"/>
          </a:p>
          <a:p>
            <a:endParaRPr lang="en-GB"/>
          </a:p>
          <a:p>
            <a:endParaRPr lang="en-GB"/>
          </a:p>
        </p:txBody>
      </p:sp>
      <p:sp>
        <p:nvSpPr>
          <p:cNvPr id="4" name="Slide Number Placeholder 3">
            <a:extLst>
              <a:ext uri="{FF2B5EF4-FFF2-40B4-BE49-F238E27FC236}">
                <a16:creationId xmlns:a16="http://schemas.microsoft.com/office/drawing/2014/main" id="{A8A71CA2-05A5-CD47-77CB-C66624982D1D}"/>
              </a:ext>
            </a:extLst>
          </p:cNvPr>
          <p:cNvSpPr>
            <a:spLocks noGrp="1"/>
          </p:cNvSpPr>
          <p:nvPr>
            <p:ph type="sldNum" sz="quarter" idx="5"/>
          </p:nvPr>
        </p:nvSpPr>
        <p:spPr/>
        <p:txBody>
          <a:bodyPr/>
          <a:lstStyle/>
          <a:p>
            <a:fld id="{7A420785-B7FF-4ED0-B6AF-1F28821B77ED}" type="slidenum">
              <a:rPr lang="en-GB" smtClean="0"/>
              <a:t>4</a:t>
            </a:fld>
            <a:endParaRPr lang="en-GB"/>
          </a:p>
        </p:txBody>
      </p:sp>
    </p:spTree>
    <p:extLst>
      <p:ext uri="{BB962C8B-B14F-4D97-AF65-F5344CB8AC3E}">
        <p14:creationId xmlns:p14="http://schemas.microsoft.com/office/powerpoint/2010/main" val="874052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E376-6881-1B8F-9E40-6FEC033D94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AECBD1-D36B-5406-93D1-D12326F0D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B7B6C-0094-CC1D-DD3E-0B2F6D5CEAAD}"/>
              </a:ext>
            </a:extLst>
          </p:cNvPr>
          <p:cNvSpPr>
            <a:spLocks noGrp="1"/>
          </p:cNvSpPr>
          <p:nvPr>
            <p:ph type="body" idx="1"/>
          </p:nvPr>
        </p:nvSpPr>
        <p:spPr/>
        <p:txBody>
          <a:bodyPr/>
          <a:lstStyle/>
          <a:p>
            <a:endParaRPr lang="en-GB"/>
          </a:p>
          <a:p>
            <a:endParaRPr lang="en-GB"/>
          </a:p>
          <a:p>
            <a:endParaRPr lang="en-GB"/>
          </a:p>
        </p:txBody>
      </p:sp>
      <p:sp>
        <p:nvSpPr>
          <p:cNvPr id="4" name="Slide Number Placeholder 3">
            <a:extLst>
              <a:ext uri="{FF2B5EF4-FFF2-40B4-BE49-F238E27FC236}">
                <a16:creationId xmlns:a16="http://schemas.microsoft.com/office/drawing/2014/main" id="{26F5C319-ABE2-A56C-2CBD-DFECC9EE7982}"/>
              </a:ext>
            </a:extLst>
          </p:cNvPr>
          <p:cNvSpPr>
            <a:spLocks noGrp="1"/>
          </p:cNvSpPr>
          <p:nvPr>
            <p:ph type="sldNum" sz="quarter" idx="5"/>
          </p:nvPr>
        </p:nvSpPr>
        <p:spPr/>
        <p:txBody>
          <a:bodyPr/>
          <a:lstStyle/>
          <a:p>
            <a:fld id="{7A420785-B7FF-4ED0-B6AF-1F28821B77ED}" type="slidenum">
              <a:rPr lang="en-GB" smtClean="0"/>
              <a:t>5</a:t>
            </a:fld>
            <a:endParaRPr lang="en-GB"/>
          </a:p>
        </p:txBody>
      </p:sp>
    </p:spTree>
    <p:extLst>
      <p:ext uri="{BB962C8B-B14F-4D97-AF65-F5344CB8AC3E}">
        <p14:creationId xmlns:p14="http://schemas.microsoft.com/office/powerpoint/2010/main" val="1106258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67E1B-32DA-7C26-13A4-4B05123263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623A38-CAB9-A593-C57F-0980A8E7A3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3A701AC-B20C-C0AD-63A0-03321CB5DF45}"/>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ACA41DEF-0E92-75F7-1440-303BCAC607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5EE417-E25A-CA0D-EB89-1CFC605BB05A}"/>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3583845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A74D4-3A74-912C-5FBF-F035DBF5D5C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B8BE95A-088C-E44B-880C-AC185BB019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E58AF7-5AE2-858A-23F8-BE69FE9693B2}"/>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3845260C-EE8D-B2D2-DFE6-0A66673958D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1BA22B-97B3-A0CE-5E1E-6453F97DB952}"/>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1938285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C3E904-F3F7-21F0-AE51-7D6950EDF8D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F3257FA-BF5B-E604-9CC7-04145E46E7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226670-3809-05B0-6E43-35A617765E9C}"/>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0297D258-0F3D-74F2-3BC8-0D4BBFA22F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293759-EAB6-B4D2-E077-231E43535FFC}"/>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3699385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D84C1-6D65-4329-301A-142BAA3EAB1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99EFA4-0D13-7ABB-1D60-85AD5AC332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8ECF1E-CA19-0CF6-08A9-B4262F22F68A}"/>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B2285658-F377-DC23-1ECD-7A5854B1E4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54D473-D862-F7FA-FA53-7A68193D5209}"/>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133832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2FF86-B168-AC7F-8665-6CDB4D6593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0EC4440-17C8-5FEE-64FB-E2FA37B72BA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1DD542-C0CC-A069-E838-03DF84245982}"/>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33649678-B2C6-54BA-96B2-B299FD239E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811DABB-1BC8-A457-BDD6-E3059823E0A7}"/>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474999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0E186-DE69-F4F3-5224-C6AF9F9495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84508CE-E122-FED5-72FC-B26A732432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83DAA22-19E3-057B-00EF-7785E6480FE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7492C2-C661-F62A-70C7-2B7A7FD5F72C}"/>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6" name="Footer Placeholder 5">
            <a:extLst>
              <a:ext uri="{FF2B5EF4-FFF2-40B4-BE49-F238E27FC236}">
                <a16:creationId xmlns:a16="http://schemas.microsoft.com/office/drawing/2014/main" id="{58942D7A-FDF9-13C4-E90E-7ABBB64F00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8E5AE3-FD4C-8E3D-D848-D4BD00C31BB3}"/>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195760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688C-1607-3C44-89C0-87D0F15C19C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1BCB29F-21B5-6752-C182-7435C06E0F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F9F7C3C-9252-788B-4B3C-D6008BCF74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AD2B5FE-AA3F-3BBC-2E7E-82FCDEC788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4A6A28-9A13-4E51-501B-688C7EBD06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B87113C-A822-8EAA-085E-08408C6D043B}"/>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8" name="Footer Placeholder 7">
            <a:extLst>
              <a:ext uri="{FF2B5EF4-FFF2-40B4-BE49-F238E27FC236}">
                <a16:creationId xmlns:a16="http://schemas.microsoft.com/office/drawing/2014/main" id="{7DA99371-34BC-4A3A-2AFB-12985C93002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23E4406-3F82-B1A1-DAAF-A1BF9FB72684}"/>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3934152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2D384-A36B-8C69-C1EC-CFE0B5E7751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A7C2794-75F8-8B5B-B920-31EF2A504D29}"/>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4" name="Footer Placeholder 3">
            <a:extLst>
              <a:ext uri="{FF2B5EF4-FFF2-40B4-BE49-F238E27FC236}">
                <a16:creationId xmlns:a16="http://schemas.microsoft.com/office/drawing/2014/main" id="{0021DC78-85BE-C9E5-9247-D7E988DE697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0B0A961-57AB-5FB4-8596-15D49EC8F267}"/>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1941313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55ECF3-EFF0-A9B6-46BB-423CE181DA17}"/>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3" name="Footer Placeholder 2">
            <a:extLst>
              <a:ext uri="{FF2B5EF4-FFF2-40B4-BE49-F238E27FC236}">
                <a16:creationId xmlns:a16="http://schemas.microsoft.com/office/drawing/2014/main" id="{A2F4C386-FB96-EA15-CCE1-02CF02C708D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E418E0B-CD21-0834-35C5-AD1149EC0FF3}"/>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3427814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8EBAE-B339-3C55-A8DA-0BA36DD9A4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AE73B74-A6B7-C426-FB19-347BD84207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E47B222-51FF-1CB0-7AAC-0DC2A9F914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1B3722-CE73-51C3-6D5D-7235293AF489}"/>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6" name="Footer Placeholder 5">
            <a:extLst>
              <a:ext uri="{FF2B5EF4-FFF2-40B4-BE49-F238E27FC236}">
                <a16:creationId xmlns:a16="http://schemas.microsoft.com/office/drawing/2014/main" id="{4767022D-1C50-F4F8-E012-C4E0371925F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2EAB5E3-22AB-A22B-EA25-F4EF73852DF1}"/>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4272903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3CA7E-59A9-5A62-CDDC-DAACB0481C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04FD02C-DFA4-A7CB-E1C8-C6A7982B02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AB5F491-0481-32CB-9D74-07FBDA643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2D0F35-82E6-9A06-6BA2-77EEF96F6169}"/>
              </a:ext>
            </a:extLst>
          </p:cNvPr>
          <p:cNvSpPr>
            <a:spLocks noGrp="1"/>
          </p:cNvSpPr>
          <p:nvPr>
            <p:ph type="dt" sz="half" idx="10"/>
          </p:nvPr>
        </p:nvSpPr>
        <p:spPr/>
        <p:txBody>
          <a:bodyPr/>
          <a:lstStyle/>
          <a:p>
            <a:fld id="{7A186E07-DB33-4D96-AD30-334C50B425A4}" type="datetimeFigureOut">
              <a:rPr lang="en-GB" smtClean="0"/>
              <a:t>05/06/2026</a:t>
            </a:fld>
            <a:endParaRPr lang="en-GB"/>
          </a:p>
        </p:txBody>
      </p:sp>
      <p:sp>
        <p:nvSpPr>
          <p:cNvPr id="6" name="Footer Placeholder 5">
            <a:extLst>
              <a:ext uri="{FF2B5EF4-FFF2-40B4-BE49-F238E27FC236}">
                <a16:creationId xmlns:a16="http://schemas.microsoft.com/office/drawing/2014/main" id="{AB3D5861-4B62-7B2A-30ED-1AF2A06FD5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ADD6BF7-49BB-4218-0767-CA2081457885}"/>
              </a:ext>
            </a:extLst>
          </p:cNvPr>
          <p:cNvSpPr>
            <a:spLocks noGrp="1"/>
          </p:cNvSpPr>
          <p:nvPr>
            <p:ph type="sldNum" sz="quarter" idx="12"/>
          </p:nvPr>
        </p:nvSpPr>
        <p:spPr/>
        <p:txBody>
          <a:bodyPr/>
          <a:lstStyle/>
          <a:p>
            <a:fld id="{F48BA195-7D0C-4E26-BB9F-E56661FD3E73}" type="slidenum">
              <a:rPr lang="en-GB" smtClean="0"/>
              <a:t>‹#›</a:t>
            </a:fld>
            <a:endParaRPr lang="en-GB"/>
          </a:p>
        </p:txBody>
      </p:sp>
    </p:spTree>
    <p:extLst>
      <p:ext uri="{BB962C8B-B14F-4D97-AF65-F5344CB8AC3E}">
        <p14:creationId xmlns:p14="http://schemas.microsoft.com/office/powerpoint/2010/main" val="779253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A0CFF-6172-A288-D857-303812897A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9F1B1C3-1256-C1A9-A6B9-6FA1420262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B63F8A-3753-7E69-E571-B9D0996801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A186E07-DB33-4D96-AD30-334C50B425A4}" type="datetimeFigureOut">
              <a:rPr lang="en-GB" smtClean="0"/>
              <a:t>05/06/2026</a:t>
            </a:fld>
            <a:endParaRPr lang="en-GB"/>
          </a:p>
        </p:txBody>
      </p:sp>
      <p:sp>
        <p:nvSpPr>
          <p:cNvPr id="5" name="Footer Placeholder 4">
            <a:extLst>
              <a:ext uri="{FF2B5EF4-FFF2-40B4-BE49-F238E27FC236}">
                <a16:creationId xmlns:a16="http://schemas.microsoft.com/office/drawing/2014/main" id="{E456C0B0-56D6-676C-C7BF-DE8F743D29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CD85DAA-222A-5E4E-A92E-CAFAB0BDD5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8BA195-7D0C-4E26-BB9F-E56661FD3E73}" type="slidenum">
              <a:rPr lang="en-GB" smtClean="0"/>
              <a:t>‹#›</a:t>
            </a:fld>
            <a:endParaRPr lang="en-GB"/>
          </a:p>
        </p:txBody>
      </p:sp>
    </p:spTree>
    <p:extLst>
      <p:ext uri="{BB962C8B-B14F-4D97-AF65-F5344CB8AC3E}">
        <p14:creationId xmlns:p14="http://schemas.microsoft.com/office/powerpoint/2010/main" val="739408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BA8BD0-46D4-2EE3-E6A8-F8F6E7877231}"/>
              </a:ext>
            </a:extLst>
          </p:cNvPr>
          <p:cNvSpPr txBox="1"/>
          <p:nvPr/>
        </p:nvSpPr>
        <p:spPr>
          <a:xfrm>
            <a:off x="1242873" y="2006354"/>
            <a:ext cx="6933461" cy="1723549"/>
          </a:xfrm>
          <a:prstGeom prst="rect">
            <a:avLst/>
          </a:prstGeom>
          <a:noFill/>
        </p:spPr>
        <p:txBody>
          <a:bodyPr wrap="square" rtlCol="0">
            <a:spAutoFit/>
          </a:bodyPr>
          <a:lstStyle/>
          <a:p>
            <a:r>
              <a:rPr lang="en-GB" sz="3600" dirty="0">
                <a:solidFill>
                  <a:schemeClr val="bg1"/>
                </a:solidFill>
              </a:rPr>
              <a:t>Preparing for Adulthood Update – SEND Improvement Board</a:t>
            </a:r>
          </a:p>
          <a:p>
            <a:endParaRPr lang="en-GB" sz="1400" dirty="0">
              <a:solidFill>
                <a:schemeClr val="bg1"/>
              </a:solidFill>
              <a:latin typeface="Aptos" panose="020B0004020202020204" pitchFamily="34" charset="0"/>
            </a:endParaRPr>
          </a:p>
          <a:p>
            <a:r>
              <a:rPr lang="en-GB" sz="2000" dirty="0">
                <a:solidFill>
                  <a:schemeClr val="bg1"/>
                </a:solidFill>
                <a:latin typeface="Aptos" panose="020B0004020202020204" pitchFamily="34" charset="0"/>
              </a:rPr>
              <a:t>21</a:t>
            </a:r>
            <a:r>
              <a:rPr lang="en-GB" sz="2000" baseline="30000" dirty="0">
                <a:solidFill>
                  <a:schemeClr val="bg1"/>
                </a:solidFill>
                <a:latin typeface="Aptos" panose="020B0004020202020204" pitchFamily="34" charset="0"/>
              </a:rPr>
              <a:t>st</a:t>
            </a:r>
            <a:r>
              <a:rPr lang="en-GB" sz="2000" dirty="0">
                <a:solidFill>
                  <a:schemeClr val="bg1"/>
                </a:solidFill>
                <a:latin typeface="Aptos" panose="020B0004020202020204" pitchFamily="34" charset="0"/>
              </a:rPr>
              <a:t> May 2026</a:t>
            </a:r>
          </a:p>
        </p:txBody>
      </p:sp>
    </p:spTree>
    <p:extLst>
      <p:ext uri="{BB962C8B-B14F-4D97-AF65-F5344CB8AC3E}">
        <p14:creationId xmlns:p14="http://schemas.microsoft.com/office/powerpoint/2010/main" val="2500049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BEE21-0908-2E92-BEAD-F757DCCCD767}"/>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8A306FAE-5EBC-B4FC-DA16-B7C966B4D78D}"/>
              </a:ext>
            </a:extLst>
          </p:cNvPr>
          <p:cNvGrpSpPr/>
          <p:nvPr/>
        </p:nvGrpSpPr>
        <p:grpSpPr>
          <a:xfrm>
            <a:off x="0" y="0"/>
            <a:ext cx="12192000" cy="1578429"/>
            <a:chOff x="0" y="0"/>
            <a:chExt cx="12192000" cy="1578429"/>
          </a:xfrm>
        </p:grpSpPr>
        <p:sp>
          <p:nvSpPr>
            <p:cNvPr id="5" name="Rectangle 4">
              <a:extLst>
                <a:ext uri="{FF2B5EF4-FFF2-40B4-BE49-F238E27FC236}">
                  <a16:creationId xmlns:a16="http://schemas.microsoft.com/office/drawing/2014/main" id="{9EC5799A-B7AC-3C69-24B8-D4C70E69C619}"/>
                </a:ext>
              </a:extLst>
            </p:cNvPr>
            <p:cNvSpPr/>
            <p:nvPr/>
          </p:nvSpPr>
          <p:spPr>
            <a:xfrm>
              <a:off x="0" y="0"/>
              <a:ext cx="12192000" cy="1578429"/>
            </a:xfrm>
            <a:prstGeom prst="rect">
              <a:avLst/>
            </a:prstGeom>
            <a:solidFill>
              <a:srgbClr val="161D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background with colorful stars and text&#10;&#10;AI-generated content may be incorrect.">
              <a:extLst>
                <a:ext uri="{FF2B5EF4-FFF2-40B4-BE49-F238E27FC236}">
                  <a16:creationId xmlns:a16="http://schemas.microsoft.com/office/drawing/2014/main" id="{0A0184C1-11B9-17B5-31AE-44F97BD26A9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873343" y="57640"/>
              <a:ext cx="2144485" cy="1246794"/>
            </a:xfrm>
            <a:prstGeom prst="rect">
              <a:avLst/>
            </a:prstGeom>
          </p:spPr>
        </p:pic>
      </p:grpSp>
      <p:sp>
        <p:nvSpPr>
          <p:cNvPr id="7" name="Title 1">
            <a:extLst>
              <a:ext uri="{FF2B5EF4-FFF2-40B4-BE49-F238E27FC236}">
                <a16:creationId xmlns:a16="http://schemas.microsoft.com/office/drawing/2014/main" id="{582863A5-A466-F490-B09C-D71D904E78EC}"/>
              </a:ext>
            </a:extLst>
          </p:cNvPr>
          <p:cNvSpPr txBox="1">
            <a:spLocks/>
          </p:cNvSpPr>
          <p:nvPr/>
        </p:nvSpPr>
        <p:spPr>
          <a:xfrm>
            <a:off x="664028" y="12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a:solidFill>
                <a:schemeClr val="bg1"/>
              </a:solidFill>
              <a:latin typeface="Arial" panose="020B0604020202020204" pitchFamily="34" charset="0"/>
              <a:cs typeface="Arial" panose="020B0604020202020204" pitchFamily="34" charset="0"/>
            </a:endParaRPr>
          </a:p>
        </p:txBody>
      </p:sp>
      <p:sp>
        <p:nvSpPr>
          <p:cNvPr id="23" name="Content Placeholder 22">
            <a:extLst>
              <a:ext uri="{FF2B5EF4-FFF2-40B4-BE49-F238E27FC236}">
                <a16:creationId xmlns:a16="http://schemas.microsoft.com/office/drawing/2014/main" id="{6F5D5316-649C-2DC4-EED4-A4F09203092E}"/>
              </a:ext>
            </a:extLst>
          </p:cNvPr>
          <p:cNvSpPr>
            <a:spLocks noGrp="1"/>
          </p:cNvSpPr>
          <p:nvPr>
            <p:ph idx="1"/>
          </p:nvPr>
        </p:nvSpPr>
        <p:spPr>
          <a:xfrm>
            <a:off x="174172" y="535785"/>
            <a:ext cx="9478353" cy="1111436"/>
          </a:xfrm>
        </p:spPr>
        <p:txBody>
          <a:bodyPr>
            <a:normAutofit/>
          </a:bodyPr>
          <a:lstStyle/>
          <a:p>
            <a:pPr marL="0" indent="0">
              <a:buNone/>
            </a:pPr>
            <a:r>
              <a:rPr lang="en-GB" sz="4000" dirty="0">
                <a:solidFill>
                  <a:schemeClr val="bg1"/>
                </a:solidFill>
              </a:rPr>
              <a:t>Preparing for Adulthood Update</a:t>
            </a:r>
            <a:endParaRPr lang="en-GB" dirty="0">
              <a:latin typeface="Aptos" panose="020B0004020202020204" pitchFamily="34" charset="0"/>
            </a:endParaRPr>
          </a:p>
          <a:p>
            <a:pPr marL="0" indent="0" fontAlgn="t">
              <a:buNone/>
            </a:pPr>
            <a:endParaRPr lang="en-GB" sz="3600" dirty="0">
              <a:latin typeface="Aptos" panose="020B0004020202020204" pitchFamily="34" charset="0"/>
            </a:endParaRPr>
          </a:p>
        </p:txBody>
      </p:sp>
      <p:sp>
        <p:nvSpPr>
          <p:cNvPr id="3" name="TextBox 2">
            <a:extLst>
              <a:ext uri="{FF2B5EF4-FFF2-40B4-BE49-F238E27FC236}">
                <a16:creationId xmlns:a16="http://schemas.microsoft.com/office/drawing/2014/main" id="{583E9C36-BA63-9262-942E-05BA95908F3D}"/>
              </a:ext>
            </a:extLst>
          </p:cNvPr>
          <p:cNvSpPr txBox="1"/>
          <p:nvPr/>
        </p:nvSpPr>
        <p:spPr>
          <a:xfrm>
            <a:off x="351840" y="975074"/>
            <a:ext cx="60960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GB">
              <a:cs typeface="Arial"/>
            </a:endParaRPr>
          </a:p>
        </p:txBody>
      </p:sp>
      <p:sp>
        <p:nvSpPr>
          <p:cNvPr id="8" name="TextBox 7">
            <a:extLst>
              <a:ext uri="{FF2B5EF4-FFF2-40B4-BE49-F238E27FC236}">
                <a16:creationId xmlns:a16="http://schemas.microsoft.com/office/drawing/2014/main" id="{70D0BB3F-DF32-EB95-6252-8D141C2D946E}"/>
              </a:ext>
            </a:extLst>
          </p:cNvPr>
          <p:cNvSpPr txBox="1"/>
          <p:nvPr/>
        </p:nvSpPr>
        <p:spPr>
          <a:xfrm>
            <a:off x="417449" y="1383201"/>
            <a:ext cx="9899104" cy="2545377"/>
          </a:xfrm>
          <a:prstGeom prst="rect">
            <a:avLst/>
          </a:prstGeom>
          <a:noFill/>
        </p:spPr>
        <p:txBody>
          <a:bodyPr wrap="square" lIns="91440" tIns="45720" rIns="91440" bIns="45720" anchor="t">
            <a:spAutoFit/>
          </a:bodyPr>
          <a:lstStyle/>
          <a:p>
            <a:pPr>
              <a:lnSpc>
                <a:spcPct val="150000"/>
              </a:lnSpc>
            </a:pPr>
            <a:endParaRPr lang="en-GB" dirty="0"/>
          </a:p>
          <a:p>
            <a:pPr marL="285750" indent="-285750">
              <a:lnSpc>
                <a:spcPct val="150000"/>
              </a:lnSpc>
              <a:buFont typeface="Wingdings" panose="05000000000000000000" pitchFamily="2" charset="2"/>
              <a:buChar char="ü"/>
            </a:pPr>
            <a:r>
              <a:rPr lang="en-GB" dirty="0"/>
              <a:t>A co‑produced Preparing for Adulthood (PfA) strategy is in draft, with clear priorities and oversight.</a:t>
            </a:r>
          </a:p>
          <a:p>
            <a:pPr marL="285750" indent="-285750">
              <a:lnSpc>
                <a:spcPct val="150000"/>
              </a:lnSpc>
              <a:buFont typeface="Wingdings" panose="05000000000000000000" pitchFamily="2" charset="2"/>
              <a:buChar char="ü"/>
            </a:pPr>
            <a:r>
              <a:rPr lang="en-GB" dirty="0"/>
              <a:t>Feedback from children, young people and Healthwatch highlights the importance of being listened to and involved in decisions. In response, we are developing simple, accessible resources and clearer information for families across schools and services.</a:t>
            </a:r>
          </a:p>
        </p:txBody>
      </p:sp>
      <p:pic>
        <p:nvPicPr>
          <p:cNvPr id="3074" name="Picture 2" descr="Young people with SEND – what do we mean by preparing for adulthood? - Healthwatch  Suffolk">
            <a:extLst>
              <a:ext uri="{FF2B5EF4-FFF2-40B4-BE49-F238E27FC236}">
                <a16:creationId xmlns:a16="http://schemas.microsoft.com/office/drawing/2014/main" id="{9E9E3698-F40B-7D59-415F-167092D37F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5580" y="4169864"/>
            <a:ext cx="4438835" cy="22194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0347356-3BB8-8E47-2F48-10489682B3E1}"/>
              </a:ext>
            </a:extLst>
          </p:cNvPr>
          <p:cNvSpPr txBox="1"/>
          <p:nvPr/>
        </p:nvSpPr>
        <p:spPr>
          <a:xfrm>
            <a:off x="613537" y="1730827"/>
            <a:ext cx="9899104" cy="676532"/>
          </a:xfrm>
          <a:prstGeom prst="rect">
            <a:avLst/>
          </a:prstGeom>
          <a:noFill/>
        </p:spPr>
        <p:txBody>
          <a:bodyPr wrap="square" lIns="91440" tIns="45720" rIns="91440" bIns="45720" anchor="t">
            <a:spAutoFit/>
          </a:bodyPr>
          <a:lstStyle/>
          <a:p>
            <a:pPr>
              <a:lnSpc>
                <a:spcPct val="150000"/>
              </a:lnSpc>
            </a:pPr>
            <a:endParaRPr lang="en-GB" sz="2800" dirty="0"/>
          </a:p>
        </p:txBody>
      </p:sp>
      <p:sp>
        <p:nvSpPr>
          <p:cNvPr id="9" name="TextBox 8">
            <a:extLst>
              <a:ext uri="{FF2B5EF4-FFF2-40B4-BE49-F238E27FC236}">
                <a16:creationId xmlns:a16="http://schemas.microsoft.com/office/drawing/2014/main" id="{1B514F74-6EC9-64D8-2BB7-1BB6CEAFE1CC}"/>
              </a:ext>
            </a:extLst>
          </p:cNvPr>
          <p:cNvSpPr txBox="1"/>
          <p:nvPr/>
        </p:nvSpPr>
        <p:spPr>
          <a:xfrm>
            <a:off x="417449" y="3928578"/>
            <a:ext cx="6086893" cy="467885"/>
          </a:xfrm>
          <a:prstGeom prst="rect">
            <a:avLst/>
          </a:prstGeom>
          <a:noFill/>
        </p:spPr>
        <p:txBody>
          <a:bodyPr wrap="square" lIns="91440" tIns="45720" rIns="91440" bIns="45720" rtlCol="0" anchor="t">
            <a:spAutoFit/>
          </a:bodyPr>
          <a:lstStyle/>
          <a:p>
            <a:pPr marL="285750" indent="-285750">
              <a:lnSpc>
                <a:spcPct val="150000"/>
              </a:lnSpc>
              <a:buFont typeface="Wingdings" panose="05000000000000000000" pitchFamily="2" charset="2"/>
              <a:buChar char="ü"/>
            </a:pPr>
            <a:r>
              <a:rPr lang="en-GB"/>
              <a:t>C</a:t>
            </a:r>
            <a:r>
              <a:rPr lang="en-GB" dirty="0"/>
              <a:t>.</a:t>
            </a:r>
            <a:endParaRPr lang="en-GB" sz="2800" dirty="0"/>
          </a:p>
        </p:txBody>
      </p:sp>
    </p:spTree>
    <p:extLst>
      <p:ext uri="{BB962C8B-B14F-4D97-AF65-F5344CB8AC3E}">
        <p14:creationId xmlns:p14="http://schemas.microsoft.com/office/powerpoint/2010/main" val="1696039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3D2B9-5CF4-C747-14F2-3A418C56B4D8}"/>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B71E7DDB-55F3-1D7A-610F-5C898A6BFFB6}"/>
              </a:ext>
            </a:extLst>
          </p:cNvPr>
          <p:cNvGrpSpPr/>
          <p:nvPr/>
        </p:nvGrpSpPr>
        <p:grpSpPr>
          <a:xfrm>
            <a:off x="0" y="0"/>
            <a:ext cx="12192000" cy="1578429"/>
            <a:chOff x="0" y="0"/>
            <a:chExt cx="12192000" cy="1578429"/>
          </a:xfrm>
        </p:grpSpPr>
        <p:sp>
          <p:nvSpPr>
            <p:cNvPr id="5" name="Rectangle 4">
              <a:extLst>
                <a:ext uri="{FF2B5EF4-FFF2-40B4-BE49-F238E27FC236}">
                  <a16:creationId xmlns:a16="http://schemas.microsoft.com/office/drawing/2014/main" id="{35400313-6B70-541B-E038-72461BE9AAA0}"/>
                </a:ext>
              </a:extLst>
            </p:cNvPr>
            <p:cNvSpPr/>
            <p:nvPr/>
          </p:nvSpPr>
          <p:spPr>
            <a:xfrm>
              <a:off x="0" y="0"/>
              <a:ext cx="12192000" cy="1578429"/>
            </a:xfrm>
            <a:prstGeom prst="rect">
              <a:avLst/>
            </a:prstGeom>
            <a:solidFill>
              <a:srgbClr val="161D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background with colorful stars and text&#10;&#10;AI-generated content may be incorrect.">
              <a:extLst>
                <a:ext uri="{FF2B5EF4-FFF2-40B4-BE49-F238E27FC236}">
                  <a16:creationId xmlns:a16="http://schemas.microsoft.com/office/drawing/2014/main" id="{BA52C604-8424-8195-2A65-57C19335021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873343" y="57640"/>
              <a:ext cx="2144485" cy="1246794"/>
            </a:xfrm>
            <a:prstGeom prst="rect">
              <a:avLst/>
            </a:prstGeom>
          </p:spPr>
        </p:pic>
      </p:grpSp>
      <p:sp>
        <p:nvSpPr>
          <p:cNvPr id="7" name="Title 1">
            <a:extLst>
              <a:ext uri="{FF2B5EF4-FFF2-40B4-BE49-F238E27FC236}">
                <a16:creationId xmlns:a16="http://schemas.microsoft.com/office/drawing/2014/main" id="{C170E708-424F-809F-C9CE-FB3B26C9D339}"/>
              </a:ext>
            </a:extLst>
          </p:cNvPr>
          <p:cNvSpPr txBox="1">
            <a:spLocks/>
          </p:cNvSpPr>
          <p:nvPr/>
        </p:nvSpPr>
        <p:spPr>
          <a:xfrm>
            <a:off x="664028" y="12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a:solidFill>
                <a:schemeClr val="bg1"/>
              </a:solidFill>
              <a:latin typeface="Arial" panose="020B0604020202020204" pitchFamily="34" charset="0"/>
              <a:cs typeface="Arial" panose="020B0604020202020204" pitchFamily="34" charset="0"/>
            </a:endParaRPr>
          </a:p>
        </p:txBody>
      </p:sp>
      <p:sp>
        <p:nvSpPr>
          <p:cNvPr id="23" name="Content Placeholder 22">
            <a:extLst>
              <a:ext uri="{FF2B5EF4-FFF2-40B4-BE49-F238E27FC236}">
                <a16:creationId xmlns:a16="http://schemas.microsoft.com/office/drawing/2014/main" id="{ABC3DB86-E690-080C-AB6A-8668E37BF21F}"/>
              </a:ext>
            </a:extLst>
          </p:cNvPr>
          <p:cNvSpPr>
            <a:spLocks noGrp="1"/>
          </p:cNvSpPr>
          <p:nvPr>
            <p:ph idx="1"/>
          </p:nvPr>
        </p:nvSpPr>
        <p:spPr>
          <a:xfrm>
            <a:off x="174172" y="535785"/>
            <a:ext cx="9478353" cy="1111436"/>
          </a:xfrm>
        </p:spPr>
        <p:txBody>
          <a:bodyPr>
            <a:normAutofit/>
          </a:bodyPr>
          <a:lstStyle/>
          <a:p>
            <a:pPr marL="0" indent="0">
              <a:buNone/>
            </a:pPr>
            <a:r>
              <a:rPr lang="en-GB" sz="4000">
                <a:solidFill>
                  <a:schemeClr val="bg1"/>
                </a:solidFill>
              </a:rPr>
              <a:t>Preparing for Adulthood Update</a:t>
            </a:r>
            <a:endParaRPr lang="en-GB">
              <a:latin typeface="Aptos" panose="020B0004020202020204" pitchFamily="34" charset="0"/>
            </a:endParaRPr>
          </a:p>
          <a:p>
            <a:pPr marL="0" indent="0" fontAlgn="t">
              <a:buNone/>
            </a:pPr>
            <a:endParaRPr lang="en-GB" sz="3600">
              <a:latin typeface="Aptos" panose="020B0004020202020204" pitchFamily="34" charset="0"/>
            </a:endParaRPr>
          </a:p>
        </p:txBody>
      </p:sp>
      <p:sp>
        <p:nvSpPr>
          <p:cNvPr id="3" name="TextBox 2">
            <a:extLst>
              <a:ext uri="{FF2B5EF4-FFF2-40B4-BE49-F238E27FC236}">
                <a16:creationId xmlns:a16="http://schemas.microsoft.com/office/drawing/2014/main" id="{69714175-4729-6A9B-80BC-1D5C357DF408}"/>
              </a:ext>
            </a:extLst>
          </p:cNvPr>
          <p:cNvSpPr txBox="1"/>
          <p:nvPr/>
        </p:nvSpPr>
        <p:spPr>
          <a:xfrm>
            <a:off x="351840" y="975074"/>
            <a:ext cx="60960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GB">
              <a:cs typeface="Arial"/>
            </a:endParaRPr>
          </a:p>
        </p:txBody>
      </p:sp>
      <p:sp>
        <p:nvSpPr>
          <p:cNvPr id="8" name="TextBox 7">
            <a:extLst>
              <a:ext uri="{FF2B5EF4-FFF2-40B4-BE49-F238E27FC236}">
                <a16:creationId xmlns:a16="http://schemas.microsoft.com/office/drawing/2014/main" id="{F1317618-3314-6D47-A735-7EC926285E67}"/>
              </a:ext>
            </a:extLst>
          </p:cNvPr>
          <p:cNvSpPr txBox="1"/>
          <p:nvPr/>
        </p:nvSpPr>
        <p:spPr>
          <a:xfrm>
            <a:off x="577050" y="1891284"/>
            <a:ext cx="7723571" cy="4622869"/>
          </a:xfrm>
          <a:prstGeom prst="rect">
            <a:avLst/>
          </a:prstGeom>
          <a:noFill/>
        </p:spPr>
        <p:txBody>
          <a:bodyPr wrap="square" lIns="91440" tIns="45720" rIns="91440" bIns="45720" anchor="t">
            <a:spAutoFit/>
          </a:bodyPr>
          <a:lstStyle/>
          <a:p>
            <a:pPr marL="171450" indent="-171450">
              <a:lnSpc>
                <a:spcPct val="150000"/>
              </a:lnSpc>
              <a:buFont typeface="Wingdings"/>
              <a:buChar char="ü"/>
            </a:pPr>
            <a:r>
              <a:rPr lang="en-GB" dirty="0"/>
              <a:t> We are reviewing how well independence is supported from early years to understand what works well and where improvements are needed.</a:t>
            </a:r>
          </a:p>
          <a:p>
            <a:pPr marL="171450" indent="-171450">
              <a:lnSpc>
                <a:spcPct val="150000"/>
              </a:lnSpc>
              <a:buFont typeface="Wingdings"/>
              <a:buChar char="ü"/>
            </a:pPr>
            <a:r>
              <a:rPr lang="en-GB" dirty="0"/>
              <a:t> We are strengthening how preparing for adulthood is built into EHCP reviews and support planning for older children and young people.</a:t>
            </a:r>
          </a:p>
          <a:p>
            <a:pPr marL="171450" indent="-171450">
              <a:lnSpc>
                <a:spcPct val="150000"/>
              </a:lnSpc>
              <a:buFont typeface="Wingdings"/>
              <a:buChar char="ü"/>
            </a:pPr>
            <a:r>
              <a:rPr lang="en-GB" dirty="0"/>
              <a:t> New tools are helping identify children earlier who may need extra support or be at risk of poorer outcomes, so support can be put in place sooner.</a:t>
            </a:r>
          </a:p>
          <a:p>
            <a:pPr marL="171450" indent="-171450">
              <a:lnSpc>
                <a:spcPct val="150000"/>
              </a:lnSpc>
              <a:buFont typeface="Wingdings"/>
              <a:buChar char="ü"/>
            </a:pPr>
            <a:r>
              <a:rPr lang="en-GB" dirty="0"/>
              <a:t> This includes improving how schools and services assess and support independence skills, with a clearer focus on everyday, social and decision‑making abilities.</a:t>
            </a:r>
          </a:p>
          <a:p>
            <a:pPr marL="171450" indent="-171450">
              <a:lnSpc>
                <a:spcPct val="150000"/>
              </a:lnSpc>
              <a:buFont typeface="Wingdings"/>
              <a:buChar char="ü"/>
            </a:pPr>
            <a:r>
              <a:rPr lang="en-GB" dirty="0"/>
              <a:t> Overall, this is helping services work together more effectively to support children and young people to prepare for adult life.</a:t>
            </a:r>
          </a:p>
        </p:txBody>
      </p:sp>
      <p:pic>
        <p:nvPicPr>
          <p:cNvPr id="10" name="Picture 9" descr="Two individuals are holding hands, standing next to a brick wall, with a backpack visible on one side.&#10;&#10;AI-generated content may be incorrect.">
            <a:extLst>
              <a:ext uri="{FF2B5EF4-FFF2-40B4-BE49-F238E27FC236}">
                <a16:creationId xmlns:a16="http://schemas.microsoft.com/office/drawing/2014/main" id="{426D20DD-E2F2-0AE5-2EBD-39041D69FC76}"/>
              </a:ext>
            </a:extLst>
          </p:cNvPr>
          <p:cNvPicPr>
            <a:picLocks noChangeAspect="1"/>
          </p:cNvPicPr>
          <p:nvPr/>
        </p:nvPicPr>
        <p:blipFill>
          <a:blip r:embed="rId4"/>
          <a:srcRect l="14619" r="7972"/>
          <a:stretch>
            <a:fillRect/>
          </a:stretch>
        </p:blipFill>
        <p:spPr>
          <a:xfrm>
            <a:off x="8407153" y="2882590"/>
            <a:ext cx="3207797" cy="2229161"/>
          </a:xfrm>
          <a:prstGeom prst="rect">
            <a:avLst/>
          </a:prstGeom>
          <a:ln>
            <a:noFill/>
          </a:ln>
          <a:effectLst>
            <a:softEdge rad="112500"/>
          </a:effectLst>
        </p:spPr>
      </p:pic>
    </p:spTree>
    <p:extLst>
      <p:ext uri="{BB962C8B-B14F-4D97-AF65-F5344CB8AC3E}">
        <p14:creationId xmlns:p14="http://schemas.microsoft.com/office/powerpoint/2010/main" val="2079476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8066E-7072-5A07-30D4-F47D61A5273B}"/>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F457E4A1-931B-855A-BA48-5920309F1EA5}"/>
              </a:ext>
            </a:extLst>
          </p:cNvPr>
          <p:cNvGrpSpPr/>
          <p:nvPr/>
        </p:nvGrpSpPr>
        <p:grpSpPr>
          <a:xfrm>
            <a:off x="0" y="0"/>
            <a:ext cx="12192000" cy="1578429"/>
            <a:chOff x="0" y="0"/>
            <a:chExt cx="12192000" cy="1578429"/>
          </a:xfrm>
        </p:grpSpPr>
        <p:sp>
          <p:nvSpPr>
            <p:cNvPr id="5" name="Rectangle 4">
              <a:extLst>
                <a:ext uri="{FF2B5EF4-FFF2-40B4-BE49-F238E27FC236}">
                  <a16:creationId xmlns:a16="http://schemas.microsoft.com/office/drawing/2014/main" id="{DD22F163-C785-67F2-1AB4-AB3AF1ACB411}"/>
                </a:ext>
              </a:extLst>
            </p:cNvPr>
            <p:cNvSpPr/>
            <p:nvPr/>
          </p:nvSpPr>
          <p:spPr>
            <a:xfrm>
              <a:off x="0" y="0"/>
              <a:ext cx="12192000" cy="1578429"/>
            </a:xfrm>
            <a:prstGeom prst="rect">
              <a:avLst/>
            </a:prstGeom>
            <a:solidFill>
              <a:srgbClr val="161D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background with colorful stars and text&#10;&#10;AI-generated content may be incorrect.">
              <a:extLst>
                <a:ext uri="{FF2B5EF4-FFF2-40B4-BE49-F238E27FC236}">
                  <a16:creationId xmlns:a16="http://schemas.microsoft.com/office/drawing/2014/main" id="{D84783AB-7996-36B7-3AD1-4284F0D474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873343" y="57640"/>
              <a:ext cx="2144485" cy="1246794"/>
            </a:xfrm>
            <a:prstGeom prst="rect">
              <a:avLst/>
            </a:prstGeom>
          </p:spPr>
        </p:pic>
      </p:grpSp>
      <p:sp>
        <p:nvSpPr>
          <p:cNvPr id="7" name="Title 1">
            <a:extLst>
              <a:ext uri="{FF2B5EF4-FFF2-40B4-BE49-F238E27FC236}">
                <a16:creationId xmlns:a16="http://schemas.microsoft.com/office/drawing/2014/main" id="{91E3F298-773C-374E-62DA-E38FE1E0DA6D}"/>
              </a:ext>
            </a:extLst>
          </p:cNvPr>
          <p:cNvSpPr txBox="1">
            <a:spLocks/>
          </p:cNvSpPr>
          <p:nvPr/>
        </p:nvSpPr>
        <p:spPr>
          <a:xfrm>
            <a:off x="664028" y="12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a:solidFill>
                <a:schemeClr val="bg1"/>
              </a:solidFill>
              <a:latin typeface="Arial" panose="020B0604020202020204" pitchFamily="34" charset="0"/>
              <a:cs typeface="Arial" panose="020B0604020202020204" pitchFamily="34" charset="0"/>
            </a:endParaRPr>
          </a:p>
        </p:txBody>
      </p:sp>
      <p:sp>
        <p:nvSpPr>
          <p:cNvPr id="23" name="Content Placeholder 22">
            <a:extLst>
              <a:ext uri="{FF2B5EF4-FFF2-40B4-BE49-F238E27FC236}">
                <a16:creationId xmlns:a16="http://schemas.microsoft.com/office/drawing/2014/main" id="{AFC45B5B-542F-7682-3C21-AD954A97A3A0}"/>
              </a:ext>
            </a:extLst>
          </p:cNvPr>
          <p:cNvSpPr>
            <a:spLocks noGrp="1"/>
          </p:cNvSpPr>
          <p:nvPr>
            <p:ph idx="1"/>
          </p:nvPr>
        </p:nvSpPr>
        <p:spPr>
          <a:xfrm>
            <a:off x="174172" y="535785"/>
            <a:ext cx="9478353" cy="1111436"/>
          </a:xfrm>
        </p:spPr>
        <p:txBody>
          <a:bodyPr>
            <a:normAutofit/>
          </a:bodyPr>
          <a:lstStyle/>
          <a:p>
            <a:pPr marL="0" indent="0">
              <a:buNone/>
            </a:pPr>
            <a:r>
              <a:rPr lang="en-GB" sz="4000" dirty="0">
                <a:solidFill>
                  <a:schemeClr val="bg1"/>
                </a:solidFill>
                <a:latin typeface="Aptos" panose="020B0004020202020204" pitchFamily="34" charset="0"/>
              </a:rPr>
              <a:t>Preparing for Adulthood Update</a:t>
            </a:r>
            <a:endParaRPr lang="en-GB" sz="3600" dirty="0">
              <a:latin typeface="Aptos" panose="020B0004020202020204" pitchFamily="34" charset="0"/>
            </a:endParaRPr>
          </a:p>
        </p:txBody>
      </p:sp>
      <p:sp>
        <p:nvSpPr>
          <p:cNvPr id="3" name="TextBox 2">
            <a:extLst>
              <a:ext uri="{FF2B5EF4-FFF2-40B4-BE49-F238E27FC236}">
                <a16:creationId xmlns:a16="http://schemas.microsoft.com/office/drawing/2014/main" id="{2AF69A62-DB23-69E7-1BE3-6459F996BB54}"/>
              </a:ext>
            </a:extLst>
          </p:cNvPr>
          <p:cNvSpPr txBox="1"/>
          <p:nvPr/>
        </p:nvSpPr>
        <p:spPr>
          <a:xfrm>
            <a:off x="351840" y="975074"/>
            <a:ext cx="60960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GB">
              <a:cs typeface="Arial"/>
            </a:endParaRPr>
          </a:p>
        </p:txBody>
      </p:sp>
      <p:sp>
        <p:nvSpPr>
          <p:cNvPr id="8" name="TextBox 7">
            <a:extLst>
              <a:ext uri="{FF2B5EF4-FFF2-40B4-BE49-F238E27FC236}">
                <a16:creationId xmlns:a16="http://schemas.microsoft.com/office/drawing/2014/main" id="{676C34AC-1BE0-1D5E-54A6-81B9D5C9448B}"/>
              </a:ext>
            </a:extLst>
          </p:cNvPr>
          <p:cNvSpPr txBox="1"/>
          <p:nvPr/>
        </p:nvSpPr>
        <p:spPr>
          <a:xfrm>
            <a:off x="76518" y="1647221"/>
            <a:ext cx="9031973" cy="5824671"/>
          </a:xfrm>
          <a:prstGeom prst="rect">
            <a:avLst/>
          </a:prstGeom>
          <a:noFill/>
        </p:spPr>
        <p:txBody>
          <a:bodyPr wrap="square" lIns="91440" tIns="45720" rIns="91440" bIns="45720" anchor="t">
            <a:spAutoFit/>
          </a:bodyPr>
          <a:lstStyle/>
          <a:p>
            <a:pPr>
              <a:lnSpc>
                <a:spcPct val="150000"/>
              </a:lnSpc>
            </a:pPr>
            <a:r>
              <a:rPr lang="en-GB" sz="1400" b="1" dirty="0"/>
              <a:t>Social Care Transitions:</a:t>
            </a:r>
          </a:p>
          <a:p>
            <a:pPr marL="171450" indent="-171450">
              <a:lnSpc>
                <a:spcPct val="150000"/>
              </a:lnSpc>
              <a:buFont typeface="Wingdings" panose="05000000000000000000" pitchFamily="2" charset="2"/>
              <a:buChar char="ü"/>
            </a:pPr>
            <a:r>
              <a:rPr lang="en-GB" sz="1400" dirty="0"/>
              <a:t>A detailed review of social care transitions has informed a clear improvement plan, focused on earlier support (from age 14), stronger teams, and better joined‑up working.</a:t>
            </a:r>
          </a:p>
          <a:p>
            <a:pPr marL="171450" indent="-171450">
              <a:lnSpc>
                <a:spcPct val="150000"/>
              </a:lnSpc>
              <a:buFont typeface="Wingdings" panose="05000000000000000000" pitchFamily="2" charset="2"/>
              <a:buChar char="ü"/>
            </a:pPr>
            <a:r>
              <a:rPr lang="en-GB" sz="1400" dirty="0"/>
              <a:t>Work is also improving data, planning and understanding of post‑16 provision, with early signs of more joined‑up planning before age 18.</a:t>
            </a:r>
          </a:p>
          <a:p>
            <a:pPr marL="171450" indent="-171450">
              <a:lnSpc>
                <a:spcPct val="150000"/>
              </a:lnSpc>
              <a:buFont typeface="Wingdings" panose="05000000000000000000" pitchFamily="2" charset="2"/>
              <a:buChar char="ü"/>
            </a:pPr>
            <a:r>
              <a:rPr lang="en-GB" sz="1400" dirty="0"/>
              <a:t>Better use of data is helping us identify issues earlier and take targeted action to strengthen pathways into adulthood.</a:t>
            </a:r>
            <a:endParaRPr lang="en-GB" sz="1400" b="1" dirty="0"/>
          </a:p>
          <a:p>
            <a:pPr>
              <a:lnSpc>
                <a:spcPct val="150000"/>
              </a:lnSpc>
            </a:pPr>
            <a:r>
              <a:rPr lang="en-GB" sz="1400" b="1" dirty="0"/>
              <a:t>Training &amp; Employment:</a:t>
            </a:r>
          </a:p>
          <a:p>
            <a:pPr marL="171450" indent="-171450">
              <a:lnSpc>
                <a:spcPct val="150000"/>
              </a:lnSpc>
              <a:buFont typeface="Wingdings" panose="05000000000000000000" pitchFamily="2" charset="2"/>
              <a:buChar char="ü"/>
            </a:pPr>
            <a:r>
              <a:rPr lang="en-GB" sz="1400" dirty="0"/>
              <a:t>A new training offer is being developed to improve consistency and confidence across education and social care.</a:t>
            </a:r>
          </a:p>
          <a:p>
            <a:pPr marL="171450" indent="-171450">
              <a:lnSpc>
                <a:spcPct val="150000"/>
              </a:lnSpc>
              <a:buFont typeface="Wingdings" panose="05000000000000000000" pitchFamily="2" charset="2"/>
              <a:buChar char="ü"/>
            </a:pPr>
            <a:r>
              <a:rPr lang="en-GB" sz="1400" dirty="0"/>
              <a:t>Work with employers is promoting more inclusive practice and increasing opportunities for young people.</a:t>
            </a:r>
          </a:p>
          <a:p>
            <a:pPr marL="171450" indent="-171450">
              <a:lnSpc>
                <a:spcPct val="150000"/>
              </a:lnSpc>
              <a:buFont typeface="Wingdings" panose="05000000000000000000" pitchFamily="2" charset="2"/>
              <a:buChar char="ü"/>
            </a:pPr>
            <a:r>
              <a:rPr lang="en-GB" sz="1400" dirty="0"/>
              <a:t>Further support is being developed to strengthen pathways into employment from Year 9 onwards.</a:t>
            </a:r>
          </a:p>
          <a:p>
            <a:pPr>
              <a:lnSpc>
                <a:spcPct val="150000"/>
              </a:lnSpc>
            </a:pPr>
            <a:endParaRPr lang="en-GB" sz="1400" b="1" dirty="0"/>
          </a:p>
          <a:p>
            <a:pPr>
              <a:lnSpc>
                <a:spcPct val="150000"/>
              </a:lnSpc>
            </a:pPr>
            <a:r>
              <a:rPr lang="en-GB" sz="1400" b="1" dirty="0"/>
              <a:t>Transitions (Post‑16 &amp; Colleges):</a:t>
            </a:r>
          </a:p>
          <a:p>
            <a:pPr marL="171450" indent="-171450">
              <a:lnSpc>
                <a:spcPct val="150000"/>
              </a:lnSpc>
              <a:buFont typeface="Wingdings" panose="05000000000000000000" pitchFamily="2" charset="2"/>
              <a:buChar char="ü"/>
            </a:pPr>
            <a:r>
              <a:rPr lang="en-GB" sz="1400" dirty="0"/>
              <a:t>Transition support is being strengthened across colleges through regular multi‑agency sessions at key points.</a:t>
            </a:r>
          </a:p>
          <a:p>
            <a:pPr marL="171450" indent="-171450">
              <a:lnSpc>
                <a:spcPct val="150000"/>
              </a:lnSpc>
              <a:buFont typeface="Wingdings" panose="05000000000000000000" pitchFamily="2" charset="2"/>
              <a:buChar char="ü"/>
            </a:pPr>
            <a:r>
              <a:rPr lang="en-GB" sz="1400" dirty="0"/>
              <a:t>This is improving coordination, resolving barriers earlier, and supporting smoother transitions into adulthood.</a:t>
            </a:r>
            <a:br>
              <a:rPr lang="en-GB" sz="1300" dirty="0"/>
            </a:br>
            <a:endParaRPr lang="en-GB" sz="1300" kern="1200" dirty="0">
              <a:effectLst/>
            </a:endParaRPr>
          </a:p>
          <a:p>
            <a:br>
              <a:rPr lang="en-US" sz="2000" kern="1200" dirty="0">
                <a:effectLst/>
              </a:rPr>
            </a:br>
            <a:endParaRPr lang="en-GB" dirty="0"/>
          </a:p>
        </p:txBody>
      </p:sp>
      <p:sp>
        <p:nvSpPr>
          <p:cNvPr id="2" name="Rectangle 1">
            <a:extLst>
              <a:ext uri="{FF2B5EF4-FFF2-40B4-BE49-F238E27FC236}">
                <a16:creationId xmlns:a16="http://schemas.microsoft.com/office/drawing/2014/main" id="{EDF3F225-72C0-95C2-F9EC-AE0DAFFC91C7}"/>
              </a:ext>
            </a:extLst>
          </p:cNvPr>
          <p:cNvSpPr>
            <a:spLocks noChangeArrowheads="1"/>
          </p:cNvSpPr>
          <p:nvPr/>
        </p:nvSpPr>
        <p:spPr bwMode="auto">
          <a:xfrm>
            <a:off x="61694" y="-342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ptos" panose="020B0004020202020204" pitchFamily="34" charset="0"/>
              </a:rPr>
              <a:t>EHA and sufficiency </a:t>
            </a:r>
            <a:r>
              <a:rPr kumimoji="0" lang="en-US" altLang="en-US" sz="1200" b="0" i="0" u="none" strike="noStrike" cap="none" normalizeH="0" baseline="0" err="1">
                <a:ln>
                  <a:noFill/>
                </a:ln>
                <a:solidFill>
                  <a:srgbClr val="000000"/>
                </a:solidFill>
                <a:effectLst/>
                <a:latin typeface="Aptos" panose="020B0004020202020204" pitchFamily="34" charset="0"/>
              </a:rPr>
              <a:t>etc</a:t>
            </a:r>
            <a:r>
              <a:rPr kumimoji="0" lang="en-US" altLang="en-US" sz="1200" b="0" i="0" u="none" strike="noStrike" cap="none" normalizeH="0" baseline="0">
                <a:ln>
                  <a:noFill/>
                </a:ln>
                <a:solidFill>
                  <a:srgbClr val="000000"/>
                </a:solidFill>
                <a:effectLst/>
                <a:latin typeface="Aptos" panose="020B0004020202020204" pitchFamily="34" charset="0"/>
              </a:rPr>
              <a:t> should be modelling in the post 16 work and of course we have our LAIP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2056" name="Picture 8" descr="Preparation for adulthood | London Borough of Hounslow">
            <a:extLst>
              <a:ext uri="{FF2B5EF4-FFF2-40B4-BE49-F238E27FC236}">
                <a16:creationId xmlns:a16="http://schemas.microsoft.com/office/drawing/2014/main" id="{0A0EB031-0C84-5705-828D-0D59521326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5375"/>
          <a:stretch>
            <a:fillRect/>
          </a:stretch>
        </p:blipFill>
        <p:spPr bwMode="auto">
          <a:xfrm>
            <a:off x="9053851" y="2853716"/>
            <a:ext cx="2963977" cy="25362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96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54D6B-72F9-9EC0-F7B4-15C531CE8E96}"/>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E90BEDE8-46A8-7DB7-CBEA-981161776B81}"/>
              </a:ext>
            </a:extLst>
          </p:cNvPr>
          <p:cNvGrpSpPr/>
          <p:nvPr/>
        </p:nvGrpSpPr>
        <p:grpSpPr>
          <a:xfrm>
            <a:off x="0" y="0"/>
            <a:ext cx="12192000" cy="1578429"/>
            <a:chOff x="0" y="0"/>
            <a:chExt cx="12192000" cy="1578429"/>
          </a:xfrm>
        </p:grpSpPr>
        <p:sp>
          <p:nvSpPr>
            <p:cNvPr id="5" name="Rectangle 4">
              <a:extLst>
                <a:ext uri="{FF2B5EF4-FFF2-40B4-BE49-F238E27FC236}">
                  <a16:creationId xmlns:a16="http://schemas.microsoft.com/office/drawing/2014/main" id="{B7A6F7CC-1E29-1ADC-1AFB-DB86AF3723F1}"/>
                </a:ext>
              </a:extLst>
            </p:cNvPr>
            <p:cNvSpPr/>
            <p:nvPr/>
          </p:nvSpPr>
          <p:spPr>
            <a:xfrm>
              <a:off x="0" y="0"/>
              <a:ext cx="12192000" cy="1578429"/>
            </a:xfrm>
            <a:prstGeom prst="rect">
              <a:avLst/>
            </a:prstGeom>
            <a:solidFill>
              <a:srgbClr val="161D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background with colorful stars and text&#10;&#10;AI-generated content may be incorrect.">
              <a:extLst>
                <a:ext uri="{FF2B5EF4-FFF2-40B4-BE49-F238E27FC236}">
                  <a16:creationId xmlns:a16="http://schemas.microsoft.com/office/drawing/2014/main" id="{506B7CED-A9C9-AE68-0474-21749964E45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873343" y="57640"/>
              <a:ext cx="2144485" cy="1246794"/>
            </a:xfrm>
            <a:prstGeom prst="rect">
              <a:avLst/>
            </a:prstGeom>
          </p:spPr>
        </p:pic>
      </p:grpSp>
      <p:sp>
        <p:nvSpPr>
          <p:cNvPr id="7" name="Title 1">
            <a:extLst>
              <a:ext uri="{FF2B5EF4-FFF2-40B4-BE49-F238E27FC236}">
                <a16:creationId xmlns:a16="http://schemas.microsoft.com/office/drawing/2014/main" id="{6815A982-C0E7-5431-1BB8-07052F3C66A9}"/>
              </a:ext>
            </a:extLst>
          </p:cNvPr>
          <p:cNvSpPr txBox="1">
            <a:spLocks/>
          </p:cNvSpPr>
          <p:nvPr/>
        </p:nvSpPr>
        <p:spPr>
          <a:xfrm>
            <a:off x="664028" y="12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a:solidFill>
                <a:schemeClr val="bg1"/>
              </a:solidFill>
              <a:latin typeface="Arial" panose="020B0604020202020204" pitchFamily="34" charset="0"/>
              <a:cs typeface="Arial" panose="020B0604020202020204" pitchFamily="34" charset="0"/>
            </a:endParaRPr>
          </a:p>
        </p:txBody>
      </p:sp>
      <p:sp>
        <p:nvSpPr>
          <p:cNvPr id="23" name="Content Placeholder 22">
            <a:extLst>
              <a:ext uri="{FF2B5EF4-FFF2-40B4-BE49-F238E27FC236}">
                <a16:creationId xmlns:a16="http://schemas.microsoft.com/office/drawing/2014/main" id="{4CC3F35E-6276-C285-95CC-B22382514C2C}"/>
              </a:ext>
            </a:extLst>
          </p:cNvPr>
          <p:cNvSpPr>
            <a:spLocks noGrp="1"/>
          </p:cNvSpPr>
          <p:nvPr>
            <p:ph idx="1"/>
          </p:nvPr>
        </p:nvSpPr>
        <p:spPr>
          <a:xfrm>
            <a:off x="174172" y="549910"/>
            <a:ext cx="9478353" cy="1111436"/>
          </a:xfrm>
        </p:spPr>
        <p:txBody>
          <a:bodyPr>
            <a:normAutofit/>
          </a:bodyPr>
          <a:lstStyle/>
          <a:p>
            <a:pPr marL="0" indent="0">
              <a:buNone/>
            </a:pPr>
            <a:r>
              <a:rPr lang="en-GB" sz="3200" dirty="0">
                <a:solidFill>
                  <a:schemeClr val="bg1"/>
                </a:solidFill>
                <a:latin typeface="Aptos" panose="020B0004020202020204" pitchFamily="34" charset="0"/>
              </a:rPr>
              <a:t>Preparing for Adulthood Update- Impact so far</a:t>
            </a:r>
            <a:endParaRPr lang="en-GB" sz="2000" dirty="0">
              <a:latin typeface="Aptos" panose="020B0004020202020204" pitchFamily="34" charset="0"/>
            </a:endParaRPr>
          </a:p>
          <a:p>
            <a:pPr marL="0" indent="0" fontAlgn="t">
              <a:buNone/>
            </a:pPr>
            <a:endParaRPr lang="en-GB" sz="3600" dirty="0">
              <a:latin typeface="Aptos" panose="020B0004020202020204" pitchFamily="34" charset="0"/>
            </a:endParaRPr>
          </a:p>
        </p:txBody>
      </p:sp>
      <p:sp>
        <p:nvSpPr>
          <p:cNvPr id="8" name="TextBox 7">
            <a:extLst>
              <a:ext uri="{FF2B5EF4-FFF2-40B4-BE49-F238E27FC236}">
                <a16:creationId xmlns:a16="http://schemas.microsoft.com/office/drawing/2014/main" id="{654A462E-F11D-3983-4075-0791F19855EB}"/>
              </a:ext>
            </a:extLst>
          </p:cNvPr>
          <p:cNvSpPr txBox="1"/>
          <p:nvPr/>
        </p:nvSpPr>
        <p:spPr>
          <a:xfrm>
            <a:off x="14377" y="1578427"/>
            <a:ext cx="8323532" cy="1277273"/>
          </a:xfrm>
          <a:prstGeom prst="rect">
            <a:avLst/>
          </a:prstGeom>
          <a:noFill/>
        </p:spPr>
        <p:txBody>
          <a:bodyPr wrap="square" lIns="91440" tIns="45720" rIns="91440" bIns="45720" anchor="t">
            <a:spAutoFit/>
          </a:bodyPr>
          <a:lstStyle/>
          <a:p>
            <a:pPr>
              <a:lnSpc>
                <a:spcPct val="150000"/>
              </a:lnSpc>
            </a:pPr>
            <a:br>
              <a:rPr lang="en-GB" sz="1300" dirty="0"/>
            </a:br>
            <a:endParaRPr lang="en-GB" sz="1300" kern="1200" dirty="0">
              <a:effectLst/>
            </a:endParaRPr>
          </a:p>
          <a:p>
            <a:br>
              <a:rPr lang="en-US" sz="2000" kern="1200" dirty="0">
                <a:effectLst/>
              </a:rPr>
            </a:br>
            <a:endParaRPr lang="en-GB" dirty="0"/>
          </a:p>
        </p:txBody>
      </p:sp>
      <p:sp>
        <p:nvSpPr>
          <p:cNvPr id="2" name="Rectangle 1">
            <a:extLst>
              <a:ext uri="{FF2B5EF4-FFF2-40B4-BE49-F238E27FC236}">
                <a16:creationId xmlns:a16="http://schemas.microsoft.com/office/drawing/2014/main" id="{63457C03-63C8-7968-8B68-F056A1D21379}"/>
              </a:ext>
            </a:extLst>
          </p:cNvPr>
          <p:cNvSpPr>
            <a:spLocks noChangeArrowheads="1"/>
          </p:cNvSpPr>
          <p:nvPr/>
        </p:nvSpPr>
        <p:spPr bwMode="auto">
          <a:xfrm>
            <a:off x="61694" y="-342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ptos" panose="020B0004020202020204" pitchFamily="34" charset="0"/>
              </a:rPr>
              <a:t>EHA and sufficiency </a:t>
            </a:r>
            <a:r>
              <a:rPr kumimoji="0" lang="en-US" altLang="en-US" sz="1200" b="0" i="0" u="none" strike="noStrike" cap="none" normalizeH="0" baseline="0" err="1">
                <a:ln>
                  <a:noFill/>
                </a:ln>
                <a:solidFill>
                  <a:srgbClr val="000000"/>
                </a:solidFill>
                <a:effectLst/>
                <a:latin typeface="Aptos" panose="020B0004020202020204" pitchFamily="34" charset="0"/>
              </a:rPr>
              <a:t>etc</a:t>
            </a:r>
            <a:r>
              <a:rPr kumimoji="0" lang="en-US" altLang="en-US" sz="1200" b="0" i="0" u="none" strike="noStrike" cap="none" normalizeH="0" baseline="0">
                <a:ln>
                  <a:noFill/>
                </a:ln>
                <a:solidFill>
                  <a:srgbClr val="000000"/>
                </a:solidFill>
                <a:effectLst/>
                <a:latin typeface="Aptos" panose="020B0004020202020204" pitchFamily="34" charset="0"/>
              </a:rPr>
              <a:t> should be modelling in the post 16 work and of course we have our LAIP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227085D-FD0C-39ED-C9CF-57A9223DDFC5}"/>
              </a:ext>
            </a:extLst>
          </p:cNvPr>
          <p:cNvSpPr txBox="1"/>
          <p:nvPr/>
        </p:nvSpPr>
        <p:spPr>
          <a:xfrm>
            <a:off x="530864" y="2211256"/>
            <a:ext cx="6633730" cy="3600986"/>
          </a:xfrm>
          <a:prstGeom prst="rect">
            <a:avLst/>
          </a:prstGeom>
          <a:noFill/>
        </p:spPr>
        <p:txBody>
          <a:bodyPr wrap="square">
            <a:spAutoFit/>
          </a:bodyPr>
          <a:lstStyle/>
          <a:p>
            <a:endParaRPr lang="en-GB" sz="1600" dirty="0"/>
          </a:p>
          <a:p>
            <a:pPr marL="285750" indent="-285750">
              <a:buFont typeface="Wingdings" panose="05000000000000000000" pitchFamily="2" charset="2"/>
              <a:buChar char="ü"/>
            </a:pPr>
            <a:r>
              <a:rPr lang="en-GB" dirty="0"/>
              <a:t>The creation of a PfA dashboard  (including 16-25 year old destination data) where one did not previously exist; is supporting improved visibility and better decision making</a:t>
            </a:r>
          </a:p>
          <a:p>
            <a:pPr marL="285750" indent="-285750">
              <a:buFont typeface="Wingdings" panose="05000000000000000000" pitchFamily="2" charset="2"/>
              <a:buChar char="ü"/>
            </a:pPr>
            <a:endParaRPr lang="en-GB" dirty="0"/>
          </a:p>
          <a:p>
            <a:pPr marL="285750" indent="-285750">
              <a:buFont typeface="Wingdings" panose="05000000000000000000" pitchFamily="2" charset="2"/>
              <a:buChar char="ü"/>
            </a:pPr>
            <a:r>
              <a:rPr lang="en-GB" dirty="0"/>
              <a:t>By understanding the landscape, we can identify patterns and respond more effectively to emerging themes.</a:t>
            </a:r>
          </a:p>
          <a:p>
            <a:pPr marL="285750" indent="-285750">
              <a:buFont typeface="Wingdings" panose="05000000000000000000" pitchFamily="2" charset="2"/>
              <a:buChar char="ü"/>
            </a:pPr>
            <a:endParaRPr lang="en-GB" dirty="0"/>
          </a:p>
          <a:p>
            <a:pPr marL="285750" indent="-285750">
              <a:buFont typeface="Wingdings" panose="05000000000000000000" pitchFamily="2" charset="2"/>
              <a:buChar char="ü"/>
            </a:pPr>
            <a:r>
              <a:rPr lang="en-GB" dirty="0"/>
              <a:t>We can reliably provide information for 16–17 year olds and  collation of 18+ data is being developed</a:t>
            </a:r>
          </a:p>
          <a:p>
            <a:pPr marL="285750" indent="-285750">
              <a:buFont typeface="Wingdings" panose="05000000000000000000" pitchFamily="2" charset="2"/>
              <a:buChar char="ü"/>
            </a:pPr>
            <a:endParaRPr lang="en-GB" dirty="0"/>
          </a:p>
          <a:p>
            <a:endParaRPr lang="en-GB" sz="1600" dirty="0"/>
          </a:p>
          <a:p>
            <a:endParaRPr lang="en-GB" sz="1600" dirty="0"/>
          </a:p>
        </p:txBody>
      </p:sp>
      <p:pic>
        <p:nvPicPr>
          <p:cNvPr id="3" name="Picture 2" descr="Suffolk County Council Archives &lt; Ace Anglia">
            <a:extLst>
              <a:ext uri="{FF2B5EF4-FFF2-40B4-BE49-F238E27FC236}">
                <a16:creationId xmlns:a16="http://schemas.microsoft.com/office/drawing/2014/main" id="{663E5E93-1254-D5B2-D170-C4C488EC03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853" y="2480512"/>
            <a:ext cx="4227338" cy="28186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703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bfd4a0e-af8c-4b69-9ec7-1027c52958d3">
      <Terms xmlns="http://schemas.microsoft.com/office/infopath/2007/PartnerControls"/>
    </lcf76f155ced4ddcb4097134ff3c332f>
    <TaxCatchAll xmlns="bdf76f74-f298-432d-8bdb-461d6a2fb48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37F6BFDBD05FD4BB39CB71285287A80" ma:contentTypeVersion="10" ma:contentTypeDescription="Create a new document." ma:contentTypeScope="" ma:versionID="9b9d698842f5e429453e671ce5532c33">
  <xsd:schema xmlns:xsd="http://www.w3.org/2001/XMLSchema" xmlns:xs="http://www.w3.org/2001/XMLSchema" xmlns:p="http://schemas.microsoft.com/office/2006/metadata/properties" xmlns:ns2="2bfd4a0e-af8c-4b69-9ec7-1027c52958d3" xmlns:ns3="bdf76f74-f298-432d-8bdb-461d6a2fb487" targetNamespace="http://schemas.microsoft.com/office/2006/metadata/properties" ma:root="true" ma:fieldsID="b9df2b1778ee680bf7ff7dea9fae7d45" ns2:_="" ns3:_="">
    <xsd:import namespace="2bfd4a0e-af8c-4b69-9ec7-1027c52958d3"/>
    <xsd:import namespace="bdf76f74-f298-432d-8bdb-461d6a2fb4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fd4a0e-af8c-4b69-9ec7-1027c52958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a06bf4c4-4eb2-40f1-bc0e-6b8189d6fc30"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f76f74-f298-432d-8bdb-461d6a2fb48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030f16f6-88ad-48ab-9753-5811cf23342a}" ma:internalName="TaxCatchAll" ma:showField="CatchAllData" ma:web="bdf76f74-f298-432d-8bdb-461d6a2fb48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7C9FB4-9F22-4483-9156-C72DF834426E}">
  <ds:schemaRefs>
    <ds:schemaRef ds:uri="http://schemas.microsoft.com/office/2006/metadata/properties"/>
    <ds:schemaRef ds:uri="http://schemas.microsoft.com/office/infopath/2007/PartnerControls"/>
    <ds:schemaRef ds:uri="6b06eec7-a5e0-4a51-a460-739abbb0df16"/>
    <ds:schemaRef ds:uri="5e375652-75dc-425d-b267-fef45cbacf23"/>
    <ds:schemaRef ds:uri="2bfd4a0e-af8c-4b69-9ec7-1027c52958d3"/>
    <ds:schemaRef ds:uri="bdf76f74-f298-432d-8bdb-461d6a2fb487"/>
  </ds:schemaRefs>
</ds:datastoreItem>
</file>

<file path=customXml/itemProps2.xml><?xml version="1.0" encoding="utf-8"?>
<ds:datastoreItem xmlns:ds="http://schemas.openxmlformats.org/officeDocument/2006/customXml" ds:itemID="{4B5C6956-0FC3-4963-94E3-6FE6B5E222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fd4a0e-af8c-4b69-9ec7-1027c52958d3"/>
    <ds:schemaRef ds:uri="bdf76f74-f298-432d-8bdb-461d6a2fb4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194B16-017D-4B08-92D3-4054798E7C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107</TotalTime>
  <Words>546</Words>
  <Application>Microsoft Office PowerPoint</Application>
  <PresentationFormat>Widescreen</PresentationFormat>
  <Paragraphs>50</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Bennett</dc:creator>
  <cp:lastModifiedBy>Kat Willson</cp:lastModifiedBy>
  <cp:revision>12</cp:revision>
  <dcterms:created xsi:type="dcterms:W3CDTF">2025-09-10T09:37:37Z</dcterms:created>
  <dcterms:modified xsi:type="dcterms:W3CDTF">2026-06-05T11:05:00Z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0x010100237F6BFDBD05FD4BB39CB71285287A80</vt:lpwstr>
  </property>
  <property fmtid="{D5CDD505-2E9C-101B-9397-08002B2CF9AE}" pid="3" name="MediaServiceImageTags">
    <vt:lpwstr/>
  </property>
</Properties>
</file>