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58" r:id="rId6"/>
    <p:sldId id="262" r:id="rId7"/>
    <p:sldId id="259" r:id="rId8"/>
    <p:sldId id="261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593871-7714-0524-A485-8C04E00C7AAF}" v="6" dt="2026-04-07T09:58:09.7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4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358A7-A9EB-46F3-96FA-E1381405A95C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20785-B7FF-4ED0-B6AF-1F28821B77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2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420785-B7FF-4ED0-B6AF-1F28821B77E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117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67E1B-32DA-7C26-13A4-4B05123263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623A38-CAB9-A593-C57F-0980A8E7A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701AC-B20C-C0AD-63A0-03321CB5D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41DEF-0E92-75F7-1440-303BCAC60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EE417-E25A-CA0D-EB89-1CFC605BB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845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A74D4-3A74-912C-5FBF-F035DBF5D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8BE95A-088C-E44B-880C-AC185BB01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58AF7-5AE2-858A-23F8-BE69FE969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45260C-EE8D-B2D2-DFE6-0A6667395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BA22B-97B3-A0CE-5E1E-6453F97DB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28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3E904-F3F7-21F0-AE51-7D6950EDF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3257FA-BF5B-E604-9CC7-04145E46E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26670-3809-05B0-6E43-35A617765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7D258-0F3D-74F2-3BC8-0D4BBFA2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93759-EAB6-B4D2-E077-231E43535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385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D84C1-6D65-4329-301A-142BAA3EA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9EFA4-0D13-7ABB-1D60-85AD5AC33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ECF1E-CA19-0CF6-08A9-B4262F22F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85658-F377-DC23-1ECD-7A5854B1E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4D473-D862-F7FA-FA53-7A68193D5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320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2FF86-B168-AC7F-8665-6CDB4D65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C4440-17C8-5FEE-64FB-E2FA37B72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DD542-C0CC-A069-E838-03DF8424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49678-B2C6-54BA-96B2-B299FD239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1DABB-1BC8-A457-BDD6-E3059823E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999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0E186-DE69-F4F3-5224-C6AF9F949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508CE-E122-FED5-72FC-B26A732432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3DAA22-19E3-057B-00EF-7785E6480F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7492C2-C661-F62A-70C7-2B7A7FD5F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42D7A-FDF9-13C4-E90E-7ABBB64F0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8E5AE3-FD4C-8E3D-D848-D4BD00C31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60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688C-1607-3C44-89C0-87D0F15C1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BCB29F-21B5-6752-C182-7435C06E0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9F7C3C-9252-788B-4B3C-D6008BCF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D2B5FE-AA3F-3BBC-2E7E-82FCDEC788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A6A28-9A13-4E51-501B-688C7EBD06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87113C-A822-8EAA-085E-08408C6D0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A99371-34BC-4A3A-2AFB-12985C930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3E4406-3F82-B1A1-DAAF-A1BF9FB72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15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2D384-A36B-8C69-C1EC-CFE0B5E77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7C2794-75F8-8B5B-B920-31EF2A504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1DC78-85BE-C9E5-9247-D7E988DE6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0A961-57AB-5FB4-8596-15D49EC8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313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55ECF3-EFF0-A9B6-46BB-423CE181D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F4C386-FB96-EA15-CCE1-02CF02C70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18E0B-CD21-0834-35C5-AD1149EC0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814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8EBAE-B339-3C55-A8DA-0BA36DD9A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73B74-A6B7-C426-FB19-347BD842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47B222-51FF-1CB0-7AAC-0DC2A9F91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B3722-CE73-51C3-6D5D-7235293AF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7022D-1C50-F4F8-E012-C4E03719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EAB5E3-22AB-A22B-EA25-F4EF73852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903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3CA7E-59A9-5A62-CDDC-DAACB0481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4FD02C-DFA4-A7CB-E1C8-C6A7982B02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5F491-0481-32CB-9D74-07FBDA643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2D0F35-82E6-9A06-6BA2-77EEF96F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D5861-4B62-7B2A-30ED-1AF2A06FD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DD6BF7-49BB-4218-0767-CA2081457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53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8A0CFF-6172-A288-D857-303812897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F1B1C3-1256-C1A9-A6B9-6FA142026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63F8A-3753-7E69-E571-B9D0996801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186E07-DB33-4D96-AD30-334C50B425A4}" type="datetimeFigureOut">
              <a:rPr lang="en-GB" smtClean="0"/>
              <a:t>20/05/2026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C0B0-56D6-676C-C7BF-DE8F743D29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85DAA-222A-5E4E-A92E-CAFAB0BDD5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8BA195-7D0C-4E26-BB9F-E56661FD3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40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5212D0-F040-7E3B-44E5-8E96D30D322B}"/>
              </a:ext>
            </a:extLst>
          </p:cNvPr>
          <p:cNvSpPr txBox="1"/>
          <p:nvPr/>
        </p:nvSpPr>
        <p:spPr>
          <a:xfrm>
            <a:off x="1180731" y="2156123"/>
            <a:ext cx="681805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SEND Improvement Governance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SEND Improvement Board – 21</a:t>
            </a:r>
            <a:r>
              <a:rPr lang="en-GB" baseline="30000" dirty="0">
                <a:solidFill>
                  <a:schemeClr val="bg1"/>
                </a:solidFill>
              </a:rPr>
              <a:t>st</a:t>
            </a:r>
            <a:r>
              <a:rPr lang="en-GB" dirty="0">
                <a:solidFill>
                  <a:schemeClr val="bg1"/>
                </a:solidFill>
              </a:rPr>
              <a:t> May 2026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004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41CE1B-62D0-3926-DECF-008941004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47DACE2-FA94-EB90-506D-A489520D4025}"/>
              </a:ext>
            </a:extLst>
          </p:cNvPr>
          <p:cNvGrpSpPr/>
          <p:nvPr/>
        </p:nvGrpSpPr>
        <p:grpSpPr>
          <a:xfrm>
            <a:off x="0" y="0"/>
            <a:ext cx="12192000" cy="1578429"/>
            <a:chOff x="0" y="0"/>
            <a:chExt cx="12192000" cy="157842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773EE27-C7A0-E795-D326-21E95345D696}"/>
                </a:ext>
              </a:extLst>
            </p:cNvPr>
            <p:cNvSpPr/>
            <p:nvPr/>
          </p:nvSpPr>
          <p:spPr>
            <a:xfrm>
              <a:off x="0" y="0"/>
              <a:ext cx="12192000" cy="1578429"/>
            </a:xfrm>
            <a:prstGeom prst="rect">
              <a:avLst/>
            </a:prstGeom>
            <a:solidFill>
              <a:srgbClr val="161D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ue background with colorful stars and text&#10;&#10;AI-generated content may be incorrect.">
              <a:extLst>
                <a:ext uri="{FF2B5EF4-FFF2-40B4-BE49-F238E27FC236}">
                  <a16:creationId xmlns:a16="http://schemas.microsoft.com/office/drawing/2014/main" id="{C9AF29E7-B379-38F8-4B96-CE345683B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10" t="3651" r="1815" b="60635"/>
            <a:stretch>
              <a:fillRect/>
            </a:stretch>
          </p:blipFill>
          <p:spPr>
            <a:xfrm>
              <a:off x="9873343" y="57640"/>
              <a:ext cx="2144485" cy="124679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5BFCE64-1244-02F1-8636-E9ABF8F50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51419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Governance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5437F-BB62-0B92-9EBE-09D973EDE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028" y="197654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Governance review completed as part of the ISF workstream: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Partnership conversations held (Feb–Mar 2026) with wide stakeholder representation across education, health, social care, VCSE and SPCF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Review of meeting structure and templates (e.g. forward planning, agenda and front sheets)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Evaluation of governance processes (e.g. action tracking and quality assurance checks)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2096FF-C4F5-A968-575E-E016D8A70EBC}"/>
              </a:ext>
            </a:extLst>
          </p:cNvPr>
          <p:cNvSpPr txBox="1">
            <a:spLocks/>
          </p:cNvSpPr>
          <p:nvPr/>
        </p:nvSpPr>
        <p:spPr>
          <a:xfrm>
            <a:off x="664028" y="12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59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F9882-89F1-3E8B-D6F5-4B3E20532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4890D75-377C-4C76-6309-9C9F98675E74}"/>
              </a:ext>
            </a:extLst>
          </p:cNvPr>
          <p:cNvGrpSpPr/>
          <p:nvPr/>
        </p:nvGrpSpPr>
        <p:grpSpPr>
          <a:xfrm>
            <a:off x="0" y="0"/>
            <a:ext cx="12192000" cy="1578429"/>
            <a:chOff x="0" y="0"/>
            <a:chExt cx="12192000" cy="157842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399BD26-CB7E-728F-61C7-5CA712D4E3BA}"/>
                </a:ext>
              </a:extLst>
            </p:cNvPr>
            <p:cNvSpPr/>
            <p:nvPr/>
          </p:nvSpPr>
          <p:spPr>
            <a:xfrm>
              <a:off x="0" y="0"/>
              <a:ext cx="12192000" cy="1578429"/>
            </a:xfrm>
            <a:prstGeom prst="rect">
              <a:avLst/>
            </a:prstGeom>
            <a:solidFill>
              <a:srgbClr val="161D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ue background with colorful stars and text&#10;&#10;AI-generated content may be incorrect.">
              <a:extLst>
                <a:ext uri="{FF2B5EF4-FFF2-40B4-BE49-F238E27FC236}">
                  <a16:creationId xmlns:a16="http://schemas.microsoft.com/office/drawing/2014/main" id="{8F1457AB-0C62-BC85-9685-70E3B8E7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10" t="3651" r="1815" b="60635"/>
            <a:stretch>
              <a:fillRect/>
            </a:stretch>
          </p:blipFill>
          <p:spPr>
            <a:xfrm>
              <a:off x="9873343" y="57640"/>
              <a:ext cx="2144485" cy="124679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31FD37-D186-DEAF-C77E-B4B51BA60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51419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themes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C87403-F340-CB86-26FE-9EB64277C1BD}"/>
              </a:ext>
            </a:extLst>
          </p:cNvPr>
          <p:cNvSpPr txBox="1">
            <a:spLocks/>
          </p:cNvSpPr>
          <p:nvPr/>
        </p:nvSpPr>
        <p:spPr>
          <a:xfrm>
            <a:off x="664028" y="12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730BB94-6E24-B89D-1178-86D7F0E3B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792742"/>
              </p:ext>
            </p:extLst>
          </p:nvPr>
        </p:nvGraphicFramePr>
        <p:xfrm>
          <a:off x="287749" y="1703065"/>
          <a:ext cx="11616501" cy="488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197">
                  <a:extLst>
                    <a:ext uri="{9D8B030D-6E8A-4147-A177-3AD203B41FA5}">
                      <a16:colId xmlns:a16="http://schemas.microsoft.com/office/drawing/2014/main" val="65769202"/>
                    </a:ext>
                  </a:extLst>
                </a:gridCol>
                <a:gridCol w="4472137">
                  <a:extLst>
                    <a:ext uri="{9D8B030D-6E8A-4147-A177-3AD203B41FA5}">
                      <a16:colId xmlns:a16="http://schemas.microsoft.com/office/drawing/2014/main" val="2213026448"/>
                    </a:ext>
                  </a:extLst>
                </a:gridCol>
                <a:gridCol w="3872167">
                  <a:extLst>
                    <a:ext uri="{9D8B030D-6E8A-4147-A177-3AD203B41FA5}">
                      <a16:colId xmlns:a16="http://schemas.microsoft.com/office/drawing/2014/main" val="2939976290"/>
                    </a:ext>
                  </a:extLst>
                </a:gridCol>
              </a:tblGrid>
              <a:tr h="496575">
                <a:tc>
                  <a:txBody>
                    <a:bodyPr/>
                    <a:lstStyle/>
                    <a:p>
                      <a:r>
                        <a:rPr lang="en-GB" dirty="0"/>
                        <a:t>Partner 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What we’ve done (are doing)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difference this will make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905913"/>
                  </a:ext>
                </a:extLst>
              </a:tr>
              <a:tr h="839713">
                <a:tc>
                  <a:txBody>
                    <a:bodyPr/>
                    <a:lstStyle/>
                    <a:p>
                      <a:r>
                        <a:rPr lang="en-GB" sz="1600" b="1" dirty="0"/>
                        <a:t>Clarity and purpose: </a:t>
                      </a:r>
                      <a:r>
                        <a:rPr lang="en-GB" sz="1600" dirty="0"/>
                        <a:t>confusion between SOG and SIB roles; clearer accountability and escalation routes are needed.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SOG/SIB information pack has been developed and shared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SOG and SIB TORs will be reviewed in line with governance developments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GB" sz="1600" dirty="0"/>
                        <a:t>Clearer roles, fewer duplicated discussions and visible escalation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292775"/>
                  </a:ext>
                </a:extLst>
              </a:tr>
              <a:tr h="839713">
                <a:tc>
                  <a:txBody>
                    <a:bodyPr/>
                    <a:lstStyle/>
                    <a:p>
                      <a:r>
                        <a:rPr lang="en-GB" sz="1600" b="1" dirty="0"/>
                        <a:t>Meeting overload and focus: </a:t>
                      </a:r>
                      <a:r>
                        <a:rPr lang="en-GB" sz="1600" dirty="0"/>
                        <a:t>too many meetings and agenda items; partners want fewer, more purposeful meetings with visible progress between sessions.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Forward SOG/ SIB meeting dates have been set with more time built in between meetings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Renewed processes for forward plan and agenda setting to support streamlined agendas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GB" sz="1600" dirty="0"/>
                        <a:t>Fewer, more purposeful meetings with clear progress between sessions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14989"/>
                  </a:ext>
                </a:extLst>
              </a:tr>
              <a:tr h="839713">
                <a:tc>
                  <a:txBody>
                    <a:bodyPr/>
                    <a:lstStyle/>
                    <a:p>
                      <a:r>
                        <a:rPr lang="en-GB" sz="1600" b="1" dirty="0"/>
                        <a:t>Representation and voice:</a:t>
                      </a:r>
                      <a:r>
                        <a:rPr lang="en-GB" sz="1600" dirty="0"/>
                        <a:t> membership does not always reflect full partnership diversity; need to strengthen CYP voice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Reintroduced case studies to evidence lived experience and impact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Introduction of core and advisory members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 will create a formal consortium comprising, Experts by Experience (young people with lived SEND experience),  Multi Schools Council representatives, Supported Internships Interns, Young Person Network members (</a:t>
                      </a:r>
                      <a:r>
                        <a:rPr lang="en-GB" sz="1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LAIP 2.22)</a:t>
                      </a:r>
                      <a:endParaRPr lang="en-GB" sz="14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GB" sz="1600" dirty="0"/>
                        <a:t>Decisions better informed by lived experience; increased legitimacy and relevance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638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7899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58427-F154-C88D-9E09-15BACA466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0DE81CC-A577-CB21-F693-E7F3D62DBFF3}"/>
              </a:ext>
            </a:extLst>
          </p:cNvPr>
          <p:cNvGrpSpPr/>
          <p:nvPr/>
        </p:nvGrpSpPr>
        <p:grpSpPr>
          <a:xfrm>
            <a:off x="0" y="0"/>
            <a:ext cx="12192000" cy="1578429"/>
            <a:chOff x="0" y="0"/>
            <a:chExt cx="12192000" cy="157842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D31C70D-C608-046C-481B-A7970BC731F6}"/>
                </a:ext>
              </a:extLst>
            </p:cNvPr>
            <p:cNvSpPr/>
            <p:nvPr/>
          </p:nvSpPr>
          <p:spPr>
            <a:xfrm>
              <a:off x="0" y="0"/>
              <a:ext cx="12192000" cy="1578429"/>
            </a:xfrm>
            <a:prstGeom prst="rect">
              <a:avLst/>
            </a:prstGeom>
            <a:solidFill>
              <a:srgbClr val="161D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ue background with colorful stars and text&#10;&#10;AI-generated content may be incorrect.">
              <a:extLst>
                <a:ext uri="{FF2B5EF4-FFF2-40B4-BE49-F238E27FC236}">
                  <a16:creationId xmlns:a16="http://schemas.microsoft.com/office/drawing/2014/main" id="{E7E5E744-378C-7C91-1A21-6D5CAC528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10" t="3651" r="1815" b="60635"/>
            <a:stretch>
              <a:fillRect/>
            </a:stretch>
          </p:blipFill>
          <p:spPr>
            <a:xfrm>
              <a:off x="9873343" y="57640"/>
              <a:ext cx="2144485" cy="124679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D732BCB-AB07-73D9-CD38-D052C1902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51419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themes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0B23C6-1818-6CB9-C1A6-C4ACAAF90777}"/>
              </a:ext>
            </a:extLst>
          </p:cNvPr>
          <p:cNvSpPr txBox="1">
            <a:spLocks/>
          </p:cNvSpPr>
          <p:nvPr/>
        </p:nvSpPr>
        <p:spPr>
          <a:xfrm>
            <a:off x="664028" y="12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29D0455-F406-9972-EA80-31C3C11187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564786"/>
              </p:ext>
            </p:extLst>
          </p:nvPr>
        </p:nvGraphicFramePr>
        <p:xfrm>
          <a:off x="297331" y="1704861"/>
          <a:ext cx="11616501" cy="4611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2167">
                  <a:extLst>
                    <a:ext uri="{9D8B030D-6E8A-4147-A177-3AD203B41FA5}">
                      <a16:colId xmlns:a16="http://schemas.microsoft.com/office/drawing/2014/main" val="65769202"/>
                    </a:ext>
                  </a:extLst>
                </a:gridCol>
                <a:gridCol w="3872167">
                  <a:extLst>
                    <a:ext uri="{9D8B030D-6E8A-4147-A177-3AD203B41FA5}">
                      <a16:colId xmlns:a16="http://schemas.microsoft.com/office/drawing/2014/main" val="2213026448"/>
                    </a:ext>
                  </a:extLst>
                </a:gridCol>
                <a:gridCol w="3872167">
                  <a:extLst>
                    <a:ext uri="{9D8B030D-6E8A-4147-A177-3AD203B41FA5}">
                      <a16:colId xmlns:a16="http://schemas.microsoft.com/office/drawing/2014/main" val="2939976290"/>
                    </a:ext>
                  </a:extLst>
                </a:gridCol>
              </a:tblGrid>
              <a:tr h="496575">
                <a:tc>
                  <a:txBody>
                    <a:bodyPr/>
                    <a:lstStyle/>
                    <a:p>
                      <a:r>
                        <a:rPr lang="en-GB" dirty="0"/>
                        <a:t>Partner 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What we’ve 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difference this will make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905913"/>
                  </a:ext>
                </a:extLst>
              </a:tr>
              <a:tr h="839713">
                <a:tc>
                  <a:txBody>
                    <a:bodyPr/>
                    <a:lstStyle/>
                    <a:p>
                      <a:r>
                        <a:rPr lang="en-GB" b="1" dirty="0"/>
                        <a:t>Culture and collaboration: </a:t>
                      </a:r>
                      <a:r>
                        <a:rPr lang="en-GB" dirty="0"/>
                        <a:t>desire for safe, co‑owned meetings and clearer partner roles/responsibilities.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dirty="0"/>
                        <a:t>SOG/SIB member information pack has been developed and shared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6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dirty="0"/>
                        <a:t>Finalised and published Suffolk LAP Coproduction Charter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6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dirty="0"/>
                        <a:t>Further discussions to take place to define and clarify all roles and responsibilities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GB" sz="1600" dirty="0"/>
                        <a:t>Meetings will feel safe and co-owned, all partners are clear of their roles and responsibilities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GB" sz="1600" dirty="0"/>
                        <a:t>Deputies can act with delegated authority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292775"/>
                  </a:ext>
                </a:extLst>
              </a:tr>
              <a:tr h="839713">
                <a:tc>
                  <a:txBody>
                    <a:bodyPr/>
                    <a:lstStyle/>
                    <a:p>
                      <a:r>
                        <a:rPr lang="en-GB" b="1" dirty="0"/>
                        <a:t>Data to insight: </a:t>
                      </a:r>
                      <a:r>
                        <a:rPr lang="en-GB" dirty="0"/>
                        <a:t>move from raw data collection to narrative, trend analysis and evidence of impact.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/>
                        <a:t>Developed SEND Data Dashboard and exceptions reporting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/>
                        <a:t>Ensure this follows</a:t>
                      </a: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 reporting route Quality &amp; Performance Group → SEND Operational Group → SEND Improvement Board 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GB" sz="1600" dirty="0"/>
                        <a:t>Conversations shift from activity to impact, enabling targeted interventions and strategic decision making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14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15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08492-8F76-BBE2-AB97-00AB1B6DE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0A9621B-CEAC-26C6-503D-52484F056416}"/>
              </a:ext>
            </a:extLst>
          </p:cNvPr>
          <p:cNvGrpSpPr/>
          <p:nvPr/>
        </p:nvGrpSpPr>
        <p:grpSpPr>
          <a:xfrm>
            <a:off x="0" y="0"/>
            <a:ext cx="12192000" cy="1578429"/>
            <a:chOff x="0" y="0"/>
            <a:chExt cx="12192000" cy="157842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C859B94-96B2-F1C9-8B61-B5DBF9E72787}"/>
                </a:ext>
              </a:extLst>
            </p:cNvPr>
            <p:cNvSpPr/>
            <p:nvPr/>
          </p:nvSpPr>
          <p:spPr>
            <a:xfrm>
              <a:off x="0" y="0"/>
              <a:ext cx="12192000" cy="1578429"/>
            </a:xfrm>
            <a:prstGeom prst="rect">
              <a:avLst/>
            </a:prstGeom>
            <a:solidFill>
              <a:srgbClr val="161D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ue background with colorful stars and text&#10;&#10;AI-generated content may be incorrect.">
              <a:extLst>
                <a:ext uri="{FF2B5EF4-FFF2-40B4-BE49-F238E27FC236}">
                  <a16:creationId xmlns:a16="http://schemas.microsoft.com/office/drawing/2014/main" id="{DEC9E4CC-7E48-F832-25E5-52A1EAAE0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10" t="3651" r="1815" b="60635"/>
            <a:stretch>
              <a:fillRect/>
            </a:stretch>
          </p:blipFill>
          <p:spPr>
            <a:xfrm>
              <a:off x="9873343" y="57640"/>
              <a:ext cx="2144485" cy="124679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41F39B-E0DE-DD37-3354-1A958C47A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51419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Next Steps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07F770-A538-6A70-E2EE-E5C9785A69C7}"/>
              </a:ext>
            </a:extLst>
          </p:cNvPr>
          <p:cNvSpPr txBox="1">
            <a:spLocks/>
          </p:cNvSpPr>
          <p:nvPr/>
        </p:nvSpPr>
        <p:spPr>
          <a:xfrm>
            <a:off x="664028" y="12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A1050C-D0B9-0779-F801-D9C8932FB697}"/>
              </a:ext>
            </a:extLst>
          </p:cNvPr>
          <p:cNvSpPr txBox="1"/>
          <p:nvPr/>
        </p:nvSpPr>
        <p:spPr>
          <a:xfrm>
            <a:off x="311141" y="1982298"/>
            <a:ext cx="807825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Activate the Partnership Risk Register and SOG to review of high-level risks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Coordinate the next quarterly LAIP update, ensuring alignment with upcoming SOG and SIB reporting cycles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Plan and align Subgroup meeting schedules with SOG and SIB timelines to support effective reporting and oversight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Embed and standardise new processes and templates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Continuous review and refinement of SEND governance processes to ensure effectiveness and clarity</a:t>
            </a:r>
          </a:p>
        </p:txBody>
      </p:sp>
      <p:pic>
        <p:nvPicPr>
          <p:cNvPr id="10" name="Picture 9" descr="Smiling child in wheelchair">
            <a:extLst>
              <a:ext uri="{FF2B5EF4-FFF2-40B4-BE49-F238E27FC236}">
                <a16:creationId xmlns:a16="http://schemas.microsoft.com/office/drawing/2014/main" id="{662C7335-C2DD-7A29-A0C7-24CBE70B5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284" y="1895797"/>
            <a:ext cx="3003778" cy="4516866"/>
          </a:xfrm>
          <a:prstGeom prst="rect">
            <a:avLst/>
          </a:prstGeom>
          <a:effectLst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935995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62EC2-9BE5-7C2D-054E-3D07F23CC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C7192F6-DB6C-D621-21A7-551F574F2E7B}"/>
              </a:ext>
            </a:extLst>
          </p:cNvPr>
          <p:cNvGrpSpPr/>
          <p:nvPr/>
        </p:nvGrpSpPr>
        <p:grpSpPr>
          <a:xfrm>
            <a:off x="0" y="0"/>
            <a:ext cx="12192000" cy="1578429"/>
            <a:chOff x="0" y="0"/>
            <a:chExt cx="12192000" cy="157842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AC85CE0-86B8-7D66-1353-3ADA5F19A35B}"/>
                </a:ext>
              </a:extLst>
            </p:cNvPr>
            <p:cNvSpPr/>
            <p:nvPr/>
          </p:nvSpPr>
          <p:spPr>
            <a:xfrm>
              <a:off x="0" y="0"/>
              <a:ext cx="12192000" cy="1578429"/>
            </a:xfrm>
            <a:prstGeom prst="rect">
              <a:avLst/>
            </a:prstGeom>
            <a:solidFill>
              <a:srgbClr val="161D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ue background with colorful stars and text&#10;&#10;AI-generated content may be incorrect.">
              <a:extLst>
                <a:ext uri="{FF2B5EF4-FFF2-40B4-BE49-F238E27FC236}">
                  <a16:creationId xmlns:a16="http://schemas.microsoft.com/office/drawing/2014/main" id="{F9D35AFC-BA00-2DBE-D3A7-425C40DEB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10" t="3651" r="1815" b="60635"/>
            <a:stretch>
              <a:fillRect/>
            </a:stretch>
          </p:blipFill>
          <p:spPr>
            <a:xfrm>
              <a:off x="9873343" y="57640"/>
              <a:ext cx="2144485" cy="124679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F3B14B7-D1CF-8585-F374-0D4C6A049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51419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SOG/SIB – forward dates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1FE026-F4E2-428B-CFA3-1A7A7DC03E4B}"/>
              </a:ext>
            </a:extLst>
          </p:cNvPr>
          <p:cNvSpPr txBox="1">
            <a:spLocks/>
          </p:cNvSpPr>
          <p:nvPr/>
        </p:nvSpPr>
        <p:spPr>
          <a:xfrm>
            <a:off x="664028" y="12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9AD3C7-AA43-1E13-04A0-B9B7D926CD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800250"/>
              </p:ext>
            </p:extLst>
          </p:nvPr>
        </p:nvGraphicFramePr>
        <p:xfrm>
          <a:off x="1618131" y="2379635"/>
          <a:ext cx="8128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5401248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293805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SEND Operational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SEND Improvement 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752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Thurs 25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June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Thurs 16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July 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122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Thurs 17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September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Thurs 1</a:t>
                      </a:r>
                      <a:r>
                        <a:rPr lang="en-GB" baseline="30000" dirty="0"/>
                        <a:t>st</a:t>
                      </a:r>
                      <a:r>
                        <a:rPr lang="en-GB" dirty="0"/>
                        <a:t> October 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3298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Thurs 19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November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Thurs 10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December 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04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Thurs 14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January 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Thurs 25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February 2027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7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Thurs 25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March 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Thurs 29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April 2027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293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Thurs 10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June 2027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Thurs 8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July 2027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145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49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bfd4a0e-af8c-4b69-9ec7-1027c52958d3">
      <Terms xmlns="http://schemas.microsoft.com/office/infopath/2007/PartnerControls"/>
    </lcf76f155ced4ddcb4097134ff3c332f>
    <TaxCatchAll xmlns="bdf76f74-f298-432d-8bdb-461d6a2fb48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7F6BFDBD05FD4BB39CB71285287A80" ma:contentTypeVersion="10" ma:contentTypeDescription="Create a new document." ma:contentTypeScope="" ma:versionID="9b9d698842f5e429453e671ce5532c33">
  <xsd:schema xmlns:xsd="http://www.w3.org/2001/XMLSchema" xmlns:xs="http://www.w3.org/2001/XMLSchema" xmlns:p="http://schemas.microsoft.com/office/2006/metadata/properties" xmlns:ns2="2bfd4a0e-af8c-4b69-9ec7-1027c52958d3" xmlns:ns3="bdf76f74-f298-432d-8bdb-461d6a2fb487" targetNamespace="http://schemas.microsoft.com/office/2006/metadata/properties" ma:root="true" ma:fieldsID="b9df2b1778ee680bf7ff7dea9fae7d45" ns2:_="" ns3:_="">
    <xsd:import namespace="2bfd4a0e-af8c-4b69-9ec7-1027c52958d3"/>
    <xsd:import namespace="bdf76f74-f298-432d-8bdb-461d6a2fb4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fd4a0e-af8c-4b69-9ec7-1027c52958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a06bf4c4-4eb2-40f1-bc0e-6b8189d6fc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76f74-f298-432d-8bdb-461d6a2fb48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030f16f6-88ad-48ab-9753-5811cf23342a}" ma:internalName="TaxCatchAll" ma:showField="CatchAllData" ma:web="bdf76f74-f298-432d-8bdb-461d6a2fb4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7C9FB4-9F22-4483-9156-C72DF834426E}">
  <ds:schemaRefs>
    <ds:schemaRef ds:uri="http://schemas.microsoft.com/office/2006/metadata/properties"/>
    <ds:schemaRef ds:uri="http://schemas.microsoft.com/office/infopath/2007/PartnerControls"/>
    <ds:schemaRef ds:uri="6b06eec7-a5e0-4a51-a460-739abbb0df16"/>
    <ds:schemaRef ds:uri="5e375652-75dc-425d-b267-fef45cbacf23"/>
  </ds:schemaRefs>
</ds:datastoreItem>
</file>

<file path=customXml/itemProps2.xml><?xml version="1.0" encoding="utf-8"?>
<ds:datastoreItem xmlns:ds="http://schemas.openxmlformats.org/officeDocument/2006/customXml" ds:itemID="{62194B16-017D-4B08-92D3-4054798E7C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7AB0F0-94C8-4F17-A9F4-F672A28A56B9}"/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564</Words>
  <Application>Microsoft Office PowerPoint</Application>
  <PresentationFormat>Widescreen</PresentationFormat>
  <Paragraphs>72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Wingdings</vt:lpstr>
      <vt:lpstr>Office Theme</vt:lpstr>
      <vt:lpstr>PowerPoint Presentation</vt:lpstr>
      <vt:lpstr>Governance Review</vt:lpstr>
      <vt:lpstr>Key themes</vt:lpstr>
      <vt:lpstr>Key themes</vt:lpstr>
      <vt:lpstr>Key Next Steps</vt:lpstr>
      <vt:lpstr>SOG/SIB – forward dates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Bennett</dc:creator>
  <cp:lastModifiedBy>Kat Willson</cp:lastModifiedBy>
  <cp:revision>9</cp:revision>
  <dcterms:created xsi:type="dcterms:W3CDTF">2025-09-10T09:37:37Z</dcterms:created>
  <dcterms:modified xsi:type="dcterms:W3CDTF">2026-05-20T17:03:42Z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0x010100237F6BFDBD05FD4BB39CB71285287A80</vt:lpwstr>
  </property>
  <property fmtid="{D5CDD505-2E9C-101B-9397-08002B2CF9AE}" pid="3" name="MediaServiceImageTags">
    <vt:lpwstr/>
  </property>
</Properties>
</file>