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 id="2147483718" r:id="rId6"/>
    <p:sldMasterId id="2147483730" r:id="rId7"/>
  </p:sldMasterIdLst>
  <p:notesMasterIdLst>
    <p:notesMasterId r:id="rId46"/>
  </p:notesMasterIdLst>
  <p:sldIdLst>
    <p:sldId id="256" r:id="rId8"/>
    <p:sldId id="2145706602" r:id="rId9"/>
    <p:sldId id="2145706609" r:id="rId10"/>
    <p:sldId id="2145706608" r:id="rId11"/>
    <p:sldId id="2145706610" r:id="rId12"/>
    <p:sldId id="305" r:id="rId13"/>
    <p:sldId id="347" r:id="rId14"/>
    <p:sldId id="476" r:id="rId15"/>
    <p:sldId id="462" r:id="rId16"/>
    <p:sldId id="2145706614" r:id="rId17"/>
    <p:sldId id="470" r:id="rId18"/>
    <p:sldId id="471" r:id="rId19"/>
    <p:sldId id="472" r:id="rId20"/>
    <p:sldId id="474" r:id="rId21"/>
    <p:sldId id="346" r:id="rId22"/>
    <p:sldId id="463" r:id="rId23"/>
    <p:sldId id="413" r:id="rId24"/>
    <p:sldId id="414" r:id="rId25"/>
    <p:sldId id="469" r:id="rId26"/>
    <p:sldId id="2145706613" r:id="rId27"/>
    <p:sldId id="258" r:id="rId28"/>
    <p:sldId id="259" r:id="rId29"/>
    <p:sldId id="261" r:id="rId30"/>
    <p:sldId id="543" r:id="rId31"/>
    <p:sldId id="263" r:id="rId32"/>
    <p:sldId id="264" r:id="rId33"/>
    <p:sldId id="265" r:id="rId34"/>
    <p:sldId id="269" r:id="rId35"/>
    <p:sldId id="270" r:id="rId36"/>
    <p:sldId id="549" r:id="rId37"/>
    <p:sldId id="272" r:id="rId38"/>
    <p:sldId id="271" r:id="rId39"/>
    <p:sldId id="553" r:id="rId40"/>
    <p:sldId id="275" r:id="rId41"/>
    <p:sldId id="273" r:id="rId42"/>
    <p:sldId id="2145706611" r:id="rId43"/>
    <p:sldId id="2145706605" r:id="rId44"/>
    <p:sldId id="214570661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9840A-A5AB-4B57-B016-73D5765651B1}" v="7" dt="2024-06-25T10:55:26.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2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Hudson" userId="7bde814a-9c0c-450e-94dd-496d377995c3" providerId="ADAL" clId="{EBD9840A-A5AB-4B57-B016-73D5765651B1}"/>
    <pc:docChg chg="undo custSel addSld delSld modSld sldOrd delMainMaster">
      <pc:chgData name="Jamie Hudson" userId="7bde814a-9c0c-450e-94dd-496d377995c3" providerId="ADAL" clId="{EBD9840A-A5AB-4B57-B016-73D5765651B1}" dt="2024-06-27T07:53:25.085" v="475" actId="20577"/>
      <pc:docMkLst>
        <pc:docMk/>
      </pc:docMkLst>
      <pc:sldChg chg="del">
        <pc:chgData name="Jamie Hudson" userId="7bde814a-9c0c-450e-94dd-496d377995c3" providerId="ADAL" clId="{EBD9840A-A5AB-4B57-B016-73D5765651B1}" dt="2024-06-25T09:58:56.128" v="44" actId="47"/>
        <pc:sldMkLst>
          <pc:docMk/>
          <pc:sldMk cId="1715784212" sldId="257"/>
        </pc:sldMkLst>
      </pc:sldChg>
      <pc:sldChg chg="del">
        <pc:chgData name="Jamie Hudson" userId="7bde814a-9c0c-450e-94dd-496d377995c3" providerId="ADAL" clId="{EBD9840A-A5AB-4B57-B016-73D5765651B1}" dt="2024-06-25T09:58:56.482" v="45" actId="47"/>
        <pc:sldMkLst>
          <pc:docMk/>
          <pc:sldMk cId="2291142348" sldId="258"/>
        </pc:sldMkLst>
      </pc:sldChg>
      <pc:sldChg chg="add del">
        <pc:chgData name="Jamie Hudson" userId="7bde814a-9c0c-450e-94dd-496d377995c3" providerId="ADAL" clId="{EBD9840A-A5AB-4B57-B016-73D5765651B1}" dt="2024-06-25T10:09:23.510" v="308" actId="47"/>
        <pc:sldMkLst>
          <pc:docMk/>
          <pc:sldMk cId="2182565612" sldId="305"/>
        </pc:sldMkLst>
      </pc:sldChg>
      <pc:sldChg chg="add del">
        <pc:chgData name="Jamie Hudson" userId="7bde814a-9c0c-450e-94dd-496d377995c3" providerId="ADAL" clId="{EBD9840A-A5AB-4B57-B016-73D5765651B1}" dt="2024-06-25T10:09:27.316" v="317" actId="47"/>
        <pc:sldMkLst>
          <pc:docMk/>
          <pc:sldMk cId="2114157759" sldId="346"/>
        </pc:sldMkLst>
      </pc:sldChg>
      <pc:sldChg chg="add del">
        <pc:chgData name="Jamie Hudson" userId="7bde814a-9c0c-450e-94dd-496d377995c3" providerId="ADAL" clId="{EBD9840A-A5AB-4B57-B016-73D5765651B1}" dt="2024-06-25T10:09:24.759" v="309" actId="47"/>
        <pc:sldMkLst>
          <pc:docMk/>
          <pc:sldMk cId="2910306529" sldId="347"/>
        </pc:sldMkLst>
      </pc:sldChg>
      <pc:sldChg chg="add del">
        <pc:chgData name="Jamie Hudson" userId="7bde814a-9c0c-450e-94dd-496d377995c3" providerId="ADAL" clId="{EBD9840A-A5AB-4B57-B016-73D5765651B1}" dt="2024-06-25T10:09:28.265" v="319" actId="47"/>
        <pc:sldMkLst>
          <pc:docMk/>
          <pc:sldMk cId="2634362785" sldId="413"/>
        </pc:sldMkLst>
      </pc:sldChg>
      <pc:sldChg chg="add del">
        <pc:chgData name="Jamie Hudson" userId="7bde814a-9c0c-450e-94dd-496d377995c3" providerId="ADAL" clId="{EBD9840A-A5AB-4B57-B016-73D5765651B1}" dt="2024-06-25T10:09:28.704" v="320" actId="47"/>
        <pc:sldMkLst>
          <pc:docMk/>
          <pc:sldMk cId="435889496" sldId="414"/>
        </pc:sldMkLst>
      </pc:sldChg>
      <pc:sldChg chg="add del">
        <pc:chgData name="Jamie Hudson" userId="7bde814a-9c0c-450e-94dd-496d377995c3" providerId="ADAL" clId="{EBD9840A-A5AB-4B57-B016-73D5765651B1}" dt="2024-06-25T10:09:25.661" v="311" actId="47"/>
        <pc:sldMkLst>
          <pc:docMk/>
          <pc:sldMk cId="2898059478" sldId="462"/>
        </pc:sldMkLst>
      </pc:sldChg>
      <pc:sldChg chg="add del setBg">
        <pc:chgData name="Jamie Hudson" userId="7bde814a-9c0c-450e-94dd-496d377995c3" providerId="ADAL" clId="{EBD9840A-A5AB-4B57-B016-73D5765651B1}" dt="2024-06-25T10:09:27.902" v="318" actId="47"/>
        <pc:sldMkLst>
          <pc:docMk/>
          <pc:sldMk cId="1198917490" sldId="463"/>
        </pc:sldMkLst>
      </pc:sldChg>
      <pc:sldChg chg="add del">
        <pc:chgData name="Jamie Hudson" userId="7bde814a-9c0c-450e-94dd-496d377995c3" providerId="ADAL" clId="{EBD9840A-A5AB-4B57-B016-73D5765651B1}" dt="2024-06-25T10:09:29.205" v="321" actId="47"/>
        <pc:sldMkLst>
          <pc:docMk/>
          <pc:sldMk cId="2791567861" sldId="469"/>
        </pc:sldMkLst>
      </pc:sldChg>
      <pc:sldChg chg="add del">
        <pc:chgData name="Jamie Hudson" userId="7bde814a-9c0c-450e-94dd-496d377995c3" providerId="ADAL" clId="{EBD9840A-A5AB-4B57-B016-73D5765651B1}" dt="2024-06-25T10:09:26.214" v="313" actId="47"/>
        <pc:sldMkLst>
          <pc:docMk/>
          <pc:sldMk cId="1229612065" sldId="470"/>
        </pc:sldMkLst>
      </pc:sldChg>
      <pc:sldChg chg="add del">
        <pc:chgData name="Jamie Hudson" userId="7bde814a-9c0c-450e-94dd-496d377995c3" providerId="ADAL" clId="{EBD9840A-A5AB-4B57-B016-73D5765651B1}" dt="2024-06-25T10:09:26.430" v="314" actId="47"/>
        <pc:sldMkLst>
          <pc:docMk/>
          <pc:sldMk cId="2424164803" sldId="471"/>
        </pc:sldMkLst>
      </pc:sldChg>
      <pc:sldChg chg="add del">
        <pc:chgData name="Jamie Hudson" userId="7bde814a-9c0c-450e-94dd-496d377995c3" providerId="ADAL" clId="{EBD9840A-A5AB-4B57-B016-73D5765651B1}" dt="2024-06-25T10:09:26.600" v="315" actId="47"/>
        <pc:sldMkLst>
          <pc:docMk/>
          <pc:sldMk cId="3711390716" sldId="472"/>
        </pc:sldMkLst>
      </pc:sldChg>
      <pc:sldChg chg="add del">
        <pc:chgData name="Jamie Hudson" userId="7bde814a-9c0c-450e-94dd-496d377995c3" providerId="ADAL" clId="{EBD9840A-A5AB-4B57-B016-73D5765651B1}" dt="2024-06-25T10:09:26.778" v="316" actId="47"/>
        <pc:sldMkLst>
          <pc:docMk/>
          <pc:sldMk cId="243263143" sldId="474"/>
        </pc:sldMkLst>
      </pc:sldChg>
      <pc:sldChg chg="add del">
        <pc:chgData name="Jamie Hudson" userId="7bde814a-9c0c-450e-94dd-496d377995c3" providerId="ADAL" clId="{EBD9840A-A5AB-4B57-B016-73D5765651B1}" dt="2024-06-25T10:09:25.345" v="310" actId="47"/>
        <pc:sldMkLst>
          <pc:docMk/>
          <pc:sldMk cId="1753920895" sldId="476"/>
        </pc:sldMkLst>
      </pc:sldChg>
      <pc:sldChg chg="modSp mod">
        <pc:chgData name="Jamie Hudson" userId="7bde814a-9c0c-450e-94dd-496d377995c3" providerId="ADAL" clId="{EBD9840A-A5AB-4B57-B016-73D5765651B1}" dt="2024-06-25T09:52:41.085" v="1" actId="13926"/>
        <pc:sldMkLst>
          <pc:docMk/>
          <pc:sldMk cId="273230421" sldId="2145706602"/>
        </pc:sldMkLst>
        <pc:spChg chg="mod">
          <ac:chgData name="Jamie Hudson" userId="7bde814a-9c0c-450e-94dd-496d377995c3" providerId="ADAL" clId="{EBD9840A-A5AB-4B57-B016-73D5765651B1}" dt="2024-06-25T09:52:41.085" v="1" actId="13926"/>
          <ac:spMkLst>
            <pc:docMk/>
            <pc:sldMk cId="273230421" sldId="2145706602"/>
            <ac:spMk id="3" creationId="{2485FC98-77E9-6EC4-75C3-BD97D22627EE}"/>
          </ac:spMkLst>
        </pc:spChg>
      </pc:sldChg>
      <pc:sldChg chg="modSp add del mod">
        <pc:chgData name="Jamie Hudson" userId="7bde814a-9c0c-450e-94dd-496d377995c3" providerId="ADAL" clId="{EBD9840A-A5AB-4B57-B016-73D5765651B1}" dt="2024-06-27T07:53:25.085" v="475" actId="20577"/>
        <pc:sldMkLst>
          <pc:docMk/>
          <pc:sldMk cId="1933325535" sldId="2145706605"/>
        </pc:sldMkLst>
        <pc:spChg chg="mod">
          <ac:chgData name="Jamie Hudson" userId="7bde814a-9c0c-450e-94dd-496d377995c3" providerId="ADAL" clId="{EBD9840A-A5AB-4B57-B016-73D5765651B1}" dt="2024-06-25T10:11:18.772" v="334" actId="20577"/>
          <ac:spMkLst>
            <pc:docMk/>
            <pc:sldMk cId="1933325535" sldId="2145706605"/>
            <ac:spMk id="2" creationId="{2CFB9D32-16E1-1B36-61ED-4A3B3EECEB58}"/>
          </ac:spMkLst>
        </pc:spChg>
        <pc:spChg chg="mod">
          <ac:chgData name="Jamie Hudson" userId="7bde814a-9c0c-450e-94dd-496d377995c3" providerId="ADAL" clId="{EBD9840A-A5AB-4B57-B016-73D5765651B1}" dt="2024-06-27T07:53:25.085" v="475" actId="20577"/>
          <ac:spMkLst>
            <pc:docMk/>
            <pc:sldMk cId="1933325535" sldId="2145706605"/>
            <ac:spMk id="5" creationId="{AD50CF6E-B50B-7AED-1B43-4F26B73E7ACA}"/>
          </ac:spMkLst>
        </pc:spChg>
      </pc:sldChg>
      <pc:sldChg chg="modSp mod">
        <pc:chgData name="Jamie Hudson" userId="7bde814a-9c0c-450e-94dd-496d377995c3" providerId="ADAL" clId="{EBD9840A-A5AB-4B57-B016-73D5765651B1}" dt="2024-06-25T09:56:38.270" v="29" actId="255"/>
        <pc:sldMkLst>
          <pc:docMk/>
          <pc:sldMk cId="564859823" sldId="2145706608"/>
        </pc:sldMkLst>
        <pc:spChg chg="mod">
          <ac:chgData name="Jamie Hudson" userId="7bde814a-9c0c-450e-94dd-496d377995c3" providerId="ADAL" clId="{EBD9840A-A5AB-4B57-B016-73D5765651B1}" dt="2024-06-25T09:56:38.270" v="29" actId="255"/>
          <ac:spMkLst>
            <pc:docMk/>
            <pc:sldMk cId="564859823" sldId="2145706608"/>
            <ac:spMk id="3" creationId="{0D5B5578-B8CE-8D73-F641-5AE141FDC699}"/>
          </ac:spMkLst>
        </pc:spChg>
      </pc:sldChg>
      <pc:sldChg chg="new del">
        <pc:chgData name="Jamie Hudson" userId="7bde814a-9c0c-450e-94dd-496d377995c3" providerId="ADAL" clId="{EBD9840A-A5AB-4B57-B016-73D5765651B1}" dt="2024-06-25T10:02:41.545" v="260" actId="47"/>
        <pc:sldMkLst>
          <pc:docMk/>
          <pc:sldMk cId="192343860" sldId="2145706610"/>
        </pc:sldMkLst>
      </pc:sldChg>
      <pc:sldChg chg="addSp delSp modSp new mod ord setBg">
        <pc:chgData name="Jamie Hudson" userId="7bde814a-9c0c-450e-94dd-496d377995c3" providerId="ADAL" clId="{EBD9840A-A5AB-4B57-B016-73D5765651B1}" dt="2024-06-25T10:04:19.873" v="269"/>
        <pc:sldMkLst>
          <pc:docMk/>
          <pc:sldMk cId="519742774" sldId="2145706610"/>
        </pc:sldMkLst>
        <pc:spChg chg="add del">
          <ac:chgData name="Jamie Hudson" userId="7bde814a-9c0c-450e-94dd-496d377995c3" providerId="ADAL" clId="{EBD9840A-A5AB-4B57-B016-73D5765651B1}" dt="2024-06-25T10:03:01.542" v="264" actId="26606"/>
          <ac:spMkLst>
            <pc:docMk/>
            <pc:sldMk cId="519742774" sldId="2145706610"/>
            <ac:spMk id="1031" creationId="{F3060C83-F051-4F0E-ABAD-AA0DFC48B218}"/>
          </ac:spMkLst>
        </pc:spChg>
        <pc:spChg chg="add del">
          <ac:chgData name="Jamie Hudson" userId="7bde814a-9c0c-450e-94dd-496d377995c3" providerId="ADAL" clId="{EBD9840A-A5AB-4B57-B016-73D5765651B1}" dt="2024-06-25T10:03:01.542" v="264" actId="26606"/>
          <ac:spMkLst>
            <pc:docMk/>
            <pc:sldMk cId="519742774" sldId="2145706610"/>
            <ac:spMk id="1033" creationId="{83C98ABE-055B-441F-B07E-44F97F083C39}"/>
          </ac:spMkLst>
        </pc:spChg>
        <pc:spChg chg="add del">
          <ac:chgData name="Jamie Hudson" userId="7bde814a-9c0c-450e-94dd-496d377995c3" providerId="ADAL" clId="{EBD9840A-A5AB-4B57-B016-73D5765651B1}" dt="2024-06-25T10:03:01.542" v="264" actId="26606"/>
          <ac:spMkLst>
            <pc:docMk/>
            <pc:sldMk cId="519742774" sldId="2145706610"/>
            <ac:spMk id="1035" creationId="{29FDB030-9B49-4CED-8CCD-4D99382388AC}"/>
          </ac:spMkLst>
        </pc:spChg>
        <pc:spChg chg="add del">
          <ac:chgData name="Jamie Hudson" userId="7bde814a-9c0c-450e-94dd-496d377995c3" providerId="ADAL" clId="{EBD9840A-A5AB-4B57-B016-73D5765651B1}" dt="2024-06-25T10:03:01.542" v="264" actId="26606"/>
          <ac:spMkLst>
            <pc:docMk/>
            <pc:sldMk cId="519742774" sldId="2145706610"/>
            <ac:spMk id="1037" creationId="{3783CA14-24A1-485C-8B30-D6A5D87987AD}"/>
          </ac:spMkLst>
        </pc:spChg>
        <pc:spChg chg="add del">
          <ac:chgData name="Jamie Hudson" userId="7bde814a-9c0c-450e-94dd-496d377995c3" providerId="ADAL" clId="{EBD9840A-A5AB-4B57-B016-73D5765651B1}" dt="2024-06-25T10:03:01.542" v="264" actId="26606"/>
          <ac:spMkLst>
            <pc:docMk/>
            <pc:sldMk cId="519742774" sldId="2145706610"/>
            <ac:spMk id="1039" creationId="{9A97C86A-04D6-40F7-AE84-31AB43E6A846}"/>
          </ac:spMkLst>
        </pc:spChg>
        <pc:spChg chg="add del">
          <ac:chgData name="Jamie Hudson" userId="7bde814a-9c0c-450e-94dd-496d377995c3" providerId="ADAL" clId="{EBD9840A-A5AB-4B57-B016-73D5765651B1}" dt="2024-06-25T10:03:01.542" v="264" actId="26606"/>
          <ac:spMkLst>
            <pc:docMk/>
            <pc:sldMk cId="519742774" sldId="2145706610"/>
            <ac:spMk id="1041" creationId="{FF9F2414-84E8-453E-B1F3-389FDE8192D9}"/>
          </ac:spMkLst>
        </pc:spChg>
        <pc:spChg chg="add del">
          <ac:chgData name="Jamie Hudson" userId="7bde814a-9c0c-450e-94dd-496d377995c3" providerId="ADAL" clId="{EBD9840A-A5AB-4B57-B016-73D5765651B1}" dt="2024-06-25T10:03:01.542" v="264" actId="26606"/>
          <ac:spMkLst>
            <pc:docMk/>
            <pc:sldMk cId="519742774" sldId="2145706610"/>
            <ac:spMk id="1043" creationId="{3ECA69A1-7536-43AC-85EF-C7106179F5ED}"/>
          </ac:spMkLst>
        </pc:spChg>
        <pc:spChg chg="add">
          <ac:chgData name="Jamie Hudson" userId="7bde814a-9c0c-450e-94dd-496d377995c3" providerId="ADAL" clId="{EBD9840A-A5AB-4B57-B016-73D5765651B1}" dt="2024-06-25T10:03:01.558" v="265" actId="26606"/>
          <ac:spMkLst>
            <pc:docMk/>
            <pc:sldMk cId="519742774" sldId="2145706610"/>
            <ac:spMk id="1045" creationId="{216BB327-7AA9-4EC5-815F-9D8E6BC53E34}"/>
          </ac:spMkLst>
        </pc:spChg>
        <pc:picChg chg="add mod">
          <ac:chgData name="Jamie Hudson" userId="7bde814a-9c0c-450e-94dd-496d377995c3" providerId="ADAL" clId="{EBD9840A-A5AB-4B57-B016-73D5765651B1}" dt="2024-06-25T10:03:31.877" v="267" actId="962"/>
          <ac:picMkLst>
            <pc:docMk/>
            <pc:sldMk cId="519742774" sldId="2145706610"/>
            <ac:picMk id="1026" creationId="{4992C4CA-7BA3-1CC2-6B20-8AC4417DAB30}"/>
          </ac:picMkLst>
        </pc:picChg>
      </pc:sldChg>
      <pc:sldChg chg="del">
        <pc:chgData name="Jamie Hudson" userId="7bde814a-9c0c-450e-94dd-496d377995c3" providerId="ADAL" clId="{EBD9840A-A5AB-4B57-B016-73D5765651B1}" dt="2024-06-25T09:58:50.999" v="31" actId="47"/>
        <pc:sldMkLst>
          <pc:docMk/>
          <pc:sldMk cId="559168468" sldId="2145706610"/>
        </pc:sldMkLst>
      </pc:sldChg>
      <pc:sldChg chg="addSp delSp modSp add mod ord">
        <pc:chgData name="Jamie Hudson" userId="7bde814a-9c0c-450e-94dd-496d377995c3" providerId="ADAL" clId="{EBD9840A-A5AB-4B57-B016-73D5765651B1}" dt="2024-06-25T10:06:25.533" v="306" actId="26606"/>
        <pc:sldMkLst>
          <pc:docMk/>
          <pc:sldMk cId="1828613521" sldId="2145706611"/>
        </pc:sldMkLst>
        <pc:spChg chg="mod">
          <ac:chgData name="Jamie Hudson" userId="7bde814a-9c0c-450e-94dd-496d377995c3" providerId="ADAL" clId="{EBD9840A-A5AB-4B57-B016-73D5765651B1}" dt="2024-06-25T10:06:25.533" v="306" actId="26606"/>
          <ac:spMkLst>
            <pc:docMk/>
            <pc:sldMk cId="1828613521" sldId="2145706611"/>
            <ac:spMk id="2" creationId="{A3266A28-D84C-5311-571F-6E90061F5C1D}"/>
          </ac:spMkLst>
        </pc:spChg>
        <pc:spChg chg="del mod">
          <ac:chgData name="Jamie Hudson" userId="7bde814a-9c0c-450e-94dd-496d377995c3" providerId="ADAL" clId="{EBD9840A-A5AB-4B57-B016-73D5765651B1}" dt="2024-06-25T10:06:04.738" v="301" actId="21"/>
          <ac:spMkLst>
            <pc:docMk/>
            <pc:sldMk cId="1828613521" sldId="2145706611"/>
            <ac:spMk id="3" creationId="{0D5B5578-B8CE-8D73-F641-5AE141FDC699}"/>
          </ac:spMkLst>
        </pc:spChg>
        <pc:spChg chg="add mod">
          <ac:chgData name="Jamie Hudson" userId="7bde814a-9c0c-450e-94dd-496d377995c3" providerId="ADAL" clId="{EBD9840A-A5AB-4B57-B016-73D5765651B1}" dt="2024-06-25T10:06:25.533" v="306" actId="26606"/>
          <ac:spMkLst>
            <pc:docMk/>
            <pc:sldMk cId="1828613521" sldId="2145706611"/>
            <ac:spMk id="5" creationId="{3684E585-F70B-A6D0-BEED-1A0012CDA141}"/>
          </ac:spMkLst>
        </pc:spChg>
        <pc:spChg chg="add del">
          <ac:chgData name="Jamie Hudson" userId="7bde814a-9c0c-450e-94dd-496d377995c3" providerId="ADAL" clId="{EBD9840A-A5AB-4B57-B016-73D5765651B1}" dt="2024-06-25T10:06:25.533" v="306" actId="26606"/>
          <ac:spMkLst>
            <pc:docMk/>
            <pc:sldMk cId="1828613521" sldId="2145706611"/>
            <ac:spMk id="8" creationId="{777A147A-9ED8-46B4-8660-1B3C2AA880B5}"/>
          </ac:spMkLst>
        </pc:spChg>
        <pc:spChg chg="add del">
          <ac:chgData name="Jamie Hudson" userId="7bde814a-9c0c-450e-94dd-496d377995c3" providerId="ADAL" clId="{EBD9840A-A5AB-4B57-B016-73D5765651B1}" dt="2024-06-25T10:06:25.533" v="306" actId="26606"/>
          <ac:spMkLst>
            <pc:docMk/>
            <pc:sldMk cId="1828613521" sldId="2145706611"/>
            <ac:spMk id="10" creationId="{5D6C15A0-C087-4593-8414-2B4EC1CDC3DE}"/>
          </ac:spMkLst>
        </pc:spChg>
        <pc:spChg chg="add del">
          <ac:chgData name="Jamie Hudson" userId="7bde814a-9c0c-450e-94dd-496d377995c3" providerId="ADAL" clId="{EBD9840A-A5AB-4B57-B016-73D5765651B1}" dt="2024-06-25T10:06:21.832" v="303" actId="26606"/>
          <ac:spMkLst>
            <pc:docMk/>
            <pc:sldMk cId="1828613521" sldId="2145706611"/>
            <ac:spMk id="15" creationId="{100EDD19-6802-4EC3-95CE-CFFAB042CFD6}"/>
          </ac:spMkLst>
        </pc:spChg>
        <pc:spChg chg="add del">
          <ac:chgData name="Jamie Hudson" userId="7bde814a-9c0c-450e-94dd-496d377995c3" providerId="ADAL" clId="{EBD9840A-A5AB-4B57-B016-73D5765651B1}" dt="2024-06-25T10:06:21.832" v="303" actId="26606"/>
          <ac:spMkLst>
            <pc:docMk/>
            <pc:sldMk cId="1828613521" sldId="2145706611"/>
            <ac:spMk id="17" creationId="{DB17E863-922E-4C26-BD64-E8FD41D28661}"/>
          </ac:spMkLst>
        </pc:spChg>
        <pc:spChg chg="add del">
          <ac:chgData name="Jamie Hudson" userId="7bde814a-9c0c-450e-94dd-496d377995c3" providerId="ADAL" clId="{EBD9840A-A5AB-4B57-B016-73D5765651B1}" dt="2024-06-25T10:06:25.518" v="305" actId="26606"/>
          <ac:spMkLst>
            <pc:docMk/>
            <pc:sldMk cId="1828613521" sldId="2145706611"/>
            <ac:spMk id="19" creationId="{5B7778FC-632E-4DCA-A7CB-0D7731CCF970}"/>
          </ac:spMkLst>
        </pc:spChg>
        <pc:spChg chg="add del">
          <ac:chgData name="Jamie Hudson" userId="7bde814a-9c0c-450e-94dd-496d377995c3" providerId="ADAL" clId="{EBD9840A-A5AB-4B57-B016-73D5765651B1}" dt="2024-06-25T10:06:25.518" v="305" actId="26606"/>
          <ac:spMkLst>
            <pc:docMk/>
            <pc:sldMk cId="1828613521" sldId="2145706611"/>
            <ac:spMk id="20" creationId="{C2554CA6-288E-4202-BC52-2E5A8F0C0AED}"/>
          </ac:spMkLst>
        </pc:spChg>
        <pc:spChg chg="add del">
          <ac:chgData name="Jamie Hudson" userId="7bde814a-9c0c-450e-94dd-496d377995c3" providerId="ADAL" clId="{EBD9840A-A5AB-4B57-B016-73D5765651B1}" dt="2024-06-25T10:06:25.518" v="305" actId="26606"/>
          <ac:spMkLst>
            <pc:docMk/>
            <pc:sldMk cId="1828613521" sldId="2145706611"/>
            <ac:spMk id="21" creationId="{FA23A907-97FB-4A8F-880A-DD77401C4296}"/>
          </ac:spMkLst>
        </pc:spChg>
        <pc:spChg chg="add del">
          <ac:chgData name="Jamie Hudson" userId="7bde814a-9c0c-450e-94dd-496d377995c3" providerId="ADAL" clId="{EBD9840A-A5AB-4B57-B016-73D5765651B1}" dt="2024-06-25T10:06:25.518" v="305" actId="26606"/>
          <ac:spMkLst>
            <pc:docMk/>
            <pc:sldMk cId="1828613521" sldId="2145706611"/>
            <ac:spMk id="22" creationId="{B10BB131-AC8E-4A8E-A5D1-36260F720C3B}"/>
          </ac:spMkLst>
        </pc:spChg>
        <pc:spChg chg="add">
          <ac:chgData name="Jamie Hudson" userId="7bde814a-9c0c-450e-94dd-496d377995c3" providerId="ADAL" clId="{EBD9840A-A5AB-4B57-B016-73D5765651B1}" dt="2024-06-25T10:06:25.533" v="306" actId="26606"/>
          <ac:spMkLst>
            <pc:docMk/>
            <pc:sldMk cId="1828613521" sldId="2145706611"/>
            <ac:spMk id="24" creationId="{907EF6B7-1338-4443-8C46-6A318D952DFD}"/>
          </ac:spMkLst>
        </pc:spChg>
        <pc:spChg chg="add">
          <ac:chgData name="Jamie Hudson" userId="7bde814a-9c0c-450e-94dd-496d377995c3" providerId="ADAL" clId="{EBD9840A-A5AB-4B57-B016-73D5765651B1}" dt="2024-06-25T10:06:25.533" v="306" actId="26606"/>
          <ac:spMkLst>
            <pc:docMk/>
            <pc:sldMk cId="1828613521" sldId="2145706611"/>
            <ac:spMk id="25" creationId="{DAAE4CDD-124C-4DCF-9584-B6033B545DD5}"/>
          </ac:spMkLst>
        </pc:spChg>
        <pc:spChg chg="add">
          <ac:chgData name="Jamie Hudson" userId="7bde814a-9c0c-450e-94dd-496d377995c3" providerId="ADAL" clId="{EBD9840A-A5AB-4B57-B016-73D5765651B1}" dt="2024-06-25T10:06:25.533" v="306" actId="26606"/>
          <ac:spMkLst>
            <pc:docMk/>
            <pc:sldMk cId="1828613521" sldId="2145706611"/>
            <ac:spMk id="26" creationId="{081E4A58-353D-44AE-B2FC-2A74E2E400F7}"/>
          </ac:spMkLst>
        </pc:spChg>
      </pc:sldChg>
      <pc:sldChg chg="add del setBg">
        <pc:chgData name="Jamie Hudson" userId="7bde814a-9c0c-450e-94dd-496d377995c3" providerId="ADAL" clId="{EBD9840A-A5AB-4B57-B016-73D5765651B1}" dt="2024-06-25T10:09:25.883" v="312" actId="47"/>
        <pc:sldMkLst>
          <pc:docMk/>
          <pc:sldMk cId="179176912" sldId="2145706612"/>
        </pc:sldMkLst>
      </pc:sldChg>
      <pc:sldChg chg="del">
        <pc:chgData name="Jamie Hudson" userId="7bde814a-9c0c-450e-94dd-496d377995c3" providerId="ADAL" clId="{EBD9840A-A5AB-4B57-B016-73D5765651B1}" dt="2024-06-25T09:58:51.516" v="32" actId="47"/>
        <pc:sldMkLst>
          <pc:docMk/>
          <pc:sldMk cId="2245407132" sldId="2145706613"/>
        </pc:sldMkLst>
      </pc:sldChg>
      <pc:sldChg chg="del">
        <pc:chgData name="Jamie Hudson" userId="7bde814a-9c0c-450e-94dd-496d377995c3" providerId="ADAL" clId="{EBD9840A-A5AB-4B57-B016-73D5765651B1}" dt="2024-06-25T09:58:52.403" v="34" actId="47"/>
        <pc:sldMkLst>
          <pc:docMk/>
          <pc:sldMk cId="2407933091" sldId="2145706614"/>
        </pc:sldMkLst>
      </pc:sldChg>
      <pc:sldChg chg="addSp delSp modSp add mod">
        <pc:chgData name="Jamie Hudson" userId="7bde814a-9c0c-450e-94dd-496d377995c3" providerId="ADAL" clId="{EBD9840A-A5AB-4B57-B016-73D5765651B1}" dt="2024-06-25T10:56:47.735" v="436" actId="1076"/>
        <pc:sldMkLst>
          <pc:docMk/>
          <pc:sldMk cId="1968717881" sldId="2145706615"/>
        </pc:sldMkLst>
        <pc:spChg chg="mod">
          <ac:chgData name="Jamie Hudson" userId="7bde814a-9c0c-450e-94dd-496d377995c3" providerId="ADAL" clId="{EBD9840A-A5AB-4B57-B016-73D5765651B1}" dt="2024-06-25T10:12:05.079" v="420" actId="20577"/>
          <ac:spMkLst>
            <pc:docMk/>
            <pc:sldMk cId="1968717881" sldId="2145706615"/>
            <ac:spMk id="2" creationId="{2CFB9D32-16E1-1B36-61ED-4A3B3EECEB58}"/>
          </ac:spMkLst>
        </pc:spChg>
        <pc:spChg chg="del mod">
          <ac:chgData name="Jamie Hudson" userId="7bde814a-9c0c-450e-94dd-496d377995c3" providerId="ADAL" clId="{EBD9840A-A5AB-4B57-B016-73D5765651B1}" dt="2024-06-25T10:56:10.835" v="431" actId="21"/>
          <ac:spMkLst>
            <pc:docMk/>
            <pc:sldMk cId="1968717881" sldId="2145706615"/>
            <ac:spMk id="5" creationId="{AD50CF6E-B50B-7AED-1B43-4F26B73E7ACA}"/>
          </ac:spMkLst>
        </pc:spChg>
        <pc:picChg chg="mod">
          <ac:chgData name="Jamie Hudson" userId="7bde814a-9c0c-450e-94dd-496d377995c3" providerId="ADAL" clId="{EBD9840A-A5AB-4B57-B016-73D5765651B1}" dt="2024-06-25T10:56:40.483" v="435" actId="1076"/>
          <ac:picMkLst>
            <pc:docMk/>
            <pc:sldMk cId="1968717881" sldId="2145706615"/>
            <ac:picMk id="4" creationId="{A2B27E72-864C-E3F0-D376-CB1B2EFDA565}"/>
          </ac:picMkLst>
        </pc:picChg>
        <pc:picChg chg="add mod">
          <ac:chgData name="Jamie Hudson" userId="7bde814a-9c0c-450e-94dd-496d377995c3" providerId="ADAL" clId="{EBD9840A-A5AB-4B57-B016-73D5765651B1}" dt="2024-06-25T10:56:47.735" v="436" actId="1076"/>
          <ac:picMkLst>
            <pc:docMk/>
            <pc:sldMk cId="1968717881" sldId="2145706615"/>
            <ac:picMk id="6" creationId="{49444F9A-404C-8D14-E532-A81580EE8043}"/>
          </ac:picMkLst>
        </pc:picChg>
        <pc:picChg chg="mod">
          <ac:chgData name="Jamie Hudson" userId="7bde814a-9c0c-450e-94dd-496d377995c3" providerId="ADAL" clId="{EBD9840A-A5AB-4B57-B016-73D5765651B1}" dt="2024-06-25T10:56:36.990" v="434" actId="1076"/>
          <ac:picMkLst>
            <pc:docMk/>
            <pc:sldMk cId="1968717881" sldId="2145706615"/>
            <ac:picMk id="11" creationId="{7CB0961D-3275-1C05-AA25-997E8F2F8491}"/>
          </ac:picMkLst>
        </pc:picChg>
      </pc:sldChg>
      <pc:sldChg chg="del">
        <pc:chgData name="Jamie Hudson" userId="7bde814a-9c0c-450e-94dd-496d377995c3" providerId="ADAL" clId="{EBD9840A-A5AB-4B57-B016-73D5765651B1}" dt="2024-06-25T09:58:51.971" v="33" actId="47"/>
        <pc:sldMkLst>
          <pc:docMk/>
          <pc:sldMk cId="3675817660" sldId="2145706615"/>
        </pc:sldMkLst>
      </pc:sldChg>
      <pc:sldChg chg="add del">
        <pc:chgData name="Jamie Hudson" userId="7bde814a-9c0c-450e-94dd-496d377995c3" providerId="ADAL" clId="{EBD9840A-A5AB-4B57-B016-73D5765651B1}" dt="2024-06-25T10:11:27.237" v="335" actId="2696"/>
        <pc:sldMkLst>
          <pc:docMk/>
          <pc:sldMk cId="3921083748" sldId="2145706615"/>
        </pc:sldMkLst>
      </pc:sldChg>
      <pc:sldChg chg="del">
        <pc:chgData name="Jamie Hudson" userId="7bde814a-9c0c-450e-94dd-496d377995c3" providerId="ADAL" clId="{EBD9840A-A5AB-4B57-B016-73D5765651B1}" dt="2024-06-25T09:58:52.820" v="35" actId="47"/>
        <pc:sldMkLst>
          <pc:docMk/>
          <pc:sldMk cId="3417153720" sldId="2145706616"/>
        </pc:sldMkLst>
      </pc:sldChg>
      <pc:sldChg chg="del">
        <pc:chgData name="Jamie Hudson" userId="7bde814a-9c0c-450e-94dd-496d377995c3" providerId="ADAL" clId="{EBD9840A-A5AB-4B57-B016-73D5765651B1}" dt="2024-06-25T09:58:53.190" v="36" actId="47"/>
        <pc:sldMkLst>
          <pc:docMk/>
          <pc:sldMk cId="536620161" sldId="2145706617"/>
        </pc:sldMkLst>
      </pc:sldChg>
      <pc:sldChg chg="del">
        <pc:chgData name="Jamie Hudson" userId="7bde814a-9c0c-450e-94dd-496d377995c3" providerId="ADAL" clId="{EBD9840A-A5AB-4B57-B016-73D5765651B1}" dt="2024-06-25T09:58:53.569" v="37" actId="47"/>
        <pc:sldMkLst>
          <pc:docMk/>
          <pc:sldMk cId="2361860768" sldId="2145706618"/>
        </pc:sldMkLst>
      </pc:sldChg>
      <pc:sldChg chg="del">
        <pc:chgData name="Jamie Hudson" userId="7bde814a-9c0c-450e-94dd-496d377995c3" providerId="ADAL" clId="{EBD9840A-A5AB-4B57-B016-73D5765651B1}" dt="2024-06-25T09:58:53.923" v="38" actId="47"/>
        <pc:sldMkLst>
          <pc:docMk/>
          <pc:sldMk cId="685246514" sldId="2145706619"/>
        </pc:sldMkLst>
      </pc:sldChg>
      <pc:sldChg chg="del">
        <pc:chgData name="Jamie Hudson" userId="7bde814a-9c0c-450e-94dd-496d377995c3" providerId="ADAL" clId="{EBD9840A-A5AB-4B57-B016-73D5765651B1}" dt="2024-06-25T09:58:54.277" v="39" actId="47"/>
        <pc:sldMkLst>
          <pc:docMk/>
          <pc:sldMk cId="2043325406" sldId="2145706620"/>
        </pc:sldMkLst>
      </pc:sldChg>
      <pc:sldChg chg="del">
        <pc:chgData name="Jamie Hudson" userId="7bde814a-9c0c-450e-94dd-496d377995c3" providerId="ADAL" clId="{EBD9840A-A5AB-4B57-B016-73D5765651B1}" dt="2024-06-25T09:58:54.577" v="40" actId="47"/>
        <pc:sldMkLst>
          <pc:docMk/>
          <pc:sldMk cId="1226886229" sldId="2145706621"/>
        </pc:sldMkLst>
      </pc:sldChg>
      <pc:sldChg chg="del">
        <pc:chgData name="Jamie Hudson" userId="7bde814a-9c0c-450e-94dd-496d377995c3" providerId="ADAL" clId="{EBD9840A-A5AB-4B57-B016-73D5765651B1}" dt="2024-06-25T09:58:54.878" v="41" actId="47"/>
        <pc:sldMkLst>
          <pc:docMk/>
          <pc:sldMk cId="3811783592" sldId="2145706622"/>
        </pc:sldMkLst>
      </pc:sldChg>
      <pc:sldChg chg="del">
        <pc:chgData name="Jamie Hudson" userId="7bde814a-9c0c-450e-94dd-496d377995c3" providerId="ADAL" clId="{EBD9840A-A5AB-4B57-B016-73D5765651B1}" dt="2024-06-25T09:58:55.179" v="42" actId="47"/>
        <pc:sldMkLst>
          <pc:docMk/>
          <pc:sldMk cId="3663841075" sldId="2145706623"/>
        </pc:sldMkLst>
      </pc:sldChg>
      <pc:sldChg chg="del">
        <pc:chgData name="Jamie Hudson" userId="7bde814a-9c0c-450e-94dd-496d377995c3" providerId="ADAL" clId="{EBD9840A-A5AB-4B57-B016-73D5765651B1}" dt="2024-06-25T09:58:50.166" v="30" actId="47"/>
        <pc:sldMkLst>
          <pc:docMk/>
          <pc:sldMk cId="973617800" sldId="2145706624"/>
        </pc:sldMkLst>
      </pc:sldChg>
      <pc:sldChg chg="del">
        <pc:chgData name="Jamie Hudson" userId="7bde814a-9c0c-450e-94dd-496d377995c3" providerId="ADAL" clId="{EBD9840A-A5AB-4B57-B016-73D5765651B1}" dt="2024-06-25T09:58:55.480" v="43" actId="47"/>
        <pc:sldMkLst>
          <pc:docMk/>
          <pc:sldMk cId="3309263395" sldId="2145706625"/>
        </pc:sldMkLst>
      </pc:sldChg>
      <pc:sldChg chg="del">
        <pc:chgData name="Jamie Hudson" userId="7bde814a-9c0c-450e-94dd-496d377995c3" providerId="ADAL" clId="{EBD9840A-A5AB-4B57-B016-73D5765651B1}" dt="2024-06-25T09:58:56.883" v="46" actId="47"/>
        <pc:sldMkLst>
          <pc:docMk/>
          <pc:sldMk cId="1325608595" sldId="2145706626"/>
        </pc:sldMkLst>
      </pc:sldChg>
      <pc:sldMasterChg chg="del delSldLayout">
        <pc:chgData name="Jamie Hudson" userId="7bde814a-9c0c-450e-94dd-496d377995c3" providerId="ADAL" clId="{EBD9840A-A5AB-4B57-B016-73D5765651B1}" dt="2024-06-25T09:58:56.883" v="46" actId="47"/>
        <pc:sldMasterMkLst>
          <pc:docMk/>
          <pc:sldMasterMk cId="3623271261" sldId="2147483718"/>
        </pc:sldMasterMkLst>
        <pc:sldLayoutChg chg="del">
          <pc:chgData name="Jamie Hudson" userId="7bde814a-9c0c-450e-94dd-496d377995c3" providerId="ADAL" clId="{EBD9840A-A5AB-4B57-B016-73D5765651B1}" dt="2024-06-25T09:58:56.883" v="46" actId="47"/>
          <pc:sldLayoutMkLst>
            <pc:docMk/>
            <pc:sldMasterMk cId="3623271261" sldId="2147483718"/>
            <pc:sldLayoutMk cId="2790120791" sldId="2147483719"/>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3177212078" sldId="2147483720"/>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930010811" sldId="2147483721"/>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2893258549" sldId="2147483722"/>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4004404692" sldId="2147483723"/>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2877685503" sldId="2147483724"/>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3319804330" sldId="2147483725"/>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2958890836" sldId="2147483726"/>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3394893811" sldId="2147483727"/>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338860935" sldId="2147483728"/>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2703940378" sldId="2147483729"/>
          </pc:sldLayoutMkLst>
        </pc:sldLayoutChg>
        <pc:sldLayoutChg chg="del">
          <pc:chgData name="Jamie Hudson" userId="7bde814a-9c0c-450e-94dd-496d377995c3" providerId="ADAL" clId="{EBD9840A-A5AB-4B57-B016-73D5765651B1}" dt="2024-06-25T09:58:56.883" v="46" actId="47"/>
          <pc:sldLayoutMkLst>
            <pc:docMk/>
            <pc:sldMasterMk cId="3623271261" sldId="2147483718"/>
            <pc:sldLayoutMk cId="348972471" sldId="2147483730"/>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78AD1-13B7-4E62-BADD-D15427F294E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257B0E3-9976-40C0-821D-64E6C9A9863E}">
      <dgm:prSet custT="1"/>
      <dgm:spPr/>
      <dgm:t>
        <a:bodyPr/>
        <a:lstStyle/>
        <a:p>
          <a:r>
            <a:rPr lang="en-GB" sz="2400" dirty="0"/>
            <a:t>To understand what we mean by EBSA and contributing factors</a:t>
          </a:r>
          <a:r>
            <a:rPr lang="en-GB" sz="1700" dirty="0"/>
            <a:t>.</a:t>
          </a:r>
          <a:endParaRPr lang="en-US" sz="1700" dirty="0"/>
        </a:p>
      </dgm:t>
    </dgm:pt>
    <dgm:pt modelId="{718BD8D6-AF51-4825-95DA-D1FE4718AC1F}" type="parTrans" cxnId="{44CE03E9-1D6C-4D39-B358-157F4A03E0FB}">
      <dgm:prSet/>
      <dgm:spPr/>
      <dgm:t>
        <a:bodyPr/>
        <a:lstStyle/>
        <a:p>
          <a:endParaRPr lang="en-US"/>
        </a:p>
      </dgm:t>
    </dgm:pt>
    <dgm:pt modelId="{5FC6673B-4BEC-4E6A-A8CB-A5A4B7485251}" type="sibTrans" cxnId="{44CE03E9-1D6C-4D39-B358-157F4A03E0FB}">
      <dgm:prSet/>
      <dgm:spPr/>
      <dgm:t>
        <a:bodyPr/>
        <a:lstStyle/>
        <a:p>
          <a:endParaRPr lang="en-US"/>
        </a:p>
      </dgm:t>
    </dgm:pt>
    <dgm:pt modelId="{A20FC954-DDA2-4CF6-AAF8-9F95C316A30A}">
      <dgm:prSet custT="1"/>
      <dgm:spPr/>
      <dgm:t>
        <a:bodyPr/>
        <a:lstStyle/>
        <a:p>
          <a:r>
            <a:rPr lang="en-GB" sz="2400" dirty="0"/>
            <a:t>To understand what we mean by an individualised approach and what this looks like.</a:t>
          </a:r>
          <a:endParaRPr lang="en-US" sz="2400" dirty="0"/>
        </a:p>
      </dgm:t>
    </dgm:pt>
    <dgm:pt modelId="{6AB25A47-C10E-4546-B9E6-9A9BB9458DE9}" type="parTrans" cxnId="{5E726893-461D-40CA-AD3C-16D336FCE5FF}">
      <dgm:prSet/>
      <dgm:spPr/>
      <dgm:t>
        <a:bodyPr/>
        <a:lstStyle/>
        <a:p>
          <a:endParaRPr lang="en-US"/>
        </a:p>
      </dgm:t>
    </dgm:pt>
    <dgm:pt modelId="{43C57F7D-58BD-4F49-9B18-A110AA7BF449}" type="sibTrans" cxnId="{5E726893-461D-40CA-AD3C-16D336FCE5FF}">
      <dgm:prSet/>
      <dgm:spPr/>
      <dgm:t>
        <a:bodyPr/>
        <a:lstStyle/>
        <a:p>
          <a:endParaRPr lang="en-US"/>
        </a:p>
      </dgm:t>
    </dgm:pt>
    <dgm:pt modelId="{CED42FA8-7FA9-4206-A512-E27151134103}">
      <dgm:prSet/>
      <dgm:spPr/>
      <dgm:t>
        <a:bodyPr/>
        <a:lstStyle/>
        <a:p>
          <a:r>
            <a:rPr lang="en-GB" dirty="0"/>
            <a:t>To share what we can do to support children, carers and staff with responding to EBSA.</a:t>
          </a:r>
          <a:endParaRPr lang="en-US" dirty="0"/>
        </a:p>
      </dgm:t>
    </dgm:pt>
    <dgm:pt modelId="{AA41C338-3F53-40DC-A53E-18A42A363141}" type="parTrans" cxnId="{E56DF8B6-4CB3-42E1-8E0C-3019CDF5C08B}">
      <dgm:prSet/>
      <dgm:spPr/>
      <dgm:t>
        <a:bodyPr/>
        <a:lstStyle/>
        <a:p>
          <a:endParaRPr lang="en-US"/>
        </a:p>
      </dgm:t>
    </dgm:pt>
    <dgm:pt modelId="{2266C8BC-5646-40A1-9569-5233465E7866}" type="sibTrans" cxnId="{E56DF8B6-4CB3-42E1-8E0C-3019CDF5C08B}">
      <dgm:prSet/>
      <dgm:spPr/>
      <dgm:t>
        <a:bodyPr/>
        <a:lstStyle/>
        <a:p>
          <a:endParaRPr lang="en-US"/>
        </a:p>
      </dgm:t>
    </dgm:pt>
    <dgm:pt modelId="{88E7199D-20DE-48AC-A625-8B7B1CCD2349}">
      <dgm:prSet/>
      <dgm:spPr/>
      <dgm:t>
        <a:bodyPr/>
        <a:lstStyle/>
        <a:p>
          <a:r>
            <a:rPr lang="en-GB"/>
            <a:t>Signposting to resources and support services.</a:t>
          </a:r>
          <a:endParaRPr lang="en-US"/>
        </a:p>
      </dgm:t>
    </dgm:pt>
    <dgm:pt modelId="{65A8CE65-3F76-4439-8154-03C2FC847AEE}" type="parTrans" cxnId="{CD84063B-1C5D-4D09-8AC1-1D80898BC453}">
      <dgm:prSet/>
      <dgm:spPr/>
      <dgm:t>
        <a:bodyPr/>
        <a:lstStyle/>
        <a:p>
          <a:endParaRPr lang="en-US"/>
        </a:p>
      </dgm:t>
    </dgm:pt>
    <dgm:pt modelId="{0AF9D462-A0D3-44E2-8696-382220F4760C}" type="sibTrans" cxnId="{CD84063B-1C5D-4D09-8AC1-1D80898BC453}">
      <dgm:prSet/>
      <dgm:spPr/>
      <dgm:t>
        <a:bodyPr/>
        <a:lstStyle/>
        <a:p>
          <a:endParaRPr lang="en-US"/>
        </a:p>
      </dgm:t>
    </dgm:pt>
    <dgm:pt modelId="{A6A66D6A-837C-4769-BE5D-91C8BAA3EEB0}" type="pres">
      <dgm:prSet presAssocID="{05478AD1-13B7-4E62-BADD-D15427F294E6}" presName="outerComposite" presStyleCnt="0">
        <dgm:presLayoutVars>
          <dgm:chMax val="5"/>
          <dgm:dir/>
          <dgm:resizeHandles val="exact"/>
        </dgm:presLayoutVars>
      </dgm:prSet>
      <dgm:spPr/>
    </dgm:pt>
    <dgm:pt modelId="{A63883BA-0C82-489B-8829-BF8158BF2D12}" type="pres">
      <dgm:prSet presAssocID="{05478AD1-13B7-4E62-BADD-D15427F294E6}" presName="dummyMaxCanvas" presStyleCnt="0">
        <dgm:presLayoutVars/>
      </dgm:prSet>
      <dgm:spPr/>
    </dgm:pt>
    <dgm:pt modelId="{FFD840F6-7AF3-4840-AFA8-D537D4C62DE9}" type="pres">
      <dgm:prSet presAssocID="{05478AD1-13B7-4E62-BADD-D15427F294E6}" presName="FourNodes_1" presStyleLbl="node1" presStyleIdx="0" presStyleCnt="4">
        <dgm:presLayoutVars>
          <dgm:bulletEnabled val="1"/>
        </dgm:presLayoutVars>
      </dgm:prSet>
      <dgm:spPr/>
    </dgm:pt>
    <dgm:pt modelId="{87657CC2-8FD3-4D8E-962E-BB5B343613F2}" type="pres">
      <dgm:prSet presAssocID="{05478AD1-13B7-4E62-BADD-D15427F294E6}" presName="FourNodes_2" presStyleLbl="node1" presStyleIdx="1" presStyleCnt="4">
        <dgm:presLayoutVars>
          <dgm:bulletEnabled val="1"/>
        </dgm:presLayoutVars>
      </dgm:prSet>
      <dgm:spPr/>
    </dgm:pt>
    <dgm:pt modelId="{711E289A-7E63-45C9-9469-A1F1B387C08B}" type="pres">
      <dgm:prSet presAssocID="{05478AD1-13B7-4E62-BADD-D15427F294E6}" presName="FourNodes_3" presStyleLbl="node1" presStyleIdx="2" presStyleCnt="4">
        <dgm:presLayoutVars>
          <dgm:bulletEnabled val="1"/>
        </dgm:presLayoutVars>
      </dgm:prSet>
      <dgm:spPr/>
    </dgm:pt>
    <dgm:pt modelId="{FE0097D7-E1EF-4CE0-B6DF-BAD43E390297}" type="pres">
      <dgm:prSet presAssocID="{05478AD1-13B7-4E62-BADD-D15427F294E6}" presName="FourNodes_4" presStyleLbl="node1" presStyleIdx="3" presStyleCnt="4">
        <dgm:presLayoutVars>
          <dgm:bulletEnabled val="1"/>
        </dgm:presLayoutVars>
      </dgm:prSet>
      <dgm:spPr/>
    </dgm:pt>
    <dgm:pt modelId="{05E7F7BC-C912-436A-90E7-A4A1FF56E964}" type="pres">
      <dgm:prSet presAssocID="{05478AD1-13B7-4E62-BADD-D15427F294E6}" presName="FourConn_1-2" presStyleLbl="fgAccFollowNode1" presStyleIdx="0" presStyleCnt="3">
        <dgm:presLayoutVars>
          <dgm:bulletEnabled val="1"/>
        </dgm:presLayoutVars>
      </dgm:prSet>
      <dgm:spPr/>
    </dgm:pt>
    <dgm:pt modelId="{AAC9CCA7-5A08-4281-9B19-86A7CA9FB303}" type="pres">
      <dgm:prSet presAssocID="{05478AD1-13B7-4E62-BADD-D15427F294E6}" presName="FourConn_2-3" presStyleLbl="fgAccFollowNode1" presStyleIdx="1" presStyleCnt="3">
        <dgm:presLayoutVars>
          <dgm:bulletEnabled val="1"/>
        </dgm:presLayoutVars>
      </dgm:prSet>
      <dgm:spPr/>
    </dgm:pt>
    <dgm:pt modelId="{E000E8D5-6388-4E0D-8361-D66C282D030C}" type="pres">
      <dgm:prSet presAssocID="{05478AD1-13B7-4E62-BADD-D15427F294E6}" presName="FourConn_3-4" presStyleLbl="fgAccFollowNode1" presStyleIdx="2" presStyleCnt="3">
        <dgm:presLayoutVars>
          <dgm:bulletEnabled val="1"/>
        </dgm:presLayoutVars>
      </dgm:prSet>
      <dgm:spPr/>
    </dgm:pt>
    <dgm:pt modelId="{1317D6E9-7CC2-4E55-A9CC-FE637FB62684}" type="pres">
      <dgm:prSet presAssocID="{05478AD1-13B7-4E62-BADD-D15427F294E6}" presName="FourNodes_1_text" presStyleLbl="node1" presStyleIdx="3" presStyleCnt="4">
        <dgm:presLayoutVars>
          <dgm:bulletEnabled val="1"/>
        </dgm:presLayoutVars>
      </dgm:prSet>
      <dgm:spPr/>
    </dgm:pt>
    <dgm:pt modelId="{A08EF5A8-595E-404D-B4A8-7F288CB8D476}" type="pres">
      <dgm:prSet presAssocID="{05478AD1-13B7-4E62-BADD-D15427F294E6}" presName="FourNodes_2_text" presStyleLbl="node1" presStyleIdx="3" presStyleCnt="4">
        <dgm:presLayoutVars>
          <dgm:bulletEnabled val="1"/>
        </dgm:presLayoutVars>
      </dgm:prSet>
      <dgm:spPr/>
    </dgm:pt>
    <dgm:pt modelId="{9A36AEF8-43F9-49E2-A695-CFB87026C16F}" type="pres">
      <dgm:prSet presAssocID="{05478AD1-13B7-4E62-BADD-D15427F294E6}" presName="FourNodes_3_text" presStyleLbl="node1" presStyleIdx="3" presStyleCnt="4">
        <dgm:presLayoutVars>
          <dgm:bulletEnabled val="1"/>
        </dgm:presLayoutVars>
      </dgm:prSet>
      <dgm:spPr/>
    </dgm:pt>
    <dgm:pt modelId="{8C9D3359-243B-40AF-B687-0A83604CE3F9}" type="pres">
      <dgm:prSet presAssocID="{05478AD1-13B7-4E62-BADD-D15427F294E6}" presName="FourNodes_4_text" presStyleLbl="node1" presStyleIdx="3" presStyleCnt="4">
        <dgm:presLayoutVars>
          <dgm:bulletEnabled val="1"/>
        </dgm:presLayoutVars>
      </dgm:prSet>
      <dgm:spPr/>
    </dgm:pt>
  </dgm:ptLst>
  <dgm:cxnLst>
    <dgm:cxn modelId="{FF19D903-161F-4387-8948-CEC7645B5EFE}" type="presOf" srcId="{5FC6673B-4BEC-4E6A-A8CB-A5A4B7485251}" destId="{05E7F7BC-C912-436A-90E7-A4A1FF56E964}" srcOrd="0" destOrd="0" presId="urn:microsoft.com/office/officeart/2005/8/layout/vProcess5"/>
    <dgm:cxn modelId="{8A5A6E19-FFB8-4955-AE9B-95C2B2D4A0E2}" type="presOf" srcId="{43C57F7D-58BD-4F49-9B18-A110AA7BF449}" destId="{AAC9CCA7-5A08-4281-9B19-86A7CA9FB303}" srcOrd="0" destOrd="0" presId="urn:microsoft.com/office/officeart/2005/8/layout/vProcess5"/>
    <dgm:cxn modelId="{7D03B61B-2003-4195-AF2C-C185B564FE37}" type="presOf" srcId="{3257B0E3-9976-40C0-821D-64E6C9A9863E}" destId="{FFD840F6-7AF3-4840-AFA8-D537D4C62DE9}" srcOrd="0" destOrd="0" presId="urn:microsoft.com/office/officeart/2005/8/layout/vProcess5"/>
    <dgm:cxn modelId="{DA137E24-6176-4241-8103-CBCF63C73BAE}" type="presOf" srcId="{CED42FA8-7FA9-4206-A512-E27151134103}" destId="{711E289A-7E63-45C9-9469-A1F1B387C08B}" srcOrd="0" destOrd="0" presId="urn:microsoft.com/office/officeart/2005/8/layout/vProcess5"/>
    <dgm:cxn modelId="{14C75C32-B9ED-465D-916B-D619E0C7402B}" type="presOf" srcId="{88E7199D-20DE-48AC-A625-8B7B1CCD2349}" destId="{FE0097D7-E1EF-4CE0-B6DF-BAD43E390297}" srcOrd="0" destOrd="0" presId="urn:microsoft.com/office/officeart/2005/8/layout/vProcess5"/>
    <dgm:cxn modelId="{CD84063B-1C5D-4D09-8AC1-1D80898BC453}" srcId="{05478AD1-13B7-4E62-BADD-D15427F294E6}" destId="{88E7199D-20DE-48AC-A625-8B7B1CCD2349}" srcOrd="3" destOrd="0" parTransId="{65A8CE65-3F76-4439-8154-03C2FC847AEE}" sibTransId="{0AF9D462-A0D3-44E2-8696-382220F4760C}"/>
    <dgm:cxn modelId="{C2E3875B-351C-477A-813D-AFDBF0919E14}" type="presOf" srcId="{CED42FA8-7FA9-4206-A512-E27151134103}" destId="{9A36AEF8-43F9-49E2-A695-CFB87026C16F}" srcOrd="1" destOrd="0" presId="urn:microsoft.com/office/officeart/2005/8/layout/vProcess5"/>
    <dgm:cxn modelId="{1AACB265-88A7-41C3-BFE3-F1EE3E280445}" type="presOf" srcId="{A20FC954-DDA2-4CF6-AAF8-9F95C316A30A}" destId="{87657CC2-8FD3-4D8E-962E-BB5B343613F2}" srcOrd="0" destOrd="0" presId="urn:microsoft.com/office/officeart/2005/8/layout/vProcess5"/>
    <dgm:cxn modelId="{5E726893-461D-40CA-AD3C-16D336FCE5FF}" srcId="{05478AD1-13B7-4E62-BADD-D15427F294E6}" destId="{A20FC954-DDA2-4CF6-AAF8-9F95C316A30A}" srcOrd="1" destOrd="0" parTransId="{6AB25A47-C10E-4546-B9E6-9A9BB9458DE9}" sibTransId="{43C57F7D-58BD-4F49-9B18-A110AA7BF449}"/>
    <dgm:cxn modelId="{E56DF8B6-4CB3-42E1-8E0C-3019CDF5C08B}" srcId="{05478AD1-13B7-4E62-BADD-D15427F294E6}" destId="{CED42FA8-7FA9-4206-A512-E27151134103}" srcOrd="2" destOrd="0" parTransId="{AA41C338-3F53-40DC-A53E-18A42A363141}" sibTransId="{2266C8BC-5646-40A1-9569-5233465E7866}"/>
    <dgm:cxn modelId="{6D134DC0-3090-4DA2-8105-9871DE7B3449}" type="presOf" srcId="{3257B0E3-9976-40C0-821D-64E6C9A9863E}" destId="{1317D6E9-7CC2-4E55-A9CC-FE637FB62684}" srcOrd="1" destOrd="0" presId="urn:microsoft.com/office/officeart/2005/8/layout/vProcess5"/>
    <dgm:cxn modelId="{CD6D7CC0-1BA8-49BC-B40C-3C22E93BB38F}" type="presOf" srcId="{05478AD1-13B7-4E62-BADD-D15427F294E6}" destId="{A6A66D6A-837C-4769-BE5D-91C8BAA3EEB0}" srcOrd="0" destOrd="0" presId="urn:microsoft.com/office/officeart/2005/8/layout/vProcess5"/>
    <dgm:cxn modelId="{DA94C7CD-17DF-41DC-B287-AA88581527BF}" type="presOf" srcId="{A20FC954-DDA2-4CF6-AAF8-9F95C316A30A}" destId="{A08EF5A8-595E-404D-B4A8-7F288CB8D476}" srcOrd="1" destOrd="0" presId="urn:microsoft.com/office/officeart/2005/8/layout/vProcess5"/>
    <dgm:cxn modelId="{1BB224D7-2F87-495D-A3EE-9289A262177D}" type="presOf" srcId="{88E7199D-20DE-48AC-A625-8B7B1CCD2349}" destId="{8C9D3359-243B-40AF-B687-0A83604CE3F9}" srcOrd="1" destOrd="0" presId="urn:microsoft.com/office/officeart/2005/8/layout/vProcess5"/>
    <dgm:cxn modelId="{44CE03E9-1D6C-4D39-B358-157F4A03E0FB}" srcId="{05478AD1-13B7-4E62-BADD-D15427F294E6}" destId="{3257B0E3-9976-40C0-821D-64E6C9A9863E}" srcOrd="0" destOrd="0" parTransId="{718BD8D6-AF51-4825-95DA-D1FE4718AC1F}" sibTransId="{5FC6673B-4BEC-4E6A-A8CB-A5A4B7485251}"/>
    <dgm:cxn modelId="{76C89CEA-6F1A-4419-BE79-5D2A48686886}" type="presOf" srcId="{2266C8BC-5646-40A1-9569-5233465E7866}" destId="{E000E8D5-6388-4E0D-8361-D66C282D030C}" srcOrd="0" destOrd="0" presId="urn:microsoft.com/office/officeart/2005/8/layout/vProcess5"/>
    <dgm:cxn modelId="{CEF261DA-7AA1-4311-A502-960907D98D10}" type="presParOf" srcId="{A6A66D6A-837C-4769-BE5D-91C8BAA3EEB0}" destId="{A63883BA-0C82-489B-8829-BF8158BF2D12}" srcOrd="0" destOrd="0" presId="urn:microsoft.com/office/officeart/2005/8/layout/vProcess5"/>
    <dgm:cxn modelId="{76C32343-C016-4B56-9D21-ADC70C51AEE1}" type="presParOf" srcId="{A6A66D6A-837C-4769-BE5D-91C8BAA3EEB0}" destId="{FFD840F6-7AF3-4840-AFA8-D537D4C62DE9}" srcOrd="1" destOrd="0" presId="urn:microsoft.com/office/officeart/2005/8/layout/vProcess5"/>
    <dgm:cxn modelId="{CD9606F9-CC26-4690-AA11-5CEA2BFF259C}" type="presParOf" srcId="{A6A66D6A-837C-4769-BE5D-91C8BAA3EEB0}" destId="{87657CC2-8FD3-4D8E-962E-BB5B343613F2}" srcOrd="2" destOrd="0" presId="urn:microsoft.com/office/officeart/2005/8/layout/vProcess5"/>
    <dgm:cxn modelId="{14AA05E2-AA0D-4888-B13D-B49801B9A67A}" type="presParOf" srcId="{A6A66D6A-837C-4769-BE5D-91C8BAA3EEB0}" destId="{711E289A-7E63-45C9-9469-A1F1B387C08B}" srcOrd="3" destOrd="0" presId="urn:microsoft.com/office/officeart/2005/8/layout/vProcess5"/>
    <dgm:cxn modelId="{B39CB54A-4427-4218-8E90-289C3F46C91A}" type="presParOf" srcId="{A6A66D6A-837C-4769-BE5D-91C8BAA3EEB0}" destId="{FE0097D7-E1EF-4CE0-B6DF-BAD43E390297}" srcOrd="4" destOrd="0" presId="urn:microsoft.com/office/officeart/2005/8/layout/vProcess5"/>
    <dgm:cxn modelId="{0B6E8FDB-69EF-4C5F-910B-D311740F96B8}" type="presParOf" srcId="{A6A66D6A-837C-4769-BE5D-91C8BAA3EEB0}" destId="{05E7F7BC-C912-436A-90E7-A4A1FF56E964}" srcOrd="5" destOrd="0" presId="urn:microsoft.com/office/officeart/2005/8/layout/vProcess5"/>
    <dgm:cxn modelId="{1CD97E30-0B8D-47B8-B03B-52B1F41E7D87}" type="presParOf" srcId="{A6A66D6A-837C-4769-BE5D-91C8BAA3EEB0}" destId="{AAC9CCA7-5A08-4281-9B19-86A7CA9FB303}" srcOrd="6" destOrd="0" presId="urn:microsoft.com/office/officeart/2005/8/layout/vProcess5"/>
    <dgm:cxn modelId="{CFFB6130-E405-4A51-8E37-9452E1128F7C}" type="presParOf" srcId="{A6A66D6A-837C-4769-BE5D-91C8BAA3EEB0}" destId="{E000E8D5-6388-4E0D-8361-D66C282D030C}" srcOrd="7" destOrd="0" presId="urn:microsoft.com/office/officeart/2005/8/layout/vProcess5"/>
    <dgm:cxn modelId="{FC439209-014C-499E-BB80-96A934D7BBF2}" type="presParOf" srcId="{A6A66D6A-837C-4769-BE5D-91C8BAA3EEB0}" destId="{1317D6E9-7CC2-4E55-A9CC-FE637FB62684}" srcOrd="8" destOrd="0" presId="urn:microsoft.com/office/officeart/2005/8/layout/vProcess5"/>
    <dgm:cxn modelId="{A72FD484-2CCA-4E86-9B09-784F65FFCF57}" type="presParOf" srcId="{A6A66D6A-837C-4769-BE5D-91C8BAA3EEB0}" destId="{A08EF5A8-595E-404D-B4A8-7F288CB8D476}" srcOrd="9" destOrd="0" presId="urn:microsoft.com/office/officeart/2005/8/layout/vProcess5"/>
    <dgm:cxn modelId="{A40F8482-6926-4A47-BF4A-5D31B7D4AC8A}" type="presParOf" srcId="{A6A66D6A-837C-4769-BE5D-91C8BAA3EEB0}" destId="{9A36AEF8-43F9-49E2-A695-CFB87026C16F}" srcOrd="10" destOrd="0" presId="urn:microsoft.com/office/officeart/2005/8/layout/vProcess5"/>
    <dgm:cxn modelId="{48F524AE-41D0-46CF-9039-1B88F673916A}" type="presParOf" srcId="{A6A66D6A-837C-4769-BE5D-91C8BAA3EEB0}" destId="{8C9D3359-243B-40AF-B687-0A83604CE3F9}"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29C9B0-669F-4F6D-8146-9CC66D2E489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85618F4-680C-465A-8B27-A46F11CEE90E}">
      <dgm:prSet/>
      <dgm:spPr/>
      <dgm:t>
        <a:bodyPr/>
        <a:lstStyle/>
        <a:p>
          <a:r>
            <a:rPr lang="en-GB" b="1">
              <a:solidFill>
                <a:schemeClr val="bg1"/>
              </a:solidFill>
            </a:rPr>
            <a:t>EBSA is hugely individual and varies between schools and families</a:t>
          </a:r>
          <a:endParaRPr lang="en-US" b="1">
            <a:solidFill>
              <a:schemeClr val="bg1"/>
            </a:solidFill>
          </a:endParaRPr>
        </a:p>
      </dgm:t>
    </dgm:pt>
    <dgm:pt modelId="{C8E2BF96-99B6-49FF-BD90-743913FC18F7}" type="parTrans" cxnId="{9C0A8D9F-F9FD-45E4-8D95-CE7FE7F0FDCE}">
      <dgm:prSet/>
      <dgm:spPr/>
      <dgm:t>
        <a:bodyPr/>
        <a:lstStyle/>
        <a:p>
          <a:endParaRPr lang="en-US"/>
        </a:p>
      </dgm:t>
    </dgm:pt>
    <dgm:pt modelId="{94648DEB-9F72-466C-BE83-0B0A4FCC44E8}" type="sibTrans" cxnId="{9C0A8D9F-F9FD-45E4-8D95-CE7FE7F0FDCE}">
      <dgm:prSet/>
      <dgm:spPr/>
      <dgm:t>
        <a:bodyPr/>
        <a:lstStyle/>
        <a:p>
          <a:endParaRPr lang="en-US"/>
        </a:p>
      </dgm:t>
    </dgm:pt>
    <dgm:pt modelId="{F6ABA4E1-21F3-4C6D-8ECF-1AB17F11D735}">
      <dgm:prSet/>
      <dgm:spPr/>
      <dgm:t>
        <a:bodyPr/>
        <a:lstStyle/>
        <a:p>
          <a:r>
            <a:rPr lang="en-GB" b="1">
              <a:solidFill>
                <a:schemeClr val="bg1"/>
              </a:solidFill>
            </a:rPr>
            <a:t>EBSA impacts the wider family and not just the individual CYP</a:t>
          </a:r>
          <a:endParaRPr lang="en-US" b="1">
            <a:solidFill>
              <a:schemeClr val="bg1"/>
            </a:solidFill>
          </a:endParaRPr>
        </a:p>
      </dgm:t>
    </dgm:pt>
    <dgm:pt modelId="{DA84D3A6-4174-4F20-A9FD-F99ACBC0C4F2}" type="parTrans" cxnId="{66C8F6B2-56EA-4395-8320-2E3144A5813D}">
      <dgm:prSet/>
      <dgm:spPr/>
      <dgm:t>
        <a:bodyPr/>
        <a:lstStyle/>
        <a:p>
          <a:endParaRPr lang="en-US"/>
        </a:p>
      </dgm:t>
    </dgm:pt>
    <dgm:pt modelId="{F5E30006-0565-42F6-A36E-8DDF47081943}" type="sibTrans" cxnId="{66C8F6B2-56EA-4395-8320-2E3144A5813D}">
      <dgm:prSet/>
      <dgm:spPr/>
      <dgm:t>
        <a:bodyPr/>
        <a:lstStyle/>
        <a:p>
          <a:endParaRPr lang="en-US"/>
        </a:p>
      </dgm:t>
    </dgm:pt>
    <dgm:pt modelId="{2D2F0C0D-A674-467F-8BC1-3D80527F9AF7}">
      <dgm:prSet/>
      <dgm:spPr/>
      <dgm:t>
        <a:bodyPr/>
        <a:lstStyle/>
        <a:p>
          <a:r>
            <a:rPr lang="en-GB" b="1">
              <a:solidFill>
                <a:schemeClr val="bg1"/>
              </a:solidFill>
            </a:rPr>
            <a:t>A multi-agency and systems approach to support is needed</a:t>
          </a:r>
          <a:endParaRPr lang="en-US" b="1">
            <a:solidFill>
              <a:schemeClr val="bg1"/>
            </a:solidFill>
          </a:endParaRPr>
        </a:p>
      </dgm:t>
    </dgm:pt>
    <dgm:pt modelId="{D9713EED-4065-4B8C-8484-01A1B60F527F}" type="parTrans" cxnId="{43D5A2DA-AF80-40B6-AED7-A58AFB55D83D}">
      <dgm:prSet/>
      <dgm:spPr/>
      <dgm:t>
        <a:bodyPr/>
        <a:lstStyle/>
        <a:p>
          <a:endParaRPr lang="en-US"/>
        </a:p>
      </dgm:t>
    </dgm:pt>
    <dgm:pt modelId="{DEE664A1-1630-41E3-AE40-F117621A8D2F}" type="sibTrans" cxnId="{43D5A2DA-AF80-40B6-AED7-A58AFB55D83D}">
      <dgm:prSet/>
      <dgm:spPr/>
      <dgm:t>
        <a:bodyPr/>
        <a:lstStyle/>
        <a:p>
          <a:endParaRPr lang="en-US"/>
        </a:p>
      </dgm:t>
    </dgm:pt>
    <dgm:pt modelId="{EB9F76C9-30B0-4088-9302-ED1F0E553551}">
      <dgm:prSet/>
      <dgm:spPr/>
      <dgm:t>
        <a:bodyPr/>
        <a:lstStyle/>
        <a:p>
          <a:r>
            <a:rPr lang="en-GB" b="1">
              <a:solidFill>
                <a:schemeClr val="bg1"/>
              </a:solidFill>
            </a:rPr>
            <a:t>CYP voice should be at the centre of this support.</a:t>
          </a:r>
          <a:endParaRPr lang="en-US" b="1">
            <a:solidFill>
              <a:schemeClr val="bg1"/>
            </a:solidFill>
          </a:endParaRPr>
        </a:p>
      </dgm:t>
    </dgm:pt>
    <dgm:pt modelId="{63DCE660-C7A9-458C-A590-B815D33699FE}" type="parTrans" cxnId="{F9C405A2-66DE-4672-8949-85479346566B}">
      <dgm:prSet/>
      <dgm:spPr/>
      <dgm:t>
        <a:bodyPr/>
        <a:lstStyle/>
        <a:p>
          <a:endParaRPr lang="en-US"/>
        </a:p>
      </dgm:t>
    </dgm:pt>
    <dgm:pt modelId="{1B7A450D-8132-4234-B20D-ADECDBB1C9B7}" type="sibTrans" cxnId="{F9C405A2-66DE-4672-8949-85479346566B}">
      <dgm:prSet/>
      <dgm:spPr/>
      <dgm:t>
        <a:bodyPr/>
        <a:lstStyle/>
        <a:p>
          <a:endParaRPr lang="en-US"/>
        </a:p>
      </dgm:t>
    </dgm:pt>
    <dgm:pt modelId="{9FF4EEAB-2DEA-4CD6-AE4F-6AB8BE1D9ABD}">
      <dgm:prSet/>
      <dgm:spPr/>
      <dgm:t>
        <a:bodyPr/>
        <a:lstStyle/>
        <a:p>
          <a:r>
            <a:rPr lang="en-GB" i="1" dirty="0"/>
            <a:t>This makes your job, and implementing a universal offer of support, difficult!</a:t>
          </a:r>
          <a:endParaRPr lang="en-US" i="1" dirty="0"/>
        </a:p>
      </dgm:t>
    </dgm:pt>
    <dgm:pt modelId="{DC5C4828-6EA6-4B2D-821C-CE0289A0E6A4}" type="parTrans" cxnId="{E92FF147-3830-4EBB-8135-96BB238F5BF4}">
      <dgm:prSet/>
      <dgm:spPr/>
      <dgm:t>
        <a:bodyPr/>
        <a:lstStyle/>
        <a:p>
          <a:endParaRPr lang="en-US"/>
        </a:p>
      </dgm:t>
    </dgm:pt>
    <dgm:pt modelId="{86186153-5E52-444D-841E-E177970A28B8}" type="sibTrans" cxnId="{E92FF147-3830-4EBB-8135-96BB238F5BF4}">
      <dgm:prSet/>
      <dgm:spPr/>
      <dgm:t>
        <a:bodyPr/>
        <a:lstStyle/>
        <a:p>
          <a:endParaRPr lang="en-US"/>
        </a:p>
      </dgm:t>
    </dgm:pt>
    <dgm:pt modelId="{CBF98805-78D2-4CC7-BE75-F2529C7790A7}" type="pres">
      <dgm:prSet presAssocID="{5E29C9B0-669F-4F6D-8146-9CC66D2E489E}" presName="diagram" presStyleCnt="0">
        <dgm:presLayoutVars>
          <dgm:dir/>
          <dgm:resizeHandles val="exact"/>
        </dgm:presLayoutVars>
      </dgm:prSet>
      <dgm:spPr/>
    </dgm:pt>
    <dgm:pt modelId="{66ABF12A-D767-4B83-9D5A-0F766F7604A5}" type="pres">
      <dgm:prSet presAssocID="{885618F4-680C-465A-8B27-A46F11CEE90E}" presName="node" presStyleLbl="node1" presStyleIdx="0" presStyleCnt="5">
        <dgm:presLayoutVars>
          <dgm:bulletEnabled val="1"/>
        </dgm:presLayoutVars>
      </dgm:prSet>
      <dgm:spPr/>
    </dgm:pt>
    <dgm:pt modelId="{59BDA0A3-FDA5-45BB-95EF-F6B1CD6716DD}" type="pres">
      <dgm:prSet presAssocID="{94648DEB-9F72-466C-BE83-0B0A4FCC44E8}" presName="sibTrans" presStyleCnt="0"/>
      <dgm:spPr/>
    </dgm:pt>
    <dgm:pt modelId="{7B9B9D59-9222-4232-94D6-0C03BF62069D}" type="pres">
      <dgm:prSet presAssocID="{F6ABA4E1-21F3-4C6D-8ECF-1AB17F11D735}" presName="node" presStyleLbl="node1" presStyleIdx="1" presStyleCnt="5">
        <dgm:presLayoutVars>
          <dgm:bulletEnabled val="1"/>
        </dgm:presLayoutVars>
      </dgm:prSet>
      <dgm:spPr/>
    </dgm:pt>
    <dgm:pt modelId="{34F3AE78-8CE2-40BE-B578-56494BD5E9AF}" type="pres">
      <dgm:prSet presAssocID="{F5E30006-0565-42F6-A36E-8DDF47081943}" presName="sibTrans" presStyleCnt="0"/>
      <dgm:spPr/>
    </dgm:pt>
    <dgm:pt modelId="{88F6E949-8DED-4888-AA81-DF35F5A891A1}" type="pres">
      <dgm:prSet presAssocID="{2D2F0C0D-A674-467F-8BC1-3D80527F9AF7}" presName="node" presStyleLbl="node1" presStyleIdx="2" presStyleCnt="5">
        <dgm:presLayoutVars>
          <dgm:bulletEnabled val="1"/>
        </dgm:presLayoutVars>
      </dgm:prSet>
      <dgm:spPr/>
    </dgm:pt>
    <dgm:pt modelId="{A4540CEC-01A1-4162-A68E-4E1FF844406B}" type="pres">
      <dgm:prSet presAssocID="{DEE664A1-1630-41E3-AE40-F117621A8D2F}" presName="sibTrans" presStyleCnt="0"/>
      <dgm:spPr/>
    </dgm:pt>
    <dgm:pt modelId="{A596868A-E53F-4A70-BD42-C45A882FDC93}" type="pres">
      <dgm:prSet presAssocID="{EB9F76C9-30B0-4088-9302-ED1F0E553551}" presName="node" presStyleLbl="node1" presStyleIdx="3" presStyleCnt="5">
        <dgm:presLayoutVars>
          <dgm:bulletEnabled val="1"/>
        </dgm:presLayoutVars>
      </dgm:prSet>
      <dgm:spPr/>
    </dgm:pt>
    <dgm:pt modelId="{A4F5CEE4-5433-4A5A-AFEF-8C52E970916E}" type="pres">
      <dgm:prSet presAssocID="{1B7A450D-8132-4234-B20D-ADECDBB1C9B7}" presName="sibTrans" presStyleCnt="0"/>
      <dgm:spPr/>
    </dgm:pt>
    <dgm:pt modelId="{F6E69CDE-6C3E-4E57-86D1-63247A749EE0}" type="pres">
      <dgm:prSet presAssocID="{9FF4EEAB-2DEA-4CD6-AE4F-6AB8BE1D9ABD}" presName="node" presStyleLbl="node1" presStyleIdx="4" presStyleCnt="5">
        <dgm:presLayoutVars>
          <dgm:bulletEnabled val="1"/>
        </dgm:presLayoutVars>
      </dgm:prSet>
      <dgm:spPr>
        <a:solidFill>
          <a:schemeClr val="tx2">
            <a:lumMod val="75000"/>
            <a:lumOff val="25000"/>
          </a:schemeClr>
        </a:solidFill>
      </dgm:spPr>
    </dgm:pt>
  </dgm:ptLst>
  <dgm:cxnLst>
    <dgm:cxn modelId="{0D771B28-D0CD-4707-A186-F6788D93E1BD}" type="presOf" srcId="{F6ABA4E1-21F3-4C6D-8ECF-1AB17F11D735}" destId="{7B9B9D59-9222-4232-94D6-0C03BF62069D}" srcOrd="0" destOrd="0" presId="urn:microsoft.com/office/officeart/2005/8/layout/default"/>
    <dgm:cxn modelId="{E92FF147-3830-4EBB-8135-96BB238F5BF4}" srcId="{5E29C9B0-669F-4F6D-8146-9CC66D2E489E}" destId="{9FF4EEAB-2DEA-4CD6-AE4F-6AB8BE1D9ABD}" srcOrd="4" destOrd="0" parTransId="{DC5C4828-6EA6-4B2D-821C-CE0289A0E6A4}" sibTransId="{86186153-5E52-444D-841E-E177970A28B8}"/>
    <dgm:cxn modelId="{8FF23651-B14D-48B7-A3C4-4F7C4ADF1FDD}" type="presOf" srcId="{885618F4-680C-465A-8B27-A46F11CEE90E}" destId="{66ABF12A-D767-4B83-9D5A-0F766F7604A5}" srcOrd="0" destOrd="0" presId="urn:microsoft.com/office/officeart/2005/8/layout/default"/>
    <dgm:cxn modelId="{14757E74-C372-44E5-BF76-62F4193609B2}" type="presOf" srcId="{EB9F76C9-30B0-4088-9302-ED1F0E553551}" destId="{A596868A-E53F-4A70-BD42-C45A882FDC93}" srcOrd="0" destOrd="0" presId="urn:microsoft.com/office/officeart/2005/8/layout/default"/>
    <dgm:cxn modelId="{9C0A8D9F-F9FD-45E4-8D95-CE7FE7F0FDCE}" srcId="{5E29C9B0-669F-4F6D-8146-9CC66D2E489E}" destId="{885618F4-680C-465A-8B27-A46F11CEE90E}" srcOrd="0" destOrd="0" parTransId="{C8E2BF96-99B6-49FF-BD90-743913FC18F7}" sibTransId="{94648DEB-9F72-466C-BE83-0B0A4FCC44E8}"/>
    <dgm:cxn modelId="{F9C405A2-66DE-4672-8949-85479346566B}" srcId="{5E29C9B0-669F-4F6D-8146-9CC66D2E489E}" destId="{EB9F76C9-30B0-4088-9302-ED1F0E553551}" srcOrd="3" destOrd="0" parTransId="{63DCE660-C7A9-458C-A590-B815D33699FE}" sibTransId="{1B7A450D-8132-4234-B20D-ADECDBB1C9B7}"/>
    <dgm:cxn modelId="{66C8F6B2-56EA-4395-8320-2E3144A5813D}" srcId="{5E29C9B0-669F-4F6D-8146-9CC66D2E489E}" destId="{F6ABA4E1-21F3-4C6D-8ECF-1AB17F11D735}" srcOrd="1" destOrd="0" parTransId="{DA84D3A6-4174-4F20-A9FD-F99ACBC0C4F2}" sibTransId="{F5E30006-0565-42F6-A36E-8DDF47081943}"/>
    <dgm:cxn modelId="{4EBB74C7-665F-4F8C-8A8F-466835536384}" type="presOf" srcId="{5E29C9B0-669F-4F6D-8146-9CC66D2E489E}" destId="{CBF98805-78D2-4CC7-BE75-F2529C7790A7}" srcOrd="0" destOrd="0" presId="urn:microsoft.com/office/officeart/2005/8/layout/default"/>
    <dgm:cxn modelId="{43D5A2DA-AF80-40B6-AED7-A58AFB55D83D}" srcId="{5E29C9B0-669F-4F6D-8146-9CC66D2E489E}" destId="{2D2F0C0D-A674-467F-8BC1-3D80527F9AF7}" srcOrd="2" destOrd="0" parTransId="{D9713EED-4065-4B8C-8484-01A1B60F527F}" sibTransId="{DEE664A1-1630-41E3-AE40-F117621A8D2F}"/>
    <dgm:cxn modelId="{6143DEED-13EE-47C9-947C-AE42909BBC77}" type="presOf" srcId="{9FF4EEAB-2DEA-4CD6-AE4F-6AB8BE1D9ABD}" destId="{F6E69CDE-6C3E-4E57-86D1-63247A749EE0}" srcOrd="0" destOrd="0" presId="urn:microsoft.com/office/officeart/2005/8/layout/default"/>
    <dgm:cxn modelId="{2D8495F2-233E-4283-95ED-2E8A50D615FA}" type="presOf" srcId="{2D2F0C0D-A674-467F-8BC1-3D80527F9AF7}" destId="{88F6E949-8DED-4888-AA81-DF35F5A891A1}" srcOrd="0" destOrd="0" presId="urn:microsoft.com/office/officeart/2005/8/layout/default"/>
    <dgm:cxn modelId="{C9B22019-9A33-4B92-8A70-DF69291A3CAC}" type="presParOf" srcId="{CBF98805-78D2-4CC7-BE75-F2529C7790A7}" destId="{66ABF12A-D767-4B83-9D5A-0F766F7604A5}" srcOrd="0" destOrd="0" presId="urn:microsoft.com/office/officeart/2005/8/layout/default"/>
    <dgm:cxn modelId="{0291D184-7970-47C4-884E-93B07F8EA7AE}" type="presParOf" srcId="{CBF98805-78D2-4CC7-BE75-F2529C7790A7}" destId="{59BDA0A3-FDA5-45BB-95EF-F6B1CD6716DD}" srcOrd="1" destOrd="0" presId="urn:microsoft.com/office/officeart/2005/8/layout/default"/>
    <dgm:cxn modelId="{2917FEEB-D18C-4AD9-B1BF-42EA7E8A59DE}" type="presParOf" srcId="{CBF98805-78D2-4CC7-BE75-F2529C7790A7}" destId="{7B9B9D59-9222-4232-94D6-0C03BF62069D}" srcOrd="2" destOrd="0" presId="urn:microsoft.com/office/officeart/2005/8/layout/default"/>
    <dgm:cxn modelId="{4FC6D8C6-8AF9-492A-A79F-E16022392F18}" type="presParOf" srcId="{CBF98805-78D2-4CC7-BE75-F2529C7790A7}" destId="{34F3AE78-8CE2-40BE-B578-56494BD5E9AF}" srcOrd="3" destOrd="0" presId="urn:microsoft.com/office/officeart/2005/8/layout/default"/>
    <dgm:cxn modelId="{74280261-DBEE-4A09-9F56-B3C5D73F319A}" type="presParOf" srcId="{CBF98805-78D2-4CC7-BE75-F2529C7790A7}" destId="{88F6E949-8DED-4888-AA81-DF35F5A891A1}" srcOrd="4" destOrd="0" presId="urn:microsoft.com/office/officeart/2005/8/layout/default"/>
    <dgm:cxn modelId="{8EA0D8A6-2BEA-49C5-998C-0C3E1FBCBC5D}" type="presParOf" srcId="{CBF98805-78D2-4CC7-BE75-F2529C7790A7}" destId="{A4540CEC-01A1-4162-A68E-4E1FF844406B}" srcOrd="5" destOrd="0" presId="urn:microsoft.com/office/officeart/2005/8/layout/default"/>
    <dgm:cxn modelId="{47107092-0CBB-44B7-88C8-E60DAC569BEE}" type="presParOf" srcId="{CBF98805-78D2-4CC7-BE75-F2529C7790A7}" destId="{A596868A-E53F-4A70-BD42-C45A882FDC93}" srcOrd="6" destOrd="0" presId="urn:microsoft.com/office/officeart/2005/8/layout/default"/>
    <dgm:cxn modelId="{DC6FD333-4A96-4D7C-8711-35BCC89F339C}" type="presParOf" srcId="{CBF98805-78D2-4CC7-BE75-F2529C7790A7}" destId="{A4F5CEE4-5433-4A5A-AFEF-8C52E970916E}" srcOrd="7" destOrd="0" presId="urn:microsoft.com/office/officeart/2005/8/layout/default"/>
    <dgm:cxn modelId="{AB8BAEAD-3BA1-4809-8BBB-BA92F3B07F68}" type="presParOf" srcId="{CBF98805-78D2-4CC7-BE75-F2529C7790A7}" destId="{F6E69CDE-6C3E-4E57-86D1-63247A749EE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879889-2B86-433A-A05A-3405B3C357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468FE5-0EDE-4EB6-972F-3B5A40D48A44}">
      <dgm:prSet/>
      <dgm:spPr/>
      <dgm:t>
        <a:bodyPr/>
        <a:lstStyle/>
        <a:p>
          <a:pPr algn="ctr"/>
          <a:r>
            <a:rPr lang="en-GB" dirty="0"/>
            <a:t>Supporting Parents &amp; Carers</a:t>
          </a:r>
          <a:endParaRPr lang="en-US" dirty="0"/>
        </a:p>
      </dgm:t>
    </dgm:pt>
    <dgm:pt modelId="{D016C774-259A-48B3-9AF4-3C477BA42A9F}" type="parTrans" cxnId="{C3E3A0ED-E975-451B-B8F6-97C11314681C}">
      <dgm:prSet/>
      <dgm:spPr/>
      <dgm:t>
        <a:bodyPr/>
        <a:lstStyle/>
        <a:p>
          <a:endParaRPr lang="en-US"/>
        </a:p>
      </dgm:t>
    </dgm:pt>
    <dgm:pt modelId="{630FB57F-78BA-4E74-822E-B1C3EFFE9133}" type="sibTrans" cxnId="{C3E3A0ED-E975-451B-B8F6-97C11314681C}">
      <dgm:prSet/>
      <dgm:spPr/>
      <dgm:t>
        <a:bodyPr/>
        <a:lstStyle/>
        <a:p>
          <a:endParaRPr lang="en-US"/>
        </a:p>
      </dgm:t>
    </dgm:pt>
    <dgm:pt modelId="{7AB13404-106F-42F2-8AB7-735926408E5A}">
      <dgm:prSet/>
      <dgm:spPr/>
      <dgm:t>
        <a:bodyPr/>
        <a:lstStyle/>
        <a:p>
          <a:pPr algn="ctr"/>
          <a:r>
            <a:rPr lang="en-GB"/>
            <a:t>Promoting Sense of Belonging</a:t>
          </a:r>
          <a:endParaRPr lang="en-US"/>
        </a:p>
      </dgm:t>
    </dgm:pt>
    <dgm:pt modelId="{C463F55E-72BA-486F-93CF-E4FD0746E481}" type="parTrans" cxnId="{42963DB6-DF41-41E7-8195-B504903031BB}">
      <dgm:prSet/>
      <dgm:spPr/>
      <dgm:t>
        <a:bodyPr/>
        <a:lstStyle/>
        <a:p>
          <a:endParaRPr lang="en-US"/>
        </a:p>
      </dgm:t>
    </dgm:pt>
    <dgm:pt modelId="{4330AE10-13DA-4A7C-864F-ED9B8212AB6D}" type="sibTrans" cxnId="{42963DB6-DF41-41E7-8195-B504903031BB}">
      <dgm:prSet/>
      <dgm:spPr/>
      <dgm:t>
        <a:bodyPr/>
        <a:lstStyle/>
        <a:p>
          <a:endParaRPr lang="en-US"/>
        </a:p>
      </dgm:t>
    </dgm:pt>
    <dgm:pt modelId="{8E2AE8EB-A75B-498A-934E-9481B75A60B9}">
      <dgm:prSet/>
      <dgm:spPr/>
      <dgm:t>
        <a:bodyPr/>
        <a:lstStyle/>
        <a:p>
          <a:pPr algn="ctr"/>
          <a:r>
            <a:rPr lang="en-GB" dirty="0"/>
            <a:t>Including and Informing Parents &amp;Carers</a:t>
          </a:r>
          <a:endParaRPr lang="en-US" dirty="0"/>
        </a:p>
      </dgm:t>
    </dgm:pt>
    <dgm:pt modelId="{4CF495B0-B8E3-4581-A27F-9830A20BDE25}" type="parTrans" cxnId="{C3BC2754-FF51-4480-901A-4538ECCA1E88}">
      <dgm:prSet/>
      <dgm:spPr/>
      <dgm:t>
        <a:bodyPr/>
        <a:lstStyle/>
        <a:p>
          <a:endParaRPr lang="en-US"/>
        </a:p>
      </dgm:t>
    </dgm:pt>
    <dgm:pt modelId="{DF1DE48C-745C-4074-A0E9-35FA010BD23D}" type="sibTrans" cxnId="{C3BC2754-FF51-4480-901A-4538ECCA1E88}">
      <dgm:prSet/>
      <dgm:spPr/>
      <dgm:t>
        <a:bodyPr/>
        <a:lstStyle/>
        <a:p>
          <a:endParaRPr lang="en-US"/>
        </a:p>
      </dgm:t>
    </dgm:pt>
    <dgm:pt modelId="{968C71D1-4AB8-4361-81C2-DE3B84BF6C4B}">
      <dgm:prSet/>
      <dgm:spPr/>
      <dgm:t>
        <a:bodyPr/>
        <a:lstStyle/>
        <a:p>
          <a:pPr algn="ctr"/>
          <a:r>
            <a:rPr lang="en-GB"/>
            <a:t>Raising awareness of EBSA</a:t>
          </a:r>
          <a:endParaRPr lang="en-US"/>
        </a:p>
      </dgm:t>
    </dgm:pt>
    <dgm:pt modelId="{32967FD3-81A7-4722-9500-76A897A159A4}" type="parTrans" cxnId="{91DC1F18-3331-4017-86BC-CBC51BBA2627}">
      <dgm:prSet/>
      <dgm:spPr/>
      <dgm:t>
        <a:bodyPr/>
        <a:lstStyle/>
        <a:p>
          <a:endParaRPr lang="en-US"/>
        </a:p>
      </dgm:t>
    </dgm:pt>
    <dgm:pt modelId="{D37D6881-D35E-4EC4-9DD8-31901F3EB347}" type="sibTrans" cxnId="{91DC1F18-3331-4017-86BC-CBC51BBA2627}">
      <dgm:prSet/>
      <dgm:spPr/>
      <dgm:t>
        <a:bodyPr/>
        <a:lstStyle/>
        <a:p>
          <a:endParaRPr lang="en-US"/>
        </a:p>
      </dgm:t>
    </dgm:pt>
    <dgm:pt modelId="{BD89990B-908C-4943-BA66-44F4E551590E}">
      <dgm:prSet/>
      <dgm:spPr/>
      <dgm:t>
        <a:bodyPr/>
        <a:lstStyle/>
        <a:p>
          <a:pPr algn="ctr"/>
          <a:r>
            <a:rPr lang="en-GB"/>
            <a:t>Accessing external professionals</a:t>
          </a:r>
          <a:endParaRPr lang="en-US"/>
        </a:p>
      </dgm:t>
    </dgm:pt>
    <dgm:pt modelId="{EAF51CFF-25A5-4950-96E8-30FBDA7A7CB9}" type="parTrans" cxnId="{25F4F5E7-6891-4CEF-B6AC-5CC3E3B785FA}">
      <dgm:prSet/>
      <dgm:spPr/>
      <dgm:t>
        <a:bodyPr/>
        <a:lstStyle/>
        <a:p>
          <a:endParaRPr lang="en-US"/>
        </a:p>
      </dgm:t>
    </dgm:pt>
    <dgm:pt modelId="{EB601009-BEE8-4BC7-8E0B-7F8297739C88}" type="sibTrans" cxnId="{25F4F5E7-6891-4CEF-B6AC-5CC3E3B785FA}">
      <dgm:prSet/>
      <dgm:spPr/>
      <dgm:t>
        <a:bodyPr/>
        <a:lstStyle/>
        <a:p>
          <a:endParaRPr lang="en-US"/>
        </a:p>
      </dgm:t>
    </dgm:pt>
    <dgm:pt modelId="{42FDD271-B058-4596-B207-692EB822170B}">
      <dgm:prSet/>
      <dgm:spPr/>
      <dgm:t>
        <a:bodyPr/>
        <a:lstStyle/>
        <a:p>
          <a:pPr algn="ctr"/>
          <a:r>
            <a:rPr lang="en-GB"/>
            <a:t>Lessons learnt from Covid</a:t>
          </a:r>
          <a:endParaRPr lang="en-US"/>
        </a:p>
      </dgm:t>
    </dgm:pt>
    <dgm:pt modelId="{816F800A-2279-4407-A45D-127168F6B4D4}" type="parTrans" cxnId="{DFDE7790-6D59-453B-93F7-3D7A07A8EA86}">
      <dgm:prSet/>
      <dgm:spPr/>
      <dgm:t>
        <a:bodyPr/>
        <a:lstStyle/>
        <a:p>
          <a:endParaRPr lang="en-US"/>
        </a:p>
      </dgm:t>
    </dgm:pt>
    <dgm:pt modelId="{B24A8AFD-6DE1-46D5-9175-8B4C6F036EF2}" type="sibTrans" cxnId="{DFDE7790-6D59-453B-93F7-3D7A07A8EA86}">
      <dgm:prSet/>
      <dgm:spPr/>
      <dgm:t>
        <a:bodyPr/>
        <a:lstStyle/>
        <a:p>
          <a:endParaRPr lang="en-US"/>
        </a:p>
      </dgm:t>
    </dgm:pt>
    <dgm:pt modelId="{2AD739A0-1166-4227-9A22-750F5D6872A8}" type="pres">
      <dgm:prSet presAssocID="{74879889-2B86-433A-A05A-3405B3C357D1}" presName="linear" presStyleCnt="0">
        <dgm:presLayoutVars>
          <dgm:animLvl val="lvl"/>
          <dgm:resizeHandles val="exact"/>
        </dgm:presLayoutVars>
      </dgm:prSet>
      <dgm:spPr/>
    </dgm:pt>
    <dgm:pt modelId="{F18435AA-8679-4B7A-9FED-AB106CB414E9}" type="pres">
      <dgm:prSet presAssocID="{D5468FE5-0EDE-4EB6-972F-3B5A40D48A44}" presName="parentText" presStyleLbl="node1" presStyleIdx="0" presStyleCnt="6" custLinFactNeighborX="335" custLinFactNeighborY="-25502">
        <dgm:presLayoutVars>
          <dgm:chMax val="0"/>
          <dgm:bulletEnabled val="1"/>
        </dgm:presLayoutVars>
      </dgm:prSet>
      <dgm:spPr/>
    </dgm:pt>
    <dgm:pt modelId="{E2DA032E-E2F3-4188-9DAB-E8517F4A3464}" type="pres">
      <dgm:prSet presAssocID="{630FB57F-78BA-4E74-822E-B1C3EFFE9133}" presName="spacer" presStyleCnt="0"/>
      <dgm:spPr/>
    </dgm:pt>
    <dgm:pt modelId="{27108B29-7811-46EE-B354-81AD12F9C475}" type="pres">
      <dgm:prSet presAssocID="{7AB13404-106F-42F2-8AB7-735926408E5A}" presName="parentText" presStyleLbl="node1" presStyleIdx="1" presStyleCnt="6">
        <dgm:presLayoutVars>
          <dgm:chMax val="0"/>
          <dgm:bulletEnabled val="1"/>
        </dgm:presLayoutVars>
      </dgm:prSet>
      <dgm:spPr/>
    </dgm:pt>
    <dgm:pt modelId="{CF2DC9BB-9EEC-40CD-BF0B-B30C24C7C6EB}" type="pres">
      <dgm:prSet presAssocID="{4330AE10-13DA-4A7C-864F-ED9B8212AB6D}" presName="spacer" presStyleCnt="0"/>
      <dgm:spPr/>
    </dgm:pt>
    <dgm:pt modelId="{36208444-CC55-4D9D-B1C9-2CAE023B51C6}" type="pres">
      <dgm:prSet presAssocID="{8E2AE8EB-A75B-498A-934E-9481B75A60B9}" presName="parentText" presStyleLbl="node1" presStyleIdx="2" presStyleCnt="6">
        <dgm:presLayoutVars>
          <dgm:chMax val="0"/>
          <dgm:bulletEnabled val="1"/>
        </dgm:presLayoutVars>
      </dgm:prSet>
      <dgm:spPr/>
    </dgm:pt>
    <dgm:pt modelId="{9BAD07FA-7244-4DAA-9B5D-48D13C192C8A}" type="pres">
      <dgm:prSet presAssocID="{DF1DE48C-745C-4074-A0E9-35FA010BD23D}" presName="spacer" presStyleCnt="0"/>
      <dgm:spPr/>
    </dgm:pt>
    <dgm:pt modelId="{51733B35-9E35-4BA0-AB9E-37706D6512A9}" type="pres">
      <dgm:prSet presAssocID="{968C71D1-4AB8-4361-81C2-DE3B84BF6C4B}" presName="parentText" presStyleLbl="node1" presStyleIdx="3" presStyleCnt="6" custLinFactNeighborX="-5167" custLinFactNeighborY="71413">
        <dgm:presLayoutVars>
          <dgm:chMax val="0"/>
          <dgm:bulletEnabled val="1"/>
        </dgm:presLayoutVars>
      </dgm:prSet>
      <dgm:spPr/>
    </dgm:pt>
    <dgm:pt modelId="{7403631C-78B7-4E84-A547-0A0A9C60ABDA}" type="pres">
      <dgm:prSet presAssocID="{D37D6881-D35E-4EC4-9DD8-31901F3EB347}" presName="spacer" presStyleCnt="0"/>
      <dgm:spPr/>
    </dgm:pt>
    <dgm:pt modelId="{C2C5024C-E95F-432C-BFCB-CABC62579C63}" type="pres">
      <dgm:prSet presAssocID="{BD89990B-908C-4943-BA66-44F4E551590E}" presName="parentText" presStyleLbl="node1" presStyleIdx="4" presStyleCnt="6">
        <dgm:presLayoutVars>
          <dgm:chMax val="0"/>
          <dgm:bulletEnabled val="1"/>
        </dgm:presLayoutVars>
      </dgm:prSet>
      <dgm:spPr/>
    </dgm:pt>
    <dgm:pt modelId="{21A10A7F-B303-4047-A44B-EF9BE719F02B}" type="pres">
      <dgm:prSet presAssocID="{EB601009-BEE8-4BC7-8E0B-7F8297739C88}" presName="spacer" presStyleCnt="0"/>
      <dgm:spPr/>
    </dgm:pt>
    <dgm:pt modelId="{C0DD5ED8-01A7-4275-AAB8-2D353BC0D6BC}" type="pres">
      <dgm:prSet presAssocID="{42FDD271-B058-4596-B207-692EB822170B}" presName="parentText" presStyleLbl="node1" presStyleIdx="5" presStyleCnt="6">
        <dgm:presLayoutVars>
          <dgm:chMax val="0"/>
          <dgm:bulletEnabled val="1"/>
        </dgm:presLayoutVars>
      </dgm:prSet>
      <dgm:spPr/>
    </dgm:pt>
  </dgm:ptLst>
  <dgm:cxnLst>
    <dgm:cxn modelId="{91DC1F18-3331-4017-86BC-CBC51BBA2627}" srcId="{74879889-2B86-433A-A05A-3405B3C357D1}" destId="{968C71D1-4AB8-4361-81C2-DE3B84BF6C4B}" srcOrd="3" destOrd="0" parTransId="{32967FD3-81A7-4722-9500-76A897A159A4}" sibTransId="{D37D6881-D35E-4EC4-9DD8-31901F3EB347}"/>
    <dgm:cxn modelId="{809BD93A-11BF-4D14-B1A8-3FA64BEA40E5}" type="presOf" srcId="{D5468FE5-0EDE-4EB6-972F-3B5A40D48A44}" destId="{F18435AA-8679-4B7A-9FED-AB106CB414E9}" srcOrd="0" destOrd="0" presId="urn:microsoft.com/office/officeart/2005/8/layout/vList2"/>
    <dgm:cxn modelId="{C3BC2754-FF51-4480-901A-4538ECCA1E88}" srcId="{74879889-2B86-433A-A05A-3405B3C357D1}" destId="{8E2AE8EB-A75B-498A-934E-9481B75A60B9}" srcOrd="2" destOrd="0" parTransId="{4CF495B0-B8E3-4581-A27F-9830A20BDE25}" sibTransId="{DF1DE48C-745C-4074-A0E9-35FA010BD23D}"/>
    <dgm:cxn modelId="{DFDE7790-6D59-453B-93F7-3D7A07A8EA86}" srcId="{74879889-2B86-433A-A05A-3405B3C357D1}" destId="{42FDD271-B058-4596-B207-692EB822170B}" srcOrd="5" destOrd="0" parTransId="{816F800A-2279-4407-A45D-127168F6B4D4}" sibTransId="{B24A8AFD-6DE1-46D5-9175-8B4C6F036EF2}"/>
    <dgm:cxn modelId="{C20A5CA6-07D5-4324-A99C-5DE74256221E}" type="presOf" srcId="{7AB13404-106F-42F2-8AB7-735926408E5A}" destId="{27108B29-7811-46EE-B354-81AD12F9C475}" srcOrd="0" destOrd="0" presId="urn:microsoft.com/office/officeart/2005/8/layout/vList2"/>
    <dgm:cxn modelId="{0DE14CB3-9694-49D3-9BF0-0CC9788519BF}" type="presOf" srcId="{968C71D1-4AB8-4361-81C2-DE3B84BF6C4B}" destId="{51733B35-9E35-4BA0-AB9E-37706D6512A9}" srcOrd="0" destOrd="0" presId="urn:microsoft.com/office/officeart/2005/8/layout/vList2"/>
    <dgm:cxn modelId="{42963DB6-DF41-41E7-8195-B504903031BB}" srcId="{74879889-2B86-433A-A05A-3405B3C357D1}" destId="{7AB13404-106F-42F2-8AB7-735926408E5A}" srcOrd="1" destOrd="0" parTransId="{C463F55E-72BA-486F-93CF-E4FD0746E481}" sibTransId="{4330AE10-13DA-4A7C-864F-ED9B8212AB6D}"/>
    <dgm:cxn modelId="{071ED3D7-8383-40E3-9E71-0E39DF7102F8}" type="presOf" srcId="{74879889-2B86-433A-A05A-3405B3C357D1}" destId="{2AD739A0-1166-4227-9A22-750F5D6872A8}" srcOrd="0" destOrd="0" presId="urn:microsoft.com/office/officeart/2005/8/layout/vList2"/>
    <dgm:cxn modelId="{56FFF6DC-BE86-4B6C-AF49-218B0CE33A3E}" type="presOf" srcId="{8E2AE8EB-A75B-498A-934E-9481B75A60B9}" destId="{36208444-CC55-4D9D-B1C9-2CAE023B51C6}" srcOrd="0" destOrd="0" presId="urn:microsoft.com/office/officeart/2005/8/layout/vList2"/>
    <dgm:cxn modelId="{9E42BFE4-7F5D-44BD-9BAC-A5CCB7008409}" type="presOf" srcId="{42FDD271-B058-4596-B207-692EB822170B}" destId="{C0DD5ED8-01A7-4275-AAB8-2D353BC0D6BC}" srcOrd="0" destOrd="0" presId="urn:microsoft.com/office/officeart/2005/8/layout/vList2"/>
    <dgm:cxn modelId="{25F4F5E7-6891-4CEF-B6AC-5CC3E3B785FA}" srcId="{74879889-2B86-433A-A05A-3405B3C357D1}" destId="{BD89990B-908C-4943-BA66-44F4E551590E}" srcOrd="4" destOrd="0" parTransId="{EAF51CFF-25A5-4950-96E8-30FBDA7A7CB9}" sibTransId="{EB601009-BEE8-4BC7-8E0B-7F8297739C88}"/>
    <dgm:cxn modelId="{2D2ABCE8-BB75-4E19-8D20-DB35AF70E095}" type="presOf" srcId="{BD89990B-908C-4943-BA66-44F4E551590E}" destId="{C2C5024C-E95F-432C-BFCB-CABC62579C63}" srcOrd="0" destOrd="0" presId="urn:microsoft.com/office/officeart/2005/8/layout/vList2"/>
    <dgm:cxn modelId="{C3E3A0ED-E975-451B-B8F6-97C11314681C}" srcId="{74879889-2B86-433A-A05A-3405B3C357D1}" destId="{D5468FE5-0EDE-4EB6-972F-3B5A40D48A44}" srcOrd="0" destOrd="0" parTransId="{D016C774-259A-48B3-9AF4-3C477BA42A9F}" sibTransId="{630FB57F-78BA-4E74-822E-B1C3EFFE9133}"/>
    <dgm:cxn modelId="{5831353D-DBC3-493E-8FDE-320688D66C62}" type="presParOf" srcId="{2AD739A0-1166-4227-9A22-750F5D6872A8}" destId="{F18435AA-8679-4B7A-9FED-AB106CB414E9}" srcOrd="0" destOrd="0" presId="urn:microsoft.com/office/officeart/2005/8/layout/vList2"/>
    <dgm:cxn modelId="{1C9534B9-3454-4346-9841-9F1C47F5B2C6}" type="presParOf" srcId="{2AD739A0-1166-4227-9A22-750F5D6872A8}" destId="{E2DA032E-E2F3-4188-9DAB-E8517F4A3464}" srcOrd="1" destOrd="0" presId="urn:microsoft.com/office/officeart/2005/8/layout/vList2"/>
    <dgm:cxn modelId="{7D053843-D0CD-418A-BE54-B35097F384B5}" type="presParOf" srcId="{2AD739A0-1166-4227-9A22-750F5D6872A8}" destId="{27108B29-7811-46EE-B354-81AD12F9C475}" srcOrd="2" destOrd="0" presId="urn:microsoft.com/office/officeart/2005/8/layout/vList2"/>
    <dgm:cxn modelId="{3CAABACA-0B19-44B9-9752-43F659E02C9E}" type="presParOf" srcId="{2AD739A0-1166-4227-9A22-750F5D6872A8}" destId="{CF2DC9BB-9EEC-40CD-BF0B-B30C24C7C6EB}" srcOrd="3" destOrd="0" presId="urn:microsoft.com/office/officeart/2005/8/layout/vList2"/>
    <dgm:cxn modelId="{F69ECED7-36FA-4F2E-B92D-9AFA7F39026F}" type="presParOf" srcId="{2AD739A0-1166-4227-9A22-750F5D6872A8}" destId="{36208444-CC55-4D9D-B1C9-2CAE023B51C6}" srcOrd="4" destOrd="0" presId="urn:microsoft.com/office/officeart/2005/8/layout/vList2"/>
    <dgm:cxn modelId="{9AB16C53-68EC-419C-89C9-031C64C47C07}" type="presParOf" srcId="{2AD739A0-1166-4227-9A22-750F5D6872A8}" destId="{9BAD07FA-7244-4DAA-9B5D-48D13C192C8A}" srcOrd="5" destOrd="0" presId="urn:microsoft.com/office/officeart/2005/8/layout/vList2"/>
    <dgm:cxn modelId="{04158E08-7D23-455A-8A75-7029FA413C60}" type="presParOf" srcId="{2AD739A0-1166-4227-9A22-750F5D6872A8}" destId="{51733B35-9E35-4BA0-AB9E-37706D6512A9}" srcOrd="6" destOrd="0" presId="urn:microsoft.com/office/officeart/2005/8/layout/vList2"/>
    <dgm:cxn modelId="{D7E50A1E-032F-445C-88DE-DEDD783A619A}" type="presParOf" srcId="{2AD739A0-1166-4227-9A22-750F5D6872A8}" destId="{7403631C-78B7-4E84-A547-0A0A9C60ABDA}" srcOrd="7" destOrd="0" presId="urn:microsoft.com/office/officeart/2005/8/layout/vList2"/>
    <dgm:cxn modelId="{E2F9502E-8541-4659-A51F-D7AD15151E03}" type="presParOf" srcId="{2AD739A0-1166-4227-9A22-750F5D6872A8}" destId="{C2C5024C-E95F-432C-BFCB-CABC62579C63}" srcOrd="8" destOrd="0" presId="urn:microsoft.com/office/officeart/2005/8/layout/vList2"/>
    <dgm:cxn modelId="{58DCB22E-01CC-4514-B2CA-BA300AF804EF}" type="presParOf" srcId="{2AD739A0-1166-4227-9A22-750F5D6872A8}" destId="{21A10A7F-B303-4047-A44B-EF9BE719F02B}" srcOrd="9" destOrd="0" presId="urn:microsoft.com/office/officeart/2005/8/layout/vList2"/>
    <dgm:cxn modelId="{857DFDC5-B37B-4EDC-9B4D-61BD56F4D202}" type="presParOf" srcId="{2AD739A0-1166-4227-9A22-750F5D6872A8}" destId="{C0DD5ED8-01A7-4275-AAB8-2D353BC0D6B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3E45F3-38CE-4336-B6BE-AB852545F59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9A1B39-8ADE-403A-A800-74A84369E49D}">
      <dgm:prSet/>
      <dgm:spPr/>
      <dgm:t>
        <a:bodyPr/>
        <a:lstStyle/>
        <a:p>
          <a:pPr>
            <a:defRPr cap="all"/>
          </a:pPr>
          <a:r>
            <a:rPr lang="en-GB"/>
            <a:t>What would you like to see happen?</a:t>
          </a:r>
          <a:endParaRPr lang="en-US"/>
        </a:p>
      </dgm:t>
    </dgm:pt>
    <dgm:pt modelId="{61E530C0-229B-4CAC-BEBA-970CC494962F}" type="parTrans" cxnId="{161C5EEA-799E-4873-B182-DC6D0A8F257E}">
      <dgm:prSet/>
      <dgm:spPr/>
      <dgm:t>
        <a:bodyPr/>
        <a:lstStyle/>
        <a:p>
          <a:endParaRPr lang="en-US"/>
        </a:p>
      </dgm:t>
    </dgm:pt>
    <dgm:pt modelId="{A3CAE8F9-9177-47A6-B787-3DAB0F94CFB3}" type="sibTrans" cxnId="{161C5EEA-799E-4873-B182-DC6D0A8F257E}">
      <dgm:prSet/>
      <dgm:spPr/>
      <dgm:t>
        <a:bodyPr/>
        <a:lstStyle/>
        <a:p>
          <a:endParaRPr lang="en-US"/>
        </a:p>
      </dgm:t>
    </dgm:pt>
    <dgm:pt modelId="{61D3CD88-311C-496A-8289-8797D6421F55}">
      <dgm:prSet/>
      <dgm:spPr/>
      <dgm:t>
        <a:bodyPr/>
        <a:lstStyle/>
        <a:p>
          <a:pPr>
            <a:defRPr cap="all"/>
          </a:pPr>
          <a:r>
            <a:rPr lang="en-GB"/>
            <a:t>Any thoughts/ feedback on our EBSA resources? </a:t>
          </a:r>
          <a:endParaRPr lang="en-US"/>
        </a:p>
      </dgm:t>
    </dgm:pt>
    <dgm:pt modelId="{65B7B57B-CD18-4F0F-938C-CC60A54E4E43}" type="parTrans" cxnId="{98FB16F3-EF33-4748-9384-53FC27998003}">
      <dgm:prSet/>
      <dgm:spPr/>
      <dgm:t>
        <a:bodyPr/>
        <a:lstStyle/>
        <a:p>
          <a:endParaRPr lang="en-US"/>
        </a:p>
      </dgm:t>
    </dgm:pt>
    <dgm:pt modelId="{43271509-234A-4BAA-9354-A35E18358949}" type="sibTrans" cxnId="{98FB16F3-EF33-4748-9384-53FC27998003}">
      <dgm:prSet/>
      <dgm:spPr/>
      <dgm:t>
        <a:bodyPr/>
        <a:lstStyle/>
        <a:p>
          <a:endParaRPr lang="en-US"/>
        </a:p>
      </dgm:t>
    </dgm:pt>
    <dgm:pt modelId="{170E62F0-E5B9-4432-9DCE-9C41BA796F52}">
      <dgm:prSet/>
      <dgm:spPr/>
      <dgm:t>
        <a:bodyPr/>
        <a:lstStyle/>
        <a:p>
          <a:pPr>
            <a:defRPr cap="all"/>
          </a:pPr>
          <a:r>
            <a:rPr lang="en-GB"/>
            <a:t>What support or collaboration would you like from/with our service going forwards?</a:t>
          </a:r>
          <a:endParaRPr lang="en-US"/>
        </a:p>
      </dgm:t>
    </dgm:pt>
    <dgm:pt modelId="{27F07825-BBA9-4777-A450-49BB507F062A}" type="parTrans" cxnId="{0935FBAE-793F-4C68-9593-CAB12E0E92C1}">
      <dgm:prSet/>
      <dgm:spPr/>
      <dgm:t>
        <a:bodyPr/>
        <a:lstStyle/>
        <a:p>
          <a:endParaRPr lang="en-US"/>
        </a:p>
      </dgm:t>
    </dgm:pt>
    <dgm:pt modelId="{C6031EC1-A3F1-4753-9C8C-087AD4973013}" type="sibTrans" cxnId="{0935FBAE-793F-4C68-9593-CAB12E0E92C1}">
      <dgm:prSet/>
      <dgm:spPr/>
      <dgm:t>
        <a:bodyPr/>
        <a:lstStyle/>
        <a:p>
          <a:endParaRPr lang="en-US"/>
        </a:p>
      </dgm:t>
    </dgm:pt>
    <dgm:pt modelId="{864E6AF3-86E0-446D-8E25-6423032C0FB1}">
      <dgm:prSet/>
      <dgm:spPr/>
      <dgm:t>
        <a:bodyPr/>
        <a:lstStyle/>
        <a:p>
          <a:pPr>
            <a:defRPr cap="all"/>
          </a:pPr>
          <a:r>
            <a:rPr lang="en-GB"/>
            <a:t>Any questions?</a:t>
          </a:r>
          <a:endParaRPr lang="en-US"/>
        </a:p>
      </dgm:t>
    </dgm:pt>
    <dgm:pt modelId="{4718B432-6E1F-4DE5-AE49-89F28513130E}" type="parTrans" cxnId="{3AE24E10-AA53-4CF9-A981-D406664F19D6}">
      <dgm:prSet/>
      <dgm:spPr/>
      <dgm:t>
        <a:bodyPr/>
        <a:lstStyle/>
        <a:p>
          <a:endParaRPr lang="en-US"/>
        </a:p>
      </dgm:t>
    </dgm:pt>
    <dgm:pt modelId="{2E06C020-2732-4F73-812F-8CC80E4DA861}" type="sibTrans" cxnId="{3AE24E10-AA53-4CF9-A981-D406664F19D6}">
      <dgm:prSet/>
      <dgm:spPr/>
      <dgm:t>
        <a:bodyPr/>
        <a:lstStyle/>
        <a:p>
          <a:endParaRPr lang="en-US"/>
        </a:p>
      </dgm:t>
    </dgm:pt>
    <dgm:pt modelId="{748C0DC4-4A69-43F5-8E98-36D6E0F85D32}" type="pres">
      <dgm:prSet presAssocID="{033E45F3-38CE-4336-B6BE-AB852545F594}" presName="root" presStyleCnt="0">
        <dgm:presLayoutVars>
          <dgm:dir/>
          <dgm:resizeHandles val="exact"/>
        </dgm:presLayoutVars>
      </dgm:prSet>
      <dgm:spPr/>
    </dgm:pt>
    <dgm:pt modelId="{18875C1F-4ABC-4932-9EB7-80E65C6D1D56}" type="pres">
      <dgm:prSet presAssocID="{A29A1B39-8ADE-403A-A800-74A84369E49D}" presName="compNode" presStyleCnt="0"/>
      <dgm:spPr/>
    </dgm:pt>
    <dgm:pt modelId="{EDD27434-AC07-4B02-ACA0-F41E5885487D}" type="pres">
      <dgm:prSet presAssocID="{A29A1B39-8ADE-403A-A800-74A84369E49D}" presName="iconBgRect" presStyleLbl="bgShp" presStyleIdx="0" presStyleCnt="4"/>
      <dgm:spPr/>
    </dgm:pt>
    <dgm:pt modelId="{7E5F06EC-6AFD-48A3-BF79-AEFF25F0C957}" type="pres">
      <dgm:prSet presAssocID="{A29A1B39-8ADE-403A-A800-74A84369E4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FC3D0095-A095-4A26-82CD-96F05A19EC40}" type="pres">
      <dgm:prSet presAssocID="{A29A1B39-8ADE-403A-A800-74A84369E49D}" presName="spaceRect" presStyleCnt="0"/>
      <dgm:spPr/>
    </dgm:pt>
    <dgm:pt modelId="{47ACE9FD-61AD-4B8A-BB74-9F0E9C39C325}" type="pres">
      <dgm:prSet presAssocID="{A29A1B39-8ADE-403A-A800-74A84369E49D}" presName="textRect" presStyleLbl="revTx" presStyleIdx="0" presStyleCnt="4">
        <dgm:presLayoutVars>
          <dgm:chMax val="1"/>
          <dgm:chPref val="1"/>
        </dgm:presLayoutVars>
      </dgm:prSet>
      <dgm:spPr/>
    </dgm:pt>
    <dgm:pt modelId="{A8B69FE4-AD9C-4324-95F1-194626ECE902}" type="pres">
      <dgm:prSet presAssocID="{A3CAE8F9-9177-47A6-B787-3DAB0F94CFB3}" presName="sibTrans" presStyleCnt="0"/>
      <dgm:spPr/>
    </dgm:pt>
    <dgm:pt modelId="{84AEDABE-A07B-4CE5-A7A1-632FC7DE6440}" type="pres">
      <dgm:prSet presAssocID="{61D3CD88-311C-496A-8289-8797D6421F55}" presName="compNode" presStyleCnt="0"/>
      <dgm:spPr/>
    </dgm:pt>
    <dgm:pt modelId="{9E2DFAFB-91FD-402A-B810-9EEAD48E7744}" type="pres">
      <dgm:prSet presAssocID="{61D3CD88-311C-496A-8289-8797D6421F55}" presName="iconBgRect" presStyleLbl="bgShp" presStyleIdx="1" presStyleCnt="4"/>
      <dgm:spPr/>
    </dgm:pt>
    <dgm:pt modelId="{D6BD7829-5D95-4188-B9B9-65742DCF9F02}" type="pres">
      <dgm:prSet presAssocID="{61D3CD88-311C-496A-8289-8797D6421F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83B876AE-275F-46F6-B987-7F9C65972C67}" type="pres">
      <dgm:prSet presAssocID="{61D3CD88-311C-496A-8289-8797D6421F55}" presName="spaceRect" presStyleCnt="0"/>
      <dgm:spPr/>
    </dgm:pt>
    <dgm:pt modelId="{CD581AEF-E110-4A8E-BC58-385EC7AE3895}" type="pres">
      <dgm:prSet presAssocID="{61D3CD88-311C-496A-8289-8797D6421F55}" presName="textRect" presStyleLbl="revTx" presStyleIdx="1" presStyleCnt="4">
        <dgm:presLayoutVars>
          <dgm:chMax val="1"/>
          <dgm:chPref val="1"/>
        </dgm:presLayoutVars>
      </dgm:prSet>
      <dgm:spPr/>
    </dgm:pt>
    <dgm:pt modelId="{BDE25E92-2C25-4D82-8E65-D6A63B95B520}" type="pres">
      <dgm:prSet presAssocID="{43271509-234A-4BAA-9354-A35E18358949}" presName="sibTrans" presStyleCnt="0"/>
      <dgm:spPr/>
    </dgm:pt>
    <dgm:pt modelId="{32E58996-B317-4552-B421-49509965F472}" type="pres">
      <dgm:prSet presAssocID="{170E62F0-E5B9-4432-9DCE-9C41BA796F52}" presName="compNode" presStyleCnt="0"/>
      <dgm:spPr/>
    </dgm:pt>
    <dgm:pt modelId="{D4BA9E92-EDB8-430E-B516-DCC8FA482569}" type="pres">
      <dgm:prSet presAssocID="{170E62F0-E5B9-4432-9DCE-9C41BA796F52}" presName="iconBgRect" presStyleLbl="bgShp" presStyleIdx="2" presStyleCnt="4"/>
      <dgm:spPr/>
    </dgm:pt>
    <dgm:pt modelId="{989D83B6-5FE3-49D9-8A9A-729204CF4D53}" type="pres">
      <dgm:prSet presAssocID="{170E62F0-E5B9-4432-9DCE-9C41BA796F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57D7E795-A495-466D-A408-5C7E223F7313}" type="pres">
      <dgm:prSet presAssocID="{170E62F0-E5B9-4432-9DCE-9C41BA796F52}" presName="spaceRect" presStyleCnt="0"/>
      <dgm:spPr/>
    </dgm:pt>
    <dgm:pt modelId="{B52FFF0F-CE36-46F6-80BA-3CAF7335C8CA}" type="pres">
      <dgm:prSet presAssocID="{170E62F0-E5B9-4432-9DCE-9C41BA796F52}" presName="textRect" presStyleLbl="revTx" presStyleIdx="2" presStyleCnt="4">
        <dgm:presLayoutVars>
          <dgm:chMax val="1"/>
          <dgm:chPref val="1"/>
        </dgm:presLayoutVars>
      </dgm:prSet>
      <dgm:spPr/>
    </dgm:pt>
    <dgm:pt modelId="{835C88FA-B8E3-4A37-8ABC-0DEBD5E11D63}" type="pres">
      <dgm:prSet presAssocID="{C6031EC1-A3F1-4753-9C8C-087AD4973013}" presName="sibTrans" presStyleCnt="0"/>
      <dgm:spPr/>
    </dgm:pt>
    <dgm:pt modelId="{41816B68-1336-4758-A118-B5E36C8E259D}" type="pres">
      <dgm:prSet presAssocID="{864E6AF3-86E0-446D-8E25-6423032C0FB1}" presName="compNode" presStyleCnt="0"/>
      <dgm:spPr/>
    </dgm:pt>
    <dgm:pt modelId="{595C7E59-F284-4FEA-BD11-8B5D0F3A63A5}" type="pres">
      <dgm:prSet presAssocID="{864E6AF3-86E0-446D-8E25-6423032C0FB1}" presName="iconBgRect" presStyleLbl="bgShp" presStyleIdx="3" presStyleCnt="4"/>
      <dgm:spPr/>
    </dgm:pt>
    <dgm:pt modelId="{F9647092-AB8B-4D11-A914-53CD64027A34}" type="pres">
      <dgm:prSet presAssocID="{864E6AF3-86E0-446D-8E25-6423032C0F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DBC13283-36B4-45D8-8D8C-7F06E93ED3ED}" type="pres">
      <dgm:prSet presAssocID="{864E6AF3-86E0-446D-8E25-6423032C0FB1}" presName="spaceRect" presStyleCnt="0"/>
      <dgm:spPr/>
    </dgm:pt>
    <dgm:pt modelId="{593CBC5B-666E-48D7-BFFD-3079DEB87965}" type="pres">
      <dgm:prSet presAssocID="{864E6AF3-86E0-446D-8E25-6423032C0FB1}" presName="textRect" presStyleLbl="revTx" presStyleIdx="3" presStyleCnt="4">
        <dgm:presLayoutVars>
          <dgm:chMax val="1"/>
          <dgm:chPref val="1"/>
        </dgm:presLayoutVars>
      </dgm:prSet>
      <dgm:spPr/>
    </dgm:pt>
  </dgm:ptLst>
  <dgm:cxnLst>
    <dgm:cxn modelId="{2FC82A10-649A-4BCF-A4FC-F94191BF65C3}" type="presOf" srcId="{864E6AF3-86E0-446D-8E25-6423032C0FB1}" destId="{593CBC5B-666E-48D7-BFFD-3079DEB87965}" srcOrd="0" destOrd="0" presId="urn:microsoft.com/office/officeart/2018/5/layout/IconCircleLabelList"/>
    <dgm:cxn modelId="{3AE24E10-AA53-4CF9-A981-D406664F19D6}" srcId="{033E45F3-38CE-4336-B6BE-AB852545F594}" destId="{864E6AF3-86E0-446D-8E25-6423032C0FB1}" srcOrd="3" destOrd="0" parTransId="{4718B432-6E1F-4DE5-AE49-89F28513130E}" sibTransId="{2E06C020-2732-4F73-812F-8CC80E4DA861}"/>
    <dgm:cxn modelId="{2FAA3913-1105-4233-B346-771D12FFD79C}" type="presOf" srcId="{170E62F0-E5B9-4432-9DCE-9C41BA796F52}" destId="{B52FFF0F-CE36-46F6-80BA-3CAF7335C8CA}" srcOrd="0" destOrd="0" presId="urn:microsoft.com/office/officeart/2018/5/layout/IconCircleLabelList"/>
    <dgm:cxn modelId="{1122614B-DBCD-4EC4-9D65-2B3B5540B84F}" type="presOf" srcId="{033E45F3-38CE-4336-B6BE-AB852545F594}" destId="{748C0DC4-4A69-43F5-8E98-36D6E0F85D32}" srcOrd="0" destOrd="0" presId="urn:microsoft.com/office/officeart/2018/5/layout/IconCircleLabelList"/>
    <dgm:cxn modelId="{A8A5FB6C-43AC-40A3-B3AE-C91FDE34964D}" type="presOf" srcId="{A29A1B39-8ADE-403A-A800-74A84369E49D}" destId="{47ACE9FD-61AD-4B8A-BB74-9F0E9C39C325}" srcOrd="0" destOrd="0" presId="urn:microsoft.com/office/officeart/2018/5/layout/IconCircleLabelList"/>
    <dgm:cxn modelId="{0935FBAE-793F-4C68-9593-CAB12E0E92C1}" srcId="{033E45F3-38CE-4336-B6BE-AB852545F594}" destId="{170E62F0-E5B9-4432-9DCE-9C41BA796F52}" srcOrd="2" destOrd="0" parTransId="{27F07825-BBA9-4777-A450-49BB507F062A}" sibTransId="{C6031EC1-A3F1-4753-9C8C-087AD4973013}"/>
    <dgm:cxn modelId="{0C96BABF-9541-4BC5-A9EB-7297C1D52033}" type="presOf" srcId="{61D3CD88-311C-496A-8289-8797D6421F55}" destId="{CD581AEF-E110-4A8E-BC58-385EC7AE3895}" srcOrd="0" destOrd="0" presId="urn:microsoft.com/office/officeart/2018/5/layout/IconCircleLabelList"/>
    <dgm:cxn modelId="{161C5EEA-799E-4873-B182-DC6D0A8F257E}" srcId="{033E45F3-38CE-4336-B6BE-AB852545F594}" destId="{A29A1B39-8ADE-403A-A800-74A84369E49D}" srcOrd="0" destOrd="0" parTransId="{61E530C0-229B-4CAC-BEBA-970CC494962F}" sibTransId="{A3CAE8F9-9177-47A6-B787-3DAB0F94CFB3}"/>
    <dgm:cxn modelId="{98FB16F3-EF33-4748-9384-53FC27998003}" srcId="{033E45F3-38CE-4336-B6BE-AB852545F594}" destId="{61D3CD88-311C-496A-8289-8797D6421F55}" srcOrd="1" destOrd="0" parTransId="{65B7B57B-CD18-4F0F-938C-CC60A54E4E43}" sibTransId="{43271509-234A-4BAA-9354-A35E18358949}"/>
    <dgm:cxn modelId="{7ACCD47A-B991-418E-A939-CEC46787A732}" type="presParOf" srcId="{748C0DC4-4A69-43F5-8E98-36D6E0F85D32}" destId="{18875C1F-4ABC-4932-9EB7-80E65C6D1D56}" srcOrd="0" destOrd="0" presId="urn:microsoft.com/office/officeart/2018/5/layout/IconCircleLabelList"/>
    <dgm:cxn modelId="{A12CF004-FEBC-46DF-813B-2C011316C118}" type="presParOf" srcId="{18875C1F-4ABC-4932-9EB7-80E65C6D1D56}" destId="{EDD27434-AC07-4B02-ACA0-F41E5885487D}" srcOrd="0" destOrd="0" presId="urn:microsoft.com/office/officeart/2018/5/layout/IconCircleLabelList"/>
    <dgm:cxn modelId="{B3E5CC42-EB1E-4D59-B109-304C9A628283}" type="presParOf" srcId="{18875C1F-4ABC-4932-9EB7-80E65C6D1D56}" destId="{7E5F06EC-6AFD-48A3-BF79-AEFF25F0C957}" srcOrd="1" destOrd="0" presId="urn:microsoft.com/office/officeart/2018/5/layout/IconCircleLabelList"/>
    <dgm:cxn modelId="{9D7F6B76-CBC4-42F2-AAC7-6A04C1EAC58F}" type="presParOf" srcId="{18875C1F-4ABC-4932-9EB7-80E65C6D1D56}" destId="{FC3D0095-A095-4A26-82CD-96F05A19EC40}" srcOrd="2" destOrd="0" presId="urn:microsoft.com/office/officeart/2018/5/layout/IconCircleLabelList"/>
    <dgm:cxn modelId="{F59A9241-AC20-4059-8971-FF91A950F437}" type="presParOf" srcId="{18875C1F-4ABC-4932-9EB7-80E65C6D1D56}" destId="{47ACE9FD-61AD-4B8A-BB74-9F0E9C39C325}" srcOrd="3" destOrd="0" presId="urn:microsoft.com/office/officeart/2018/5/layout/IconCircleLabelList"/>
    <dgm:cxn modelId="{1C16BDED-D919-4D4D-BE91-516AD0192763}" type="presParOf" srcId="{748C0DC4-4A69-43F5-8E98-36D6E0F85D32}" destId="{A8B69FE4-AD9C-4324-95F1-194626ECE902}" srcOrd="1" destOrd="0" presId="urn:microsoft.com/office/officeart/2018/5/layout/IconCircleLabelList"/>
    <dgm:cxn modelId="{25C4B4E6-5D4E-478C-8DA6-03FB5E17BC73}" type="presParOf" srcId="{748C0DC4-4A69-43F5-8E98-36D6E0F85D32}" destId="{84AEDABE-A07B-4CE5-A7A1-632FC7DE6440}" srcOrd="2" destOrd="0" presId="urn:microsoft.com/office/officeart/2018/5/layout/IconCircleLabelList"/>
    <dgm:cxn modelId="{637B1985-3B6F-4D30-B7D6-0C0DCA2D037A}" type="presParOf" srcId="{84AEDABE-A07B-4CE5-A7A1-632FC7DE6440}" destId="{9E2DFAFB-91FD-402A-B810-9EEAD48E7744}" srcOrd="0" destOrd="0" presId="urn:microsoft.com/office/officeart/2018/5/layout/IconCircleLabelList"/>
    <dgm:cxn modelId="{CF5E0658-BD6C-46AD-BC5B-28813CA25D3C}" type="presParOf" srcId="{84AEDABE-A07B-4CE5-A7A1-632FC7DE6440}" destId="{D6BD7829-5D95-4188-B9B9-65742DCF9F02}" srcOrd="1" destOrd="0" presId="urn:microsoft.com/office/officeart/2018/5/layout/IconCircleLabelList"/>
    <dgm:cxn modelId="{B9D5F97C-63BE-4C75-A576-6D0F2593FB1D}" type="presParOf" srcId="{84AEDABE-A07B-4CE5-A7A1-632FC7DE6440}" destId="{83B876AE-275F-46F6-B987-7F9C65972C67}" srcOrd="2" destOrd="0" presId="urn:microsoft.com/office/officeart/2018/5/layout/IconCircleLabelList"/>
    <dgm:cxn modelId="{7292570A-C1DA-47C0-9CEC-B756322D7231}" type="presParOf" srcId="{84AEDABE-A07B-4CE5-A7A1-632FC7DE6440}" destId="{CD581AEF-E110-4A8E-BC58-385EC7AE3895}" srcOrd="3" destOrd="0" presId="urn:microsoft.com/office/officeart/2018/5/layout/IconCircleLabelList"/>
    <dgm:cxn modelId="{66CB0F8B-05AE-4597-9F6B-349B7B23C7A3}" type="presParOf" srcId="{748C0DC4-4A69-43F5-8E98-36D6E0F85D32}" destId="{BDE25E92-2C25-4D82-8E65-D6A63B95B520}" srcOrd="3" destOrd="0" presId="urn:microsoft.com/office/officeart/2018/5/layout/IconCircleLabelList"/>
    <dgm:cxn modelId="{84D55955-BEE6-434D-AE7C-5B8CA965ADBA}" type="presParOf" srcId="{748C0DC4-4A69-43F5-8E98-36D6E0F85D32}" destId="{32E58996-B317-4552-B421-49509965F472}" srcOrd="4" destOrd="0" presId="urn:microsoft.com/office/officeart/2018/5/layout/IconCircleLabelList"/>
    <dgm:cxn modelId="{06E7866F-CB91-4178-B030-95DA00415A4F}" type="presParOf" srcId="{32E58996-B317-4552-B421-49509965F472}" destId="{D4BA9E92-EDB8-430E-B516-DCC8FA482569}" srcOrd="0" destOrd="0" presId="urn:microsoft.com/office/officeart/2018/5/layout/IconCircleLabelList"/>
    <dgm:cxn modelId="{D857C1EE-C33B-42A9-AEEF-89D64DE65BCE}" type="presParOf" srcId="{32E58996-B317-4552-B421-49509965F472}" destId="{989D83B6-5FE3-49D9-8A9A-729204CF4D53}" srcOrd="1" destOrd="0" presId="urn:microsoft.com/office/officeart/2018/5/layout/IconCircleLabelList"/>
    <dgm:cxn modelId="{3736B18F-16C8-413F-AEA9-BC953E5D2888}" type="presParOf" srcId="{32E58996-B317-4552-B421-49509965F472}" destId="{57D7E795-A495-466D-A408-5C7E223F7313}" srcOrd="2" destOrd="0" presId="urn:microsoft.com/office/officeart/2018/5/layout/IconCircleLabelList"/>
    <dgm:cxn modelId="{21CC9A03-A902-4BBC-AC21-AF2AE2E33E2B}" type="presParOf" srcId="{32E58996-B317-4552-B421-49509965F472}" destId="{B52FFF0F-CE36-46F6-80BA-3CAF7335C8CA}" srcOrd="3" destOrd="0" presId="urn:microsoft.com/office/officeart/2018/5/layout/IconCircleLabelList"/>
    <dgm:cxn modelId="{ACAE4C75-B108-44AD-9DB8-5627356F4341}" type="presParOf" srcId="{748C0DC4-4A69-43F5-8E98-36D6E0F85D32}" destId="{835C88FA-B8E3-4A37-8ABC-0DEBD5E11D63}" srcOrd="5" destOrd="0" presId="urn:microsoft.com/office/officeart/2018/5/layout/IconCircleLabelList"/>
    <dgm:cxn modelId="{BB38CDA4-04FC-42AF-AFB7-F2FDD0739386}" type="presParOf" srcId="{748C0DC4-4A69-43F5-8E98-36D6E0F85D32}" destId="{41816B68-1336-4758-A118-B5E36C8E259D}" srcOrd="6" destOrd="0" presId="urn:microsoft.com/office/officeart/2018/5/layout/IconCircleLabelList"/>
    <dgm:cxn modelId="{5242B797-AEE3-42A4-91B5-5CF93C7CD2F0}" type="presParOf" srcId="{41816B68-1336-4758-A118-B5E36C8E259D}" destId="{595C7E59-F284-4FEA-BD11-8B5D0F3A63A5}" srcOrd="0" destOrd="0" presId="urn:microsoft.com/office/officeart/2018/5/layout/IconCircleLabelList"/>
    <dgm:cxn modelId="{C350904A-DDBC-45F3-B1A2-476C72235B98}" type="presParOf" srcId="{41816B68-1336-4758-A118-B5E36C8E259D}" destId="{F9647092-AB8B-4D11-A914-53CD64027A34}" srcOrd="1" destOrd="0" presId="urn:microsoft.com/office/officeart/2018/5/layout/IconCircleLabelList"/>
    <dgm:cxn modelId="{42B8F651-ABB6-4AC1-AEAB-ED8A763863BB}" type="presParOf" srcId="{41816B68-1336-4758-A118-B5E36C8E259D}" destId="{DBC13283-36B4-45D8-8D8C-7F06E93ED3ED}" srcOrd="2" destOrd="0" presId="urn:microsoft.com/office/officeart/2018/5/layout/IconCircleLabelList"/>
    <dgm:cxn modelId="{9DED188E-68D0-4044-8724-D8548233ED6D}" type="presParOf" srcId="{41816B68-1336-4758-A118-B5E36C8E259D}" destId="{593CBC5B-666E-48D7-BFFD-3079DEB8796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840F6-7AF3-4840-AFA8-D537D4C62DE9}">
      <dsp:nvSpPr>
        <dsp:cNvPr id="0" name=""/>
        <dsp:cNvSpPr/>
      </dsp:nvSpPr>
      <dsp:spPr>
        <a:xfrm>
          <a:off x="0" y="0"/>
          <a:ext cx="5310834" cy="9638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To understand what we mean by EBSA and contributing factors</a:t>
          </a:r>
          <a:r>
            <a:rPr lang="en-GB" sz="1700" kern="1200" dirty="0"/>
            <a:t>.</a:t>
          </a:r>
          <a:endParaRPr lang="en-US" sz="1700" kern="1200" dirty="0"/>
        </a:p>
      </dsp:txBody>
      <dsp:txXfrm>
        <a:off x="28231" y="28231"/>
        <a:ext cx="4189280" cy="907422"/>
      </dsp:txXfrm>
    </dsp:sp>
    <dsp:sp modelId="{87657CC2-8FD3-4D8E-962E-BB5B343613F2}">
      <dsp:nvSpPr>
        <dsp:cNvPr id="0" name=""/>
        <dsp:cNvSpPr/>
      </dsp:nvSpPr>
      <dsp:spPr>
        <a:xfrm>
          <a:off x="444782" y="1139136"/>
          <a:ext cx="5310834" cy="9638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To understand what we mean by an individualised approach and what this looks like.</a:t>
          </a:r>
          <a:endParaRPr lang="en-US" sz="2400" kern="1200" dirty="0"/>
        </a:p>
      </dsp:txBody>
      <dsp:txXfrm>
        <a:off x="473013" y="1167367"/>
        <a:ext cx="4183065" cy="907422"/>
      </dsp:txXfrm>
    </dsp:sp>
    <dsp:sp modelId="{711E289A-7E63-45C9-9469-A1F1B387C08B}">
      <dsp:nvSpPr>
        <dsp:cNvPr id="0" name=""/>
        <dsp:cNvSpPr/>
      </dsp:nvSpPr>
      <dsp:spPr>
        <a:xfrm>
          <a:off x="882926" y="2278272"/>
          <a:ext cx="5310834" cy="9638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To share what we can do to support children, carers and staff with responding to EBSA.</a:t>
          </a:r>
          <a:endParaRPr lang="en-US" sz="1800" kern="1200" dirty="0"/>
        </a:p>
      </dsp:txBody>
      <dsp:txXfrm>
        <a:off x="911157" y="2306503"/>
        <a:ext cx="4189703" cy="907422"/>
      </dsp:txXfrm>
    </dsp:sp>
    <dsp:sp modelId="{FE0097D7-E1EF-4CE0-B6DF-BAD43E390297}">
      <dsp:nvSpPr>
        <dsp:cNvPr id="0" name=""/>
        <dsp:cNvSpPr/>
      </dsp:nvSpPr>
      <dsp:spPr>
        <a:xfrm>
          <a:off x="1327708" y="3417408"/>
          <a:ext cx="5310834" cy="9638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Signposting to resources and support services.</a:t>
          </a:r>
          <a:endParaRPr lang="en-US" sz="1800" kern="1200"/>
        </a:p>
      </dsp:txBody>
      <dsp:txXfrm>
        <a:off x="1355939" y="3445639"/>
        <a:ext cx="4183065" cy="907422"/>
      </dsp:txXfrm>
    </dsp:sp>
    <dsp:sp modelId="{05E7F7BC-C912-436A-90E7-A4A1FF56E964}">
      <dsp:nvSpPr>
        <dsp:cNvPr id="0" name=""/>
        <dsp:cNvSpPr/>
      </dsp:nvSpPr>
      <dsp:spPr>
        <a:xfrm>
          <a:off x="4684309" y="738247"/>
          <a:ext cx="626524" cy="62652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825277" y="738247"/>
        <a:ext cx="344588" cy="471459"/>
      </dsp:txXfrm>
    </dsp:sp>
    <dsp:sp modelId="{AAC9CCA7-5A08-4281-9B19-86A7CA9FB303}">
      <dsp:nvSpPr>
        <dsp:cNvPr id="0" name=""/>
        <dsp:cNvSpPr/>
      </dsp:nvSpPr>
      <dsp:spPr>
        <a:xfrm>
          <a:off x="5129091" y="1877384"/>
          <a:ext cx="626524" cy="62652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270059" y="1877384"/>
        <a:ext cx="344588" cy="471459"/>
      </dsp:txXfrm>
    </dsp:sp>
    <dsp:sp modelId="{E000E8D5-6388-4E0D-8361-D66C282D030C}">
      <dsp:nvSpPr>
        <dsp:cNvPr id="0" name=""/>
        <dsp:cNvSpPr/>
      </dsp:nvSpPr>
      <dsp:spPr>
        <a:xfrm>
          <a:off x="5567235" y="3016520"/>
          <a:ext cx="626524" cy="62652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08203" y="3016520"/>
        <a:ext cx="344588" cy="471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BF12A-D767-4B83-9D5A-0F766F7604A5}">
      <dsp:nvSpPr>
        <dsp:cNvPr id="0" name=""/>
        <dsp:cNvSpPr/>
      </dsp:nvSpPr>
      <dsp:spPr>
        <a:xfrm>
          <a:off x="949352" y="940"/>
          <a:ext cx="2767193" cy="16603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bg1"/>
              </a:solidFill>
            </a:rPr>
            <a:t>EBSA is hugely individual and varies between schools and families</a:t>
          </a:r>
          <a:endParaRPr lang="en-US" sz="2500" b="1" kern="1200">
            <a:solidFill>
              <a:schemeClr val="bg1"/>
            </a:solidFill>
          </a:endParaRPr>
        </a:p>
      </dsp:txBody>
      <dsp:txXfrm>
        <a:off x="949352" y="940"/>
        <a:ext cx="2767193" cy="1660316"/>
      </dsp:txXfrm>
    </dsp:sp>
    <dsp:sp modelId="{7B9B9D59-9222-4232-94D6-0C03BF62069D}">
      <dsp:nvSpPr>
        <dsp:cNvPr id="0" name=""/>
        <dsp:cNvSpPr/>
      </dsp:nvSpPr>
      <dsp:spPr>
        <a:xfrm>
          <a:off x="3993265" y="940"/>
          <a:ext cx="2767193" cy="1660316"/>
        </a:xfrm>
        <a:prstGeom prst="rect">
          <a:avLst/>
        </a:prstGeom>
        <a:solidFill>
          <a:schemeClr val="accent2">
            <a:hueOff val="-381199"/>
            <a:satOff val="-166"/>
            <a:lumOff val="-34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bg1"/>
              </a:solidFill>
            </a:rPr>
            <a:t>EBSA impacts the wider family and not just the individual CYP</a:t>
          </a:r>
          <a:endParaRPr lang="en-US" sz="2500" b="1" kern="1200">
            <a:solidFill>
              <a:schemeClr val="bg1"/>
            </a:solidFill>
          </a:endParaRPr>
        </a:p>
      </dsp:txBody>
      <dsp:txXfrm>
        <a:off x="3993265" y="940"/>
        <a:ext cx="2767193" cy="1660316"/>
      </dsp:txXfrm>
    </dsp:sp>
    <dsp:sp modelId="{88F6E949-8DED-4888-AA81-DF35F5A891A1}">
      <dsp:nvSpPr>
        <dsp:cNvPr id="0" name=""/>
        <dsp:cNvSpPr/>
      </dsp:nvSpPr>
      <dsp:spPr>
        <a:xfrm>
          <a:off x="7037178" y="940"/>
          <a:ext cx="2767193" cy="1660316"/>
        </a:xfrm>
        <a:prstGeom prst="rect">
          <a:avLst/>
        </a:prstGeom>
        <a:solidFill>
          <a:schemeClr val="accent2">
            <a:hueOff val="-762398"/>
            <a:satOff val="-331"/>
            <a:lumOff val="-6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bg1"/>
              </a:solidFill>
            </a:rPr>
            <a:t>A multi-agency and systems approach to support is needed</a:t>
          </a:r>
          <a:endParaRPr lang="en-US" sz="2500" b="1" kern="1200">
            <a:solidFill>
              <a:schemeClr val="bg1"/>
            </a:solidFill>
          </a:endParaRPr>
        </a:p>
      </dsp:txBody>
      <dsp:txXfrm>
        <a:off x="7037178" y="940"/>
        <a:ext cx="2767193" cy="1660316"/>
      </dsp:txXfrm>
    </dsp:sp>
    <dsp:sp modelId="{A596868A-E53F-4A70-BD42-C45A882FDC93}">
      <dsp:nvSpPr>
        <dsp:cNvPr id="0" name=""/>
        <dsp:cNvSpPr/>
      </dsp:nvSpPr>
      <dsp:spPr>
        <a:xfrm>
          <a:off x="2471308" y="1937976"/>
          <a:ext cx="2767193" cy="1660316"/>
        </a:xfrm>
        <a:prstGeom prst="rect">
          <a:avLst/>
        </a:prstGeom>
        <a:solidFill>
          <a:schemeClr val="accent2">
            <a:hueOff val="-1143597"/>
            <a:satOff val="-497"/>
            <a:lumOff val="-104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bg1"/>
              </a:solidFill>
            </a:rPr>
            <a:t>CYP voice should be at the centre of this support.</a:t>
          </a:r>
          <a:endParaRPr lang="en-US" sz="2500" b="1" kern="1200">
            <a:solidFill>
              <a:schemeClr val="bg1"/>
            </a:solidFill>
          </a:endParaRPr>
        </a:p>
      </dsp:txBody>
      <dsp:txXfrm>
        <a:off x="2471308" y="1937976"/>
        <a:ext cx="2767193" cy="1660316"/>
      </dsp:txXfrm>
    </dsp:sp>
    <dsp:sp modelId="{F6E69CDE-6C3E-4E57-86D1-63247A749EE0}">
      <dsp:nvSpPr>
        <dsp:cNvPr id="0" name=""/>
        <dsp:cNvSpPr/>
      </dsp:nvSpPr>
      <dsp:spPr>
        <a:xfrm>
          <a:off x="5515222" y="1937976"/>
          <a:ext cx="2767193" cy="1660316"/>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i="1" kern="1200" dirty="0"/>
            <a:t>This makes your job, and implementing a universal offer of support, difficult!</a:t>
          </a:r>
          <a:endParaRPr lang="en-US" sz="2500" i="1" kern="1200" dirty="0"/>
        </a:p>
      </dsp:txBody>
      <dsp:txXfrm>
        <a:off x="5515222" y="1937976"/>
        <a:ext cx="2767193" cy="1660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435AA-8679-4B7A-9FED-AB106CB414E9}">
      <dsp:nvSpPr>
        <dsp:cNvPr id="0" name=""/>
        <dsp:cNvSpPr/>
      </dsp:nvSpPr>
      <dsp:spPr>
        <a:xfrm>
          <a:off x="0" y="13015"/>
          <a:ext cx="658346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Supporting Parents &amp; Carers</a:t>
          </a:r>
          <a:endParaRPr lang="en-US" sz="3000" kern="1200" dirty="0"/>
        </a:p>
      </dsp:txBody>
      <dsp:txXfrm>
        <a:off x="35125" y="48140"/>
        <a:ext cx="6513210" cy="649299"/>
      </dsp:txXfrm>
    </dsp:sp>
    <dsp:sp modelId="{27108B29-7811-46EE-B354-81AD12F9C475}">
      <dsp:nvSpPr>
        <dsp:cNvPr id="0" name=""/>
        <dsp:cNvSpPr/>
      </dsp:nvSpPr>
      <dsp:spPr>
        <a:xfrm>
          <a:off x="0" y="840998"/>
          <a:ext cx="658346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Promoting Sense of Belonging</a:t>
          </a:r>
          <a:endParaRPr lang="en-US" sz="3000" kern="1200"/>
        </a:p>
      </dsp:txBody>
      <dsp:txXfrm>
        <a:off x="35125" y="876123"/>
        <a:ext cx="6513210" cy="649299"/>
      </dsp:txXfrm>
    </dsp:sp>
    <dsp:sp modelId="{36208444-CC55-4D9D-B1C9-2CAE023B51C6}">
      <dsp:nvSpPr>
        <dsp:cNvPr id="0" name=""/>
        <dsp:cNvSpPr/>
      </dsp:nvSpPr>
      <dsp:spPr>
        <a:xfrm>
          <a:off x="0" y="1646948"/>
          <a:ext cx="658346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Including and Informing Parents &amp;Carers</a:t>
          </a:r>
          <a:endParaRPr lang="en-US" sz="3000" kern="1200" dirty="0"/>
        </a:p>
      </dsp:txBody>
      <dsp:txXfrm>
        <a:off x="35125" y="1682073"/>
        <a:ext cx="6513210" cy="649299"/>
      </dsp:txXfrm>
    </dsp:sp>
    <dsp:sp modelId="{51733B35-9E35-4BA0-AB9E-37706D6512A9}">
      <dsp:nvSpPr>
        <dsp:cNvPr id="0" name=""/>
        <dsp:cNvSpPr/>
      </dsp:nvSpPr>
      <dsp:spPr>
        <a:xfrm>
          <a:off x="0" y="2514599"/>
          <a:ext cx="658346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Raising awareness of EBSA</a:t>
          </a:r>
          <a:endParaRPr lang="en-US" sz="3000" kern="1200"/>
        </a:p>
      </dsp:txBody>
      <dsp:txXfrm>
        <a:off x="35125" y="2549724"/>
        <a:ext cx="6513210" cy="649299"/>
      </dsp:txXfrm>
    </dsp:sp>
    <dsp:sp modelId="{C2C5024C-E95F-432C-BFCB-CABC62579C63}">
      <dsp:nvSpPr>
        <dsp:cNvPr id="0" name=""/>
        <dsp:cNvSpPr/>
      </dsp:nvSpPr>
      <dsp:spPr>
        <a:xfrm>
          <a:off x="0" y="3258848"/>
          <a:ext cx="658346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Accessing external professionals</a:t>
          </a:r>
          <a:endParaRPr lang="en-US" sz="3000" kern="1200"/>
        </a:p>
      </dsp:txBody>
      <dsp:txXfrm>
        <a:off x="35125" y="3293973"/>
        <a:ext cx="6513210" cy="649299"/>
      </dsp:txXfrm>
    </dsp:sp>
    <dsp:sp modelId="{C0DD5ED8-01A7-4275-AAB8-2D353BC0D6BC}">
      <dsp:nvSpPr>
        <dsp:cNvPr id="0" name=""/>
        <dsp:cNvSpPr/>
      </dsp:nvSpPr>
      <dsp:spPr>
        <a:xfrm>
          <a:off x="0" y="4064799"/>
          <a:ext cx="658346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Lessons learnt from Covid</a:t>
          </a:r>
          <a:endParaRPr lang="en-US" sz="3000" kern="1200"/>
        </a:p>
      </dsp:txBody>
      <dsp:txXfrm>
        <a:off x="35125" y="4099924"/>
        <a:ext cx="6513210" cy="64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27434-AC07-4B02-ACA0-F41E5885487D}">
      <dsp:nvSpPr>
        <dsp:cNvPr id="0" name=""/>
        <dsp:cNvSpPr/>
      </dsp:nvSpPr>
      <dsp:spPr>
        <a:xfrm>
          <a:off x="542323" y="443812"/>
          <a:ext cx="1443879" cy="14438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F06EC-6AFD-48A3-BF79-AEFF25F0C957}">
      <dsp:nvSpPr>
        <dsp:cNvPr id="0" name=""/>
        <dsp:cNvSpPr/>
      </dsp:nvSpPr>
      <dsp:spPr>
        <a:xfrm>
          <a:off x="850035" y="751524"/>
          <a:ext cx="828455" cy="828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ACE9FD-61AD-4B8A-BB74-9F0E9C39C325}">
      <dsp:nvSpPr>
        <dsp:cNvPr id="0" name=""/>
        <dsp:cNvSpPr/>
      </dsp:nvSpPr>
      <dsp:spPr>
        <a:xfrm>
          <a:off x="80755" y="2337425"/>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What would you like to see happen?</a:t>
          </a:r>
          <a:endParaRPr lang="en-US" sz="1200" kern="1200"/>
        </a:p>
      </dsp:txBody>
      <dsp:txXfrm>
        <a:off x="80755" y="2337425"/>
        <a:ext cx="2367016" cy="720000"/>
      </dsp:txXfrm>
    </dsp:sp>
    <dsp:sp modelId="{9E2DFAFB-91FD-402A-B810-9EEAD48E7744}">
      <dsp:nvSpPr>
        <dsp:cNvPr id="0" name=""/>
        <dsp:cNvSpPr/>
      </dsp:nvSpPr>
      <dsp:spPr>
        <a:xfrm>
          <a:off x="3323567" y="443812"/>
          <a:ext cx="1443879" cy="14438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D7829-5D95-4188-B9B9-65742DCF9F02}">
      <dsp:nvSpPr>
        <dsp:cNvPr id="0" name=""/>
        <dsp:cNvSpPr/>
      </dsp:nvSpPr>
      <dsp:spPr>
        <a:xfrm>
          <a:off x="3631279" y="751524"/>
          <a:ext cx="828455" cy="828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581AEF-E110-4A8E-BC58-385EC7AE3895}">
      <dsp:nvSpPr>
        <dsp:cNvPr id="0" name=""/>
        <dsp:cNvSpPr/>
      </dsp:nvSpPr>
      <dsp:spPr>
        <a:xfrm>
          <a:off x="2861998" y="2337425"/>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Any thoughts/ feedback on our EBSA resources? </a:t>
          </a:r>
          <a:endParaRPr lang="en-US" sz="1200" kern="1200"/>
        </a:p>
      </dsp:txBody>
      <dsp:txXfrm>
        <a:off x="2861998" y="2337425"/>
        <a:ext cx="2367016" cy="720000"/>
      </dsp:txXfrm>
    </dsp:sp>
    <dsp:sp modelId="{D4BA9E92-EDB8-430E-B516-DCC8FA482569}">
      <dsp:nvSpPr>
        <dsp:cNvPr id="0" name=""/>
        <dsp:cNvSpPr/>
      </dsp:nvSpPr>
      <dsp:spPr>
        <a:xfrm>
          <a:off x="6104811" y="443812"/>
          <a:ext cx="1443879" cy="14438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D83B6-5FE3-49D9-8A9A-729204CF4D53}">
      <dsp:nvSpPr>
        <dsp:cNvPr id="0" name=""/>
        <dsp:cNvSpPr/>
      </dsp:nvSpPr>
      <dsp:spPr>
        <a:xfrm>
          <a:off x="6412523" y="751524"/>
          <a:ext cx="828455" cy="828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2FFF0F-CE36-46F6-80BA-3CAF7335C8CA}">
      <dsp:nvSpPr>
        <dsp:cNvPr id="0" name=""/>
        <dsp:cNvSpPr/>
      </dsp:nvSpPr>
      <dsp:spPr>
        <a:xfrm>
          <a:off x="5643242" y="2337425"/>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What support or collaboration would you like from/with our service going forwards?</a:t>
          </a:r>
          <a:endParaRPr lang="en-US" sz="1200" kern="1200"/>
        </a:p>
      </dsp:txBody>
      <dsp:txXfrm>
        <a:off x="5643242" y="2337425"/>
        <a:ext cx="2367016" cy="720000"/>
      </dsp:txXfrm>
    </dsp:sp>
    <dsp:sp modelId="{595C7E59-F284-4FEA-BD11-8B5D0F3A63A5}">
      <dsp:nvSpPr>
        <dsp:cNvPr id="0" name=""/>
        <dsp:cNvSpPr/>
      </dsp:nvSpPr>
      <dsp:spPr>
        <a:xfrm>
          <a:off x="8886055" y="443812"/>
          <a:ext cx="1443879" cy="14438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47092-AB8B-4D11-A914-53CD64027A34}">
      <dsp:nvSpPr>
        <dsp:cNvPr id="0" name=""/>
        <dsp:cNvSpPr/>
      </dsp:nvSpPr>
      <dsp:spPr>
        <a:xfrm>
          <a:off x="9193767" y="751524"/>
          <a:ext cx="828455" cy="828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3CBC5B-666E-48D7-BFFD-3079DEB87965}">
      <dsp:nvSpPr>
        <dsp:cNvPr id="0" name=""/>
        <dsp:cNvSpPr/>
      </dsp:nvSpPr>
      <dsp:spPr>
        <a:xfrm>
          <a:off x="8424486" y="2337425"/>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Any questions?</a:t>
          </a:r>
          <a:endParaRPr lang="en-US" sz="1200" kern="1200"/>
        </a:p>
      </dsp:txBody>
      <dsp:txXfrm>
        <a:off x="8424486" y="2337425"/>
        <a:ext cx="2367016"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65683-00C5-4E64-9D2B-45A754667406}" type="datetimeFigureOut">
              <a:rPr lang="en-GB" smtClean="0"/>
              <a:t>26/06/2024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2DA20-A742-4610-9AE1-BBC741F66A5B}" type="slidenum">
              <a:rPr lang="en-GB" smtClean="0"/>
              <a:t>‹#›</a:t>
            </a:fld>
            <a:endParaRPr lang="en-GB"/>
          </a:p>
        </p:txBody>
      </p:sp>
    </p:spTree>
    <p:extLst>
      <p:ext uri="{BB962C8B-B14F-4D97-AF65-F5344CB8AC3E}">
        <p14:creationId xmlns:p14="http://schemas.microsoft.com/office/powerpoint/2010/main" val="239712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72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Example Slide 2: This slide has been set up as an example to show layout and house style.  </a:t>
            </a:r>
            <a:r>
              <a:rPr lang="en-GB">
                <a:solidFill>
                  <a:schemeClr val="bg1"/>
                </a:solidFill>
                <a:latin typeface="Arial" panose="020B0604020202020204" pitchFamily="34" charset="0"/>
                <a:cs typeface="Arial" panose="020B0604020202020204" pitchFamily="34" charset="0"/>
              </a:rPr>
              <a:t>Please follow the ‘less is more’ rule so slides are uncluttered, visually appealing and you don’t add to cognitive overload!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pPr marL="171450" indent="-171450">
              <a:buFont typeface="Arial" panose="020B0604020202020204" pitchFamily="34" charset="0"/>
              <a:buChar char="•"/>
            </a:pPr>
            <a:r>
              <a:rPr lang="en-GB"/>
              <a:t>Please use suggested layout as a guide.</a:t>
            </a:r>
          </a:p>
          <a:p>
            <a:pPr marL="171450" indent="-171450">
              <a:buFont typeface="Arial" panose="020B0604020202020204" pitchFamily="34" charset="0"/>
              <a:buChar char="•"/>
            </a:pPr>
            <a:r>
              <a:rPr lang="en-GB"/>
              <a:t>Teachers can amend as necessary but maintain background colour, SCC logo, font, size and colour. If you need technical assistance to add images, please speak to Nickie Roberts, SES BSC.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65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B624B-A697-44A3-B870-BB6AFBA52F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88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4E79-8228-EF7C-7218-4E833FE28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DD7B2-F7F0-5F5C-3293-F7F69CE32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86D29-08BE-12CC-2AE3-583569F2B2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Example Slide 3:  This slide has been set up as an example to show layout and house style.  </a:t>
            </a:r>
            <a:r>
              <a:rPr lang="en-GB">
                <a:solidFill>
                  <a:schemeClr val="bg1"/>
                </a:solidFill>
                <a:latin typeface="Arial" panose="020B0604020202020204" pitchFamily="34" charset="0"/>
                <a:cs typeface="Arial" panose="020B0604020202020204" pitchFamily="34" charset="0"/>
              </a:rPr>
              <a:t>Please follow the ‘less is more’ rule so slides are uncluttered, visually appealing and you don’t add to cognitive overload!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indent="-171450">
              <a:buFont typeface="Arial" panose="020B0604020202020204" pitchFamily="34" charset="0"/>
              <a:buChar char="•"/>
            </a:pPr>
            <a:r>
              <a:rPr lang="en-GB"/>
              <a:t>Please use suggested layout as a guide.</a:t>
            </a:r>
          </a:p>
          <a:p>
            <a:pPr marL="171450" indent="-171450">
              <a:buFont typeface="Arial" panose="020B0604020202020204" pitchFamily="34" charset="0"/>
              <a:buChar char="•"/>
            </a:pPr>
            <a:r>
              <a:rPr lang="en-GB"/>
              <a:t>Teachers can amend as necessary but maintain background colour, SCC logo, font, size and colour. If you need technical assistance to add images, please speak to Nickie Roberts, SES BSC.</a:t>
            </a:r>
          </a:p>
          <a:p>
            <a:endParaRPr lang="en-GB"/>
          </a:p>
        </p:txBody>
      </p:sp>
      <p:sp>
        <p:nvSpPr>
          <p:cNvPr id="4" name="Slide Number Placeholder 3">
            <a:extLst>
              <a:ext uri="{FF2B5EF4-FFF2-40B4-BE49-F238E27FC236}">
                <a16:creationId xmlns:a16="http://schemas.microsoft.com/office/drawing/2014/main" id="{B426B749-BEE2-3D6F-DCCD-398E7DE65A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10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54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58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 to introduce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83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r>
              <a:rPr lang="en-US" dirty="0">
                <a:cs typeface="Calibri"/>
              </a:rPr>
              <a:t>Approx 1 hours</a:t>
            </a:r>
            <a:endParaRPr lang="en-US" dirty="0"/>
          </a:p>
          <a:p>
            <a:r>
              <a:rPr lang="en-US" dirty="0">
                <a:cs typeface="Calibri"/>
              </a:rPr>
              <a:t>Will be opportunities for discussion/feedback, so plan to go ahead without a break. Layout of building etc.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43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KELLY *Berg 1969- reasonable endeavours from parents to secure attendance (2002). Best known criteria and is still relevant today</a:t>
            </a:r>
          </a:p>
          <a:p>
            <a:endParaRPr lang="en-GB" dirty="0"/>
          </a:p>
          <a:p>
            <a:r>
              <a:rPr lang="en-GB" dirty="0"/>
              <a:t>Behaviours might include anything from not attending, inconsistent attendance, avoidance or certain lessons/ parts of the school building. Attending but not engaging. Difficulty coming into school in morning, headaches, stomach aches etc.</a:t>
            </a:r>
            <a:endParaRPr lang="en-GB" dirty="0">
              <a:cs typeface="Calibri"/>
            </a:endParaRPr>
          </a:p>
          <a:p>
            <a:endParaRPr lang="en-GB" dirty="0"/>
          </a:p>
          <a:p>
            <a:r>
              <a:rPr lang="en-GB" dirty="0"/>
              <a:t>Signposting to information around EBSA:</a:t>
            </a:r>
            <a:endParaRPr lang="en-GB" dirty="0">
              <a:cs typeface="Calibri"/>
            </a:endParaRPr>
          </a:p>
          <a:p>
            <a:r>
              <a:rPr lang="en-GB" dirty="0"/>
              <a:t>	Suffolk, West Sussex, Herts etc. </a:t>
            </a:r>
            <a:r>
              <a:rPr lang="en-GB" dirty="0" err="1"/>
              <a:t>Jerricah</a:t>
            </a:r>
            <a:r>
              <a:rPr lang="en-GB" dirty="0"/>
              <a:t>/</a:t>
            </a:r>
          </a:p>
          <a:p>
            <a:endParaRPr lang="en-GB" dirty="0">
              <a:cs typeface="Calibri"/>
            </a:endParaRPr>
          </a:p>
          <a:p>
            <a:r>
              <a:rPr lang="en-GB" dirty="0">
                <a:cs typeface="Calibri"/>
              </a:rPr>
              <a:t>Acknowledge impact of covid on waiting lists- recognition that non-attendance is changing, importance of unmet needs, knock on effect, services stretched more than ever.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9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Kelly</a:t>
            </a:r>
            <a:endParaRPr lang="en-GB"/>
          </a:p>
          <a:p>
            <a:r>
              <a:rPr lang="en-GB"/>
              <a:t>These factors can be in isolation or overlapping/working together. Usually presence of all three.</a:t>
            </a:r>
            <a:endParaRPr lang="en-GB">
              <a:cs typeface="Calibri"/>
            </a:endParaRPr>
          </a:p>
          <a:p>
            <a:r>
              <a:rPr lang="en-GB"/>
              <a:t>Both </a:t>
            </a:r>
            <a:r>
              <a:rPr lang="en-GB" b="1"/>
              <a:t>risk and protective</a:t>
            </a:r>
            <a:r>
              <a:rPr lang="en-GB"/>
              <a:t> factors (things that encourage or increase risk)</a:t>
            </a:r>
          </a:p>
          <a:p>
            <a:r>
              <a:rPr lang="en-GB">
                <a:cs typeface="Calibri"/>
              </a:rPr>
              <a:t>Pull factors (towards school)- friendships, good staff relationships, motivation to learn (towards home)- concern for a parent, don't have to face the difficulty. </a:t>
            </a:r>
          </a:p>
          <a:p>
            <a:r>
              <a:rPr lang="en-GB">
                <a:cs typeface="Calibri"/>
              </a:rPr>
              <a:t>Push factors (towards home)- unmet need, high anxiety</a:t>
            </a:r>
          </a:p>
          <a:p>
            <a:r>
              <a:rPr lang="en-GB">
                <a:cs typeface="Calibri"/>
              </a:rPr>
              <a:t>Unique to each young person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562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056292-D2EE-7349-AFE2-EA31364E78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9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2"/>
                </a:solidFill>
                <a:effectLst/>
                <a:latin typeface="Arial" panose="020B0604020202020204" pitchFamily="34" charset="0"/>
                <a:cs typeface="Arial" panose="020B0604020202020204" pitchFamily="34" charset="0"/>
              </a:rPr>
              <a:t>The development of self-regulation and executive function is consistently linked with successful learning, including pre-reading skills, early mathematics and problem solving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15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Rachel </a:t>
            </a:r>
          </a:p>
          <a:p>
            <a:pPr marL="171450" indent="-171450">
              <a:buFont typeface="Calibri"/>
              <a:buChar char="-"/>
            </a:pPr>
            <a:r>
              <a:rPr lang="en-GB">
                <a:cs typeface="Calibri"/>
              </a:rPr>
              <a:t>Berg 2002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632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r>
              <a:rPr lang="en-US" dirty="0">
                <a:cs typeface="Calibri"/>
              </a:rPr>
              <a:t>Print overview to take with me and put on tables, maybe print recommendations table also?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346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231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Kelly </a:t>
            </a:r>
          </a:p>
          <a:p>
            <a:endParaRPr lang="en-US" dirty="0">
              <a:cs typeface="Calibri"/>
            </a:endParaRPr>
          </a:p>
          <a:p>
            <a:r>
              <a:rPr lang="en-US" dirty="0">
                <a:cs typeface="Calibri"/>
              </a:rPr>
              <a:t>In line with IF role.</a:t>
            </a:r>
          </a:p>
          <a:p>
            <a:r>
              <a:rPr lang="en-US" dirty="0">
                <a:cs typeface="Calibri"/>
              </a:rPr>
              <a:t>Sometimes need to challenge schools and promote accountability. Varies between settings and individuals.</a:t>
            </a:r>
            <a:endParaRPr lang="en-US" dirty="0"/>
          </a:p>
          <a:p>
            <a:endParaRPr lang="en-US" dirty="0">
              <a:cs typeface="Calibri"/>
            </a:endParaRPr>
          </a:p>
          <a:p>
            <a:r>
              <a:rPr lang="en-US" dirty="0">
                <a:cs typeface="Calibri"/>
              </a:rPr>
              <a:t>Remember: Not your role to do this, but to support schools to do so and to </a:t>
            </a:r>
            <a:r>
              <a:rPr lang="en-US" dirty="0" err="1">
                <a:cs typeface="Calibri"/>
              </a:rPr>
              <a:t>utilise</a:t>
            </a:r>
            <a:r>
              <a:rPr lang="en-US" dirty="0">
                <a:cs typeface="Calibri"/>
              </a:rPr>
              <a:t> this effectively.</a:t>
            </a:r>
          </a:p>
          <a:p>
            <a:endParaRPr lang="en-US" dirty="0">
              <a:cs typeface="Calibri"/>
            </a:endParaRPr>
          </a:p>
          <a:p>
            <a:r>
              <a:rPr lang="en-US" dirty="0">
                <a:cs typeface="Calibri"/>
              </a:rPr>
              <a:t>Rachel- Note with ELSA: Not a long term solution, or necessarily appropriate in all cases, but good skill set that can support with gathering views that many schools have available.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883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r>
              <a:rPr lang="en-US" dirty="0">
                <a:cs typeface="Calibri"/>
              </a:rPr>
              <a:t>Refer back to SPIRAL and Lessons Learnt from Covid plus RAAC.</a:t>
            </a:r>
            <a:endParaRPr lang="en-US" dirty="0"/>
          </a:p>
          <a:p>
            <a:pPr marL="171450" indent="-171450">
              <a:buFont typeface="Calibri"/>
              <a:buChar char="-"/>
            </a:pPr>
            <a:r>
              <a:rPr lang="en-US" dirty="0">
                <a:cs typeface="Calibri"/>
              </a:rPr>
              <a:t>Relief and reduced pressure, able to engage, maintained relationships- wellbeing phone calls etc.</a:t>
            </a:r>
          </a:p>
          <a:p>
            <a:pPr marL="171450" indent="-171450">
              <a:buFont typeface="Calibri"/>
              <a:buChar char="-"/>
            </a:pPr>
            <a:endParaRPr lang="en-US" dirty="0">
              <a:cs typeface="Calibri"/>
            </a:endParaRPr>
          </a:p>
          <a:p>
            <a:pPr marL="171450" indent="-171450">
              <a:buFont typeface="Calibri"/>
              <a:buChar char="-"/>
            </a:pPr>
            <a:r>
              <a:rPr lang="en-US" dirty="0">
                <a:cs typeface="Calibri"/>
              </a:rPr>
              <a:t>Capacity of each school will differ, also policies. EWOs well placed to challenge this- sending work home, virtual catch ups, offers of remote support, Family support practitioners. How do you feel about this? Do you feel confident to do this? Do you consider this part of your role? Reducing emphasis on the family.</a:t>
            </a:r>
          </a:p>
          <a:p>
            <a:pPr marL="171450" indent="-171450">
              <a:buFont typeface="Calibri"/>
              <a:buChar char="-"/>
            </a:pPr>
            <a:endParaRPr lang="en-US" dirty="0">
              <a:cs typeface="Calibri"/>
            </a:endParaRPr>
          </a:p>
          <a:p>
            <a:pPr marL="171450" indent="-171450">
              <a:buFont typeface="Calibri"/>
              <a:buChar char="-"/>
            </a:pPr>
            <a:r>
              <a:rPr lang="en-US" dirty="0">
                <a:cs typeface="Calibri"/>
              </a:rPr>
              <a:t>Some CYP will find this hard (caveat)- has this been a reasonable attempt? Think about consistency and trust. Not just tried once- similar to key adults. Has this been done with them, not to them? Are parents involved? Etc.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96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r>
              <a:rPr lang="en-US" dirty="0">
                <a:cs typeface="Calibri"/>
              </a:rPr>
              <a:t>Note on Covid.</a:t>
            </a:r>
          </a:p>
          <a:p>
            <a:r>
              <a:rPr lang="en-US" dirty="0">
                <a:cs typeface="Calibri"/>
              </a:rPr>
              <a:t>SEND- may not necessarily approach this differently, still need an individualised approach, however greater range of risk factors that may make school overwhelming. Think back to contributing and maintaining factors (impact </a:t>
            </a:r>
            <a:r>
              <a:rPr lang="en-US" dirty="0" err="1">
                <a:cs typeface="Calibri"/>
              </a:rPr>
              <a:t>oon</a:t>
            </a:r>
            <a:r>
              <a:rPr lang="en-US" dirty="0">
                <a:cs typeface="Calibri"/>
              </a:rPr>
              <a:t> home).</a:t>
            </a:r>
            <a:endParaRPr lang="en-US" dirty="0"/>
          </a:p>
          <a:p>
            <a:endParaRPr lang="en-US" dirty="0">
              <a:cs typeface="Calibri"/>
            </a:endParaRPr>
          </a:p>
          <a:p>
            <a:r>
              <a:rPr lang="en-US" dirty="0">
                <a:cs typeface="Calibri"/>
              </a:rPr>
              <a:t>SEMH (mental health needs, attachment, social difficulties etc.) Dismissive approach to anxiety can delay effective support. Do schools actually have this in hand? Promote quick discussion about if this is something they're seeing.</a:t>
            </a:r>
          </a:p>
          <a:p>
            <a:endParaRPr lang="en-US" dirty="0">
              <a:cs typeface="Calibri"/>
            </a:endParaRPr>
          </a:p>
          <a:p>
            <a:r>
              <a:rPr lang="en-US" dirty="0">
                <a:cs typeface="Calibri"/>
              </a:rPr>
              <a:t>Importance of your role in helping schools to reframe it and take it seriously.</a:t>
            </a:r>
          </a:p>
          <a:p>
            <a:r>
              <a:rPr lang="en-US" dirty="0">
                <a:cs typeface="Calibri"/>
              </a:rPr>
              <a:t>Attendance difficulties as a symptom of wider needs- is there a more appropriate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138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Kelly and Rachel</a:t>
            </a:r>
          </a:p>
          <a:p>
            <a:r>
              <a:rPr lang="en-US">
                <a:cs typeface="Calibri"/>
              </a:rPr>
              <a:t>Often focus on schools. Really interested in understanding what else is recommended- post it notes on tables- what would you be signposting parents to? What can they access?</a:t>
            </a:r>
            <a:endParaRPr lang="en-US"/>
          </a:p>
          <a:p>
            <a:endParaRPr lang="en-US">
              <a:cs typeface="Calibri"/>
            </a:endParaRPr>
          </a:p>
          <a:p>
            <a:r>
              <a:rPr lang="en-US">
                <a:cs typeface="Calibri"/>
              </a:rPr>
              <a:t>Post it notes.</a:t>
            </a:r>
          </a:p>
          <a:p>
            <a:endParaRPr lang="en-US">
              <a:cs typeface="Calibri"/>
            </a:endParaRPr>
          </a:p>
          <a:p>
            <a:r>
              <a:rPr lang="en-US">
                <a:cs typeface="Calibri"/>
              </a:rPr>
              <a:t>Parents often a source of difficulty within their role (</a:t>
            </a:r>
            <a:r>
              <a:rPr lang="en-US" err="1">
                <a:cs typeface="Calibri"/>
              </a:rPr>
              <a:t>understandabley</a:t>
            </a:r>
            <a:r>
              <a:rPr lang="en-US">
                <a:cs typeface="Calibri"/>
              </a:rPr>
              <a:t>), but within our work often say they don't feel listened to by schools. Often defenses up. Building relationships, ensuring they have support and capacity. Shae example from research.</a:t>
            </a:r>
          </a:p>
          <a:p>
            <a:endParaRPr lang="en-US">
              <a:cs typeface="Calibri"/>
            </a:endParaRPr>
          </a:p>
          <a:p>
            <a:r>
              <a:rPr lang="en-US">
                <a:cs typeface="Calibri"/>
              </a:rPr>
              <a:t>What else might they not have?</a:t>
            </a:r>
          </a:p>
          <a:p>
            <a:r>
              <a:rPr lang="en-US">
                <a:cs typeface="Calibri"/>
              </a:rPr>
              <a:t>Blurred line between services- not your role always to support, but to help them find it. Service anecdotal parent support (IFs)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64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r>
              <a:rPr lang="en-US">
                <a:cs typeface="Calibri"/>
              </a:rPr>
              <a:t>First, ensure that typical SEND offer been implemented (including pastoral and learning). What has been tried already?</a:t>
            </a:r>
            <a:endParaRPr lang="en-US"/>
          </a:p>
          <a:p>
            <a:endParaRPr lang="en-US">
              <a:cs typeface="Calibri"/>
            </a:endParaRPr>
          </a:p>
          <a:p>
            <a:r>
              <a:rPr lang="en-US">
                <a:cs typeface="Calibri"/>
              </a:rPr>
              <a:t>From Jan 2024- link SES teacher to discuss whole school issues. Has this been raised? Hoping EPs will follow in future but TBC. Other ways to access support. ISMs?</a:t>
            </a:r>
          </a:p>
          <a:p>
            <a:endParaRPr lang="en-US">
              <a:cs typeface="Calibri"/>
            </a:endParaRPr>
          </a:p>
          <a:p>
            <a:r>
              <a:rPr lang="en-US">
                <a:cs typeface="Calibri"/>
              </a:rPr>
              <a:t>EWO role to have these conversations with school and determine if they have taken these steps.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584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Anonymised</a:t>
            </a:r>
            <a:r>
              <a:rPr lang="en-US" dirty="0">
                <a:cs typeface="Calibri"/>
              </a:rPr>
              <a:t> versions from Kelly.</a:t>
            </a:r>
          </a:p>
          <a:p>
            <a:endParaRPr lang="en-US" dirty="0">
              <a:cs typeface="Calibri"/>
            </a:endParaRPr>
          </a:p>
          <a:p>
            <a:r>
              <a:rPr lang="en-US" dirty="0">
                <a:cs typeface="Calibri"/>
              </a:rPr>
              <a:t>Could be useful to help frame EWO conversations with schools and families, be a supportive role, gives a framework. Currently used by Ifs and ensures a joined up approach.</a:t>
            </a:r>
          </a:p>
          <a:p>
            <a:endParaRPr lang="en-US" dirty="0">
              <a:cs typeface="Calibri"/>
            </a:endParaRPr>
          </a:p>
          <a:p>
            <a:r>
              <a:rPr lang="en-GB" dirty="0">
                <a:cs typeface="Calibri"/>
              </a:rPr>
              <a:t>When schools are trying to support reintegration, often talk about lessons, but need to think about relationships and safety (THINK SPIRAL)</a:t>
            </a:r>
          </a:p>
          <a:p>
            <a:r>
              <a:rPr lang="en-GB" dirty="0">
                <a:cs typeface="Calibri"/>
              </a:rPr>
              <a:t>Including parents and child in plan</a:t>
            </a:r>
          </a:p>
          <a:p>
            <a:r>
              <a:rPr lang="en-GB" dirty="0">
                <a:cs typeface="Calibri"/>
              </a:rPr>
              <a:t>Multi systems approach</a:t>
            </a:r>
          </a:p>
          <a:p>
            <a:r>
              <a:rPr lang="en-GB" dirty="0">
                <a:cs typeface="Calibri"/>
              </a:rPr>
              <a:t>Creating back up plans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814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31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2"/>
                </a:solidFill>
                <a:effectLst/>
                <a:latin typeface="Arial" panose="020B0604020202020204" pitchFamily="34" charset="0"/>
                <a:cs typeface="Arial" panose="020B0604020202020204" pitchFamily="34" charset="0"/>
              </a:rPr>
              <a:t>Emotional self-regulation</a:t>
            </a:r>
            <a:r>
              <a:rPr lang="en-GB" sz="1200" b="0" dirty="0">
                <a:solidFill>
                  <a:schemeClr val="tx2"/>
                </a:solidFill>
                <a:effectLst/>
                <a:latin typeface="Arial" panose="020B0604020202020204" pitchFamily="34" charset="0"/>
                <a:cs typeface="Arial" panose="020B0604020202020204" pitchFamily="34" charset="0"/>
              </a:rPr>
              <a:t>: includes a child’s ability to identify, label and communicate their feelings as well as understanding and managing their emotional responses</a:t>
            </a:r>
          </a:p>
          <a:p>
            <a:pPr algn="l"/>
            <a:r>
              <a:rPr lang="en-GB" sz="1200" b="1" dirty="0">
                <a:solidFill>
                  <a:schemeClr val="tx2"/>
                </a:solidFill>
                <a:effectLst/>
                <a:latin typeface="Arial" panose="020B0604020202020204" pitchFamily="34" charset="0"/>
                <a:cs typeface="Arial" panose="020B0604020202020204" pitchFamily="34" charset="0"/>
              </a:rPr>
              <a:t>Cognitive self-regulation:</a:t>
            </a:r>
            <a:r>
              <a:rPr lang="en-GB" sz="1200" b="0" dirty="0">
                <a:solidFill>
                  <a:schemeClr val="tx2"/>
                </a:solidFill>
                <a:effectLst/>
                <a:latin typeface="Arial" panose="020B0604020202020204" pitchFamily="34" charset="0"/>
                <a:cs typeface="Arial" panose="020B0604020202020204" pitchFamily="34" charset="0"/>
              </a:rPr>
              <a:t> includes a child’s impulse control, such as waiting their turn and following instructions to stop, sustaining attention, and ignoring distractions, problem-solving, working memory and decision making (executive function skills)</a:t>
            </a:r>
            <a:endParaRPr lang="en-GB" sz="1200" b="0" i="0" dirty="0">
              <a:solidFill>
                <a:srgbClr val="0D0D0D"/>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810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r>
              <a:rPr lang="en-US">
                <a:cs typeface="Calibri"/>
              </a:rPr>
              <a:t>Email our line managers!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0FD88-99DB-4BC6-AF4C-AA0773BB4E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20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to watch now but as a reference https://www.youtube.com/watch?v=ZVEDueyZ2C4 – Panda window of tolerance. </a:t>
            </a:r>
          </a:p>
          <a:p>
            <a:endParaRPr lang="en-GB" dirty="0"/>
          </a:p>
          <a:p>
            <a:r>
              <a:rPr lang="en-GB" dirty="0"/>
              <a:t>Click image for Beaconhouse film footage.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19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that look at regulation zones e.g. Zones of Regulation or Sensory Ladders</a:t>
            </a:r>
          </a:p>
          <a:p>
            <a:r>
              <a:rPr lang="en-GB" dirty="0"/>
              <a:t>Jenny to describe resources and share book – recap – most familiar with Zones of Regulation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B624B-A697-44A3-B870-BB6AFBA52F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88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Interoception is sometimes referred to as mindful body awareness or somatic awareness. </a:t>
            </a:r>
          </a:p>
          <a:p>
            <a:r>
              <a:rPr lang="en-GB" sz="1200" dirty="0"/>
              <a:t>It's colloquially known as the eighth sense, with the other seven being sight, hearing, taste, smell, touch, proprioception and vestibular (Lynch and Simpson,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Awareness of both these internal body cues is impacted in individuals who are affected by trauma, including intergenerational trauma, and neurodevelopmental disabilities including the autism spectrum (</a:t>
            </a:r>
            <a:r>
              <a:rPr lang="en-GB" sz="1200" dirty="0" err="1"/>
              <a:t>Schauder</a:t>
            </a:r>
            <a:r>
              <a:rPr lang="en-GB" sz="1200" dirty="0"/>
              <a:t>, Mash, Bryant and Cascio, 2015; Mahler, 2015).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15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Interoception is sometimes referred to as mindful body awareness or somatic awareness. </a:t>
            </a:r>
          </a:p>
          <a:p>
            <a:r>
              <a:rPr lang="en-GB" sz="1200" dirty="0"/>
              <a:t>It's colloquially known as the eighth sense, with the other seven being sight, hearing, taste, smell, touch, proprioception and vestibular (Lynch and Simpson,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Awareness of both these internal body cues is impacted in individuals who are affected by trauma, including intergenerational trauma, and neurodevelopmental disabilities including the autism spectrum (</a:t>
            </a:r>
            <a:r>
              <a:rPr lang="en-GB" sz="1200" dirty="0" err="1"/>
              <a:t>Schauder</a:t>
            </a:r>
            <a:r>
              <a:rPr lang="en-GB" sz="1200" dirty="0"/>
              <a:t>, Mash, Bryant and Cascio, 2015; Mahler, 2015). </a:t>
            </a:r>
          </a:p>
          <a:p>
            <a:r>
              <a:rPr lang="en-GB" sz="1200" dirty="0"/>
              <a:t>Interoception is sometimes referred to as mindful body awareness or somatic awareness. </a:t>
            </a:r>
          </a:p>
          <a:p>
            <a:r>
              <a:rPr lang="en-GB" sz="1200" dirty="0"/>
              <a:t>It's colloquially known as the eighth sense, with the other seven being sight, hearing, taste, smell, touch, proprioception and vestibular (Lynch and Simpson,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Awareness of both these internal body cues is impacted in individuals who are affected by trauma, including intergenerational trauma, and neurodevelopmental disabilities including the autism spectrum (</a:t>
            </a:r>
            <a:r>
              <a:rPr lang="en-GB" sz="1200" dirty="0" err="1"/>
              <a:t>Schauder</a:t>
            </a:r>
            <a:r>
              <a:rPr lang="en-GB" sz="1200" dirty="0"/>
              <a:t>, Mash, Bryant and Cascio, 2015; Mahler, 2015). </a:t>
            </a:r>
          </a:p>
          <a:p>
            <a:pPr marL="457200" indent="-457200">
              <a:buFont typeface="Arial" panose="020B0604020202020204" pitchFamily="34" charset="0"/>
              <a:buChar char="•"/>
            </a:pPr>
            <a:r>
              <a:rPr lang="en-GB" sz="1200" dirty="0">
                <a:latin typeface="Arial" panose="020B0604020202020204" pitchFamily="34" charset="0"/>
                <a:cs typeface="Arial" panose="020B0604020202020204" pitchFamily="34" charset="0"/>
              </a:rPr>
              <a:t>In Australia, to improve self-regulation in the classroom effectively, activities to be taught 2-3 times a day.  Each activity takes 1-5 minutes </a:t>
            </a:r>
          </a:p>
          <a:p>
            <a:endParaRPr lang="en-GB"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200" dirty="0">
                <a:latin typeface="Arial" panose="020B0604020202020204" pitchFamily="34" charset="0"/>
                <a:cs typeface="Arial" panose="020B0604020202020204" pitchFamily="34" charset="0"/>
              </a:rPr>
              <a:t>Students observe and label the movement and part of the body involved (for example, toes - stretch and curl up or curl under)</a:t>
            </a:r>
          </a:p>
          <a:p>
            <a:endParaRPr lang="en-GB"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200" dirty="0">
                <a:latin typeface="Arial" panose="020B0604020202020204" pitchFamily="34" charset="0"/>
                <a:cs typeface="Arial" panose="020B0604020202020204" pitchFamily="34" charset="0"/>
              </a:rPr>
              <a:t>They are then encouraged to identify a change in their body state (for example, hot-cold, soft-hard, stretch-relax) and where they felt that change (arch or ball of foot, on top)</a:t>
            </a:r>
          </a:p>
          <a:p>
            <a:endParaRPr lang="en-GB"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200" dirty="0">
                <a:latin typeface="Arial" panose="020B0604020202020204" pitchFamily="34" charset="0"/>
                <a:cs typeface="Arial" panose="020B0604020202020204" pitchFamily="34" charset="0"/>
              </a:rPr>
              <a:t>The change in body state is always repeated a second time, and the whole class is asked to focus on noticing what they feel in a very specific part of their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30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C2E4F"/>
                </a:solidFill>
                <a:effectLst/>
                <a:highlight>
                  <a:srgbClr val="FDC52C"/>
                </a:highlight>
                <a:latin typeface="Montserrat" panose="00000500000000000000" pitchFamily="2" charset="0"/>
              </a:rPr>
              <a:t>Interoception activities focus on a particular part of the body for at least 30 seconds.</a:t>
            </a:r>
          </a:p>
          <a:p>
            <a:pPr algn="l">
              <a:buFont typeface="Arial" panose="020B0604020202020204" pitchFamily="34" charset="0"/>
              <a:buChar char="•"/>
            </a:pPr>
            <a:r>
              <a:rPr lang="en-GB" b="0" i="0" dirty="0">
                <a:solidFill>
                  <a:srgbClr val="1C2E4F"/>
                </a:solidFill>
                <a:effectLst/>
                <a:highlight>
                  <a:srgbClr val="FDC52C"/>
                </a:highlight>
                <a:latin typeface="Montserrat" panose="00000500000000000000" pitchFamily="2" charset="0"/>
              </a:rPr>
              <a:t>You might ask the class to sit with their hands clenched tight for 30 seconds.</a:t>
            </a:r>
          </a:p>
          <a:p>
            <a:pPr algn="l">
              <a:buFont typeface="Arial" panose="020B0604020202020204" pitchFamily="34" charset="0"/>
              <a:buChar char="•"/>
            </a:pPr>
            <a:r>
              <a:rPr lang="en-GB" b="0" i="0" dirty="0">
                <a:solidFill>
                  <a:srgbClr val="1C2E4F"/>
                </a:solidFill>
                <a:effectLst/>
                <a:highlight>
                  <a:srgbClr val="FDC52C"/>
                </a:highlight>
                <a:latin typeface="Montserrat" panose="00000500000000000000" pitchFamily="2" charset="0"/>
              </a:rPr>
              <a:t>After the 30 seconds, tell them they are going to do that again, and that you want them to notice the differences in their bodies between now, when they are relaxed, and when they clench their fists again. Name the parts of their bodies where they might notice a change. Do they feel their nails digging into their palm? Do they feel the skin go tight across their knuckles? Do they feel a change in their biceps too?</a:t>
            </a:r>
          </a:p>
          <a:p>
            <a:pPr algn="l">
              <a:buFont typeface="Arial" panose="020B0604020202020204" pitchFamily="34" charset="0"/>
              <a:buChar char="•"/>
            </a:pPr>
            <a:r>
              <a:rPr lang="en-GB" b="0" i="0" dirty="0">
                <a:solidFill>
                  <a:srgbClr val="1C2E4F"/>
                </a:solidFill>
                <a:effectLst/>
                <a:highlight>
                  <a:srgbClr val="FDC52C"/>
                </a:highlight>
                <a:latin typeface="Montserrat" panose="00000500000000000000" pitchFamily="2" charset="0"/>
              </a:rPr>
              <a:t>Get them to repeat the activity for another 30 seconds and try to really notice where they feel a change. When the 30 seconds is up, ask them what they felt.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20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Interoception is sometimes referred to as mindful body awareness or somatic awareness. </a:t>
            </a:r>
          </a:p>
          <a:p>
            <a:r>
              <a:rPr lang="en-GB" sz="1200" dirty="0"/>
              <a:t>It's colloquially known as the eighth sense, with the other seven being sight, hearing, taste, smell, touch, proprioception and vestibular (Lynch and Simpson,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Awareness of both these internal body cues is impacted in individuals who are affected by trauma, including intergenerational trauma, and neurodevelopmental disabilities including the autism spectrum (</a:t>
            </a:r>
            <a:r>
              <a:rPr lang="en-GB" sz="1200" dirty="0" err="1"/>
              <a:t>Schauder</a:t>
            </a:r>
            <a:r>
              <a:rPr lang="en-GB" sz="1200" dirty="0"/>
              <a:t>, Mash, Bryant and Cascio, 2015; Mahler, 2015).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FD5A-C063-4AB4-BF89-12BD01ADA6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4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6251" y="1381125"/>
            <a:ext cx="10801349" cy="2128838"/>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502024" y="3602038"/>
            <a:ext cx="10165976"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7355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835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264024"/>
            <a:ext cx="2628900" cy="44509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1264024"/>
            <a:ext cx="7734300" cy="44509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379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E991-2A02-4801-8F8F-7743DA1A67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BFC85B-B63D-418A-9A87-87CDB55F2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5D6EC0-BC28-4F0D-92BB-800FC84B2C74}"/>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5" name="Footer Placeholder 4">
            <a:extLst>
              <a:ext uri="{FF2B5EF4-FFF2-40B4-BE49-F238E27FC236}">
                <a16:creationId xmlns:a16="http://schemas.microsoft.com/office/drawing/2014/main" id="{8453A900-6876-47E4-8693-0BDBE4C6B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6C39D-02BC-4C83-8F74-E3186FCC37D9}"/>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329248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20E3-72F3-4349-8888-4F96E91A23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BB2342-9E75-40E3-8925-518940227B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C26F1-3D51-4B7E-91C2-E3567827A3AF}"/>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5" name="Footer Placeholder 4">
            <a:extLst>
              <a:ext uri="{FF2B5EF4-FFF2-40B4-BE49-F238E27FC236}">
                <a16:creationId xmlns:a16="http://schemas.microsoft.com/office/drawing/2014/main" id="{3B8DE9F4-C55D-44B2-A235-0372F76C4D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CD5CFD-B74D-43B0-B9BC-3E9055805E2D}"/>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420409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3DE7-2786-46FB-84B0-7F28D43EB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D3147B-8146-4711-B3C4-547331D05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C0BA8-3E6C-47C0-B022-FEC407EA5902}"/>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5" name="Footer Placeholder 4">
            <a:extLst>
              <a:ext uri="{FF2B5EF4-FFF2-40B4-BE49-F238E27FC236}">
                <a16:creationId xmlns:a16="http://schemas.microsoft.com/office/drawing/2014/main" id="{B3AD6C86-D231-4F79-AA74-C43D79A9DB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38DA1F-AEB7-436D-9D0B-19A565A623C4}"/>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354255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780E-7B2B-46C0-B6CB-6FCF822643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E13F44-A56C-4B6E-B3F9-B4B08F0ED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777486-38CD-49F8-8DC3-463DC65B4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0EFA8C-463F-4317-8B20-8F2A3EEF374E}"/>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6" name="Footer Placeholder 5">
            <a:extLst>
              <a:ext uri="{FF2B5EF4-FFF2-40B4-BE49-F238E27FC236}">
                <a16:creationId xmlns:a16="http://schemas.microsoft.com/office/drawing/2014/main" id="{F8303A58-9444-4E8F-96FF-6F16F04447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E6D4A7-056F-4822-8C99-DCA24E58E37D}"/>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21468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02A1-B8A3-4B37-ACD1-036BF28C21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3C32AB-930D-411A-99B8-76C9C0657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26659-F518-4EAA-9E1E-2ACDC3FED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BA5F7-E7EC-42E8-8F2E-D95C90891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1BFDB1-6FD3-4762-B06E-723A2B9D9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8589E2-C8E7-42CF-B698-872432C4E9FE}"/>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8" name="Footer Placeholder 7">
            <a:extLst>
              <a:ext uri="{FF2B5EF4-FFF2-40B4-BE49-F238E27FC236}">
                <a16:creationId xmlns:a16="http://schemas.microsoft.com/office/drawing/2014/main" id="{2B2F9384-27D3-4A72-B48D-E0CC72C76E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C0DC80-33D3-4DBD-8B93-5FE762121BDD}"/>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32878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1352-2CF3-4298-A2FC-11C92ADF1D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7AAB6F-AE48-42C0-B106-B6C368459237}"/>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4" name="Footer Placeholder 3">
            <a:extLst>
              <a:ext uri="{FF2B5EF4-FFF2-40B4-BE49-F238E27FC236}">
                <a16:creationId xmlns:a16="http://schemas.microsoft.com/office/drawing/2014/main" id="{D5781A2F-7FCA-4145-A824-D6E273BA67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F5C145-2890-4D4F-ABF8-8904C3EF1496}"/>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3612526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340D4-F82A-4FA1-A21B-1C2390198EF1}"/>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3" name="Footer Placeholder 2">
            <a:extLst>
              <a:ext uri="{FF2B5EF4-FFF2-40B4-BE49-F238E27FC236}">
                <a16:creationId xmlns:a16="http://schemas.microsoft.com/office/drawing/2014/main" id="{F85B79F9-5E2A-4F1E-83D1-CBFA085994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69D8C8-7B57-481A-8F95-9931242C6225}"/>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4067182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84D3-9FA9-4E52-9E97-08D3D1F2B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DE9CB8-F25B-4EC9-B5AE-C63DA7D09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78FD3D-6CBA-4FA6-BC16-4DEEE19D8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49078-0280-46EF-8792-86542E95C325}"/>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6" name="Footer Placeholder 5">
            <a:extLst>
              <a:ext uri="{FF2B5EF4-FFF2-40B4-BE49-F238E27FC236}">
                <a16:creationId xmlns:a16="http://schemas.microsoft.com/office/drawing/2014/main" id="{F8DBBCF0-7F03-41AC-AB08-F74161300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51139-AC6C-490D-B91A-7DA8C1EB8E0B}"/>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354608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5" y="1352549"/>
            <a:ext cx="10869704" cy="476251"/>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84096" y="2028825"/>
            <a:ext cx="10869705" cy="367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338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46EA-F99C-4B89-A188-7E07CEAC2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B857-81FB-45D6-B0B9-F1611B276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DE5611-C7B3-40C1-A635-147E9D367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DDB15-0949-4DCD-BE31-591D02B9FEAA}"/>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6" name="Footer Placeholder 5">
            <a:extLst>
              <a:ext uri="{FF2B5EF4-FFF2-40B4-BE49-F238E27FC236}">
                <a16:creationId xmlns:a16="http://schemas.microsoft.com/office/drawing/2014/main" id="{ED5BC1DB-74E8-43BA-9F27-0A88136D3F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7E8FF-9C42-4FFC-8753-3E781FFFA217}"/>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337507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1537-47D2-4F3D-996F-7EA9E2057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43B0BB-6B4E-4683-857E-082122717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478731-3145-481D-A6B7-415631DC277E}"/>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5" name="Footer Placeholder 4">
            <a:extLst>
              <a:ext uri="{FF2B5EF4-FFF2-40B4-BE49-F238E27FC236}">
                <a16:creationId xmlns:a16="http://schemas.microsoft.com/office/drawing/2014/main" id="{ABB1E975-F7EA-478D-919B-E096E2FFF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C0D73-AE80-4119-9FF8-7405234E75BF}"/>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45366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36447-C326-48AF-B0DF-CAB77D801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368389-8BEE-485C-A323-3523EF6EF2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D83D5-603E-41E3-82D8-D7E91F1540D4}"/>
              </a:ext>
            </a:extLst>
          </p:cNvPr>
          <p:cNvSpPr>
            <a:spLocks noGrp="1"/>
          </p:cNvSpPr>
          <p:nvPr>
            <p:ph type="dt" sz="half" idx="10"/>
          </p:nvPr>
        </p:nvSpPr>
        <p:spPr/>
        <p:txBody>
          <a:bodyPr/>
          <a:lstStyle/>
          <a:p>
            <a:fld id="{E15B9DFA-DA9A-405A-A667-0F0215CEB92F}" type="datetimeFigureOut">
              <a:rPr lang="en-GB" smtClean="0"/>
              <a:t>26/06/2024</a:t>
            </a:fld>
            <a:endParaRPr lang="en-GB"/>
          </a:p>
        </p:txBody>
      </p:sp>
      <p:sp>
        <p:nvSpPr>
          <p:cNvPr id="5" name="Footer Placeholder 4">
            <a:extLst>
              <a:ext uri="{FF2B5EF4-FFF2-40B4-BE49-F238E27FC236}">
                <a16:creationId xmlns:a16="http://schemas.microsoft.com/office/drawing/2014/main" id="{14755186-8601-471C-9F75-C36E8B483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39842-B22D-4AB4-8145-E05EFCF8FEDC}"/>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2027469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AB3A824-1A51-4B26-AD58-A6D8E14F6C04}" type="datetimeFigureOut">
              <a:rPr lang="en-US" smtClean="0"/>
              <a:t>6/26/2024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
              </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9001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smtClean="0"/>
              <a:t>6/26/2024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32827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6/26/2024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79928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smtClean="0"/>
              <a:t>6/26/2024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29710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BC1C18-307B-4F68-A007-B5B542270E8D}" type="datetimeFigureOut">
              <a:rPr lang="en-US" smtClean="0"/>
              <a:t>6/26/2024</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903723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smtClean="0"/>
              <a:t>6/26/2024</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01654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6/26/2024</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0063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8430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6/26/2024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4091544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CBC1C18-307B-4F68-A007-B5B542270E8D}" type="datetimeFigureOut">
              <a:rPr lang="en-US" smtClean="0"/>
              <a:t>6/26/2024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
              </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34047485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smtClean="0"/>
              <a:t>6/26/2024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84656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smtClean="0"/>
              <a:t>6/26/2024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6604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082B-C3FD-46FC-A4CF-F2633B635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1A1053-1946-469C-B028-300868BB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2C0C77-95AC-44C1-A947-B19794881196}"/>
              </a:ext>
            </a:extLst>
          </p:cNvPr>
          <p:cNvSpPr>
            <a:spLocks noGrp="1"/>
          </p:cNvSpPr>
          <p:nvPr>
            <p:ph type="dt" sz="half" idx="10"/>
          </p:nvPr>
        </p:nvSpPr>
        <p:spPr/>
        <p:txBody>
          <a:bodyPr/>
          <a:lstStyle/>
          <a:p>
            <a:fld id="{9D3B9702-7FBF-4720-8670-571C5E7EEDDE}" type="datetime1">
              <a:rPr lang="en-US" smtClean="0"/>
              <a:t>6/26/2024</a:t>
            </a:fld>
            <a:endParaRPr lang="en-US" dirty="0"/>
          </a:p>
        </p:txBody>
      </p:sp>
      <p:sp>
        <p:nvSpPr>
          <p:cNvPr id="5" name="Footer Placeholder 4">
            <a:extLst>
              <a:ext uri="{FF2B5EF4-FFF2-40B4-BE49-F238E27FC236}">
                <a16:creationId xmlns:a16="http://schemas.microsoft.com/office/drawing/2014/main" id="{22E3C9BF-F6D6-40D3-953A-B783629BE0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0EC8AF-12D0-46DB-B658-3457FCE9D9FC}"/>
              </a:ext>
            </a:extLst>
          </p:cNvPr>
          <p:cNvSpPr>
            <a:spLocks noGrp="1"/>
          </p:cNvSpPr>
          <p:nvPr>
            <p:ph type="sldNum" sz="quarter" idx="12"/>
          </p:nvPr>
        </p:nvSpPr>
        <p:spPr/>
        <p:txBody>
          <a:bodyPr/>
          <a:lstStyle/>
          <a:p>
            <a:fld id="{8FDBFFB2-86D9-4B8F-A59A-553A60B94BBE}" type="slidenum">
              <a:rPr lang="en-GB" smtClean="0"/>
              <a:pPr/>
              <a:t>‹#›</a:t>
            </a:fld>
            <a:endParaRPr lang="en-GB" dirty="0"/>
          </a:p>
        </p:txBody>
      </p:sp>
    </p:spTree>
    <p:extLst>
      <p:ext uri="{BB962C8B-B14F-4D97-AF65-F5344CB8AC3E}">
        <p14:creationId xmlns:p14="http://schemas.microsoft.com/office/powerpoint/2010/main" val="2280751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FDF0-716C-4052-AB7D-E59090A4E4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CD9A4E-F263-436F-B4EF-EB8C1DAF83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092EE7-48F4-4E4B-9EA3-7D3528A5F969}"/>
              </a:ext>
            </a:extLst>
          </p:cNvPr>
          <p:cNvSpPr>
            <a:spLocks noGrp="1"/>
          </p:cNvSpPr>
          <p:nvPr>
            <p:ph type="dt" sz="half" idx="10"/>
          </p:nvPr>
        </p:nvSpPr>
        <p:spPr/>
        <p:txBody>
          <a:bodyPr/>
          <a:lstStyle/>
          <a:p>
            <a:fld id="{7B3AF48E-ABA0-4B58-B562-D1D7408067C4}" type="datetime1">
              <a:rPr lang="en-US" smtClean="0"/>
              <a:t>6/26/2024</a:t>
            </a:fld>
            <a:endParaRPr lang="en-US" dirty="0"/>
          </a:p>
        </p:txBody>
      </p:sp>
      <p:sp>
        <p:nvSpPr>
          <p:cNvPr id="5" name="Footer Placeholder 4">
            <a:extLst>
              <a:ext uri="{FF2B5EF4-FFF2-40B4-BE49-F238E27FC236}">
                <a16:creationId xmlns:a16="http://schemas.microsoft.com/office/drawing/2014/main" id="{7449ED7E-4CD7-44ED-AFE5-3CA329D681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6903FF-40AF-4A55-B14B-664938B6DA5C}"/>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2653753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7FCE-B470-4B61-B63F-A59C8563B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05C6F9-2153-4A21-A890-946C6E8E67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6461D-09B9-4527-AD0C-9FD3FCA3AB5E}"/>
              </a:ext>
            </a:extLst>
          </p:cNvPr>
          <p:cNvSpPr>
            <a:spLocks noGrp="1"/>
          </p:cNvSpPr>
          <p:nvPr>
            <p:ph type="dt" sz="half" idx="10"/>
          </p:nvPr>
        </p:nvSpPr>
        <p:spPr/>
        <p:txBody>
          <a:bodyPr/>
          <a:lstStyle/>
          <a:p>
            <a:fld id="{B2A5034C-8BD9-4B0C-893B-33834FAB227F}" type="datetime1">
              <a:rPr lang="en-US" smtClean="0"/>
              <a:t>6/26/2024</a:t>
            </a:fld>
            <a:endParaRPr lang="en-US" dirty="0"/>
          </a:p>
        </p:txBody>
      </p:sp>
      <p:sp>
        <p:nvSpPr>
          <p:cNvPr id="5" name="Footer Placeholder 4">
            <a:extLst>
              <a:ext uri="{FF2B5EF4-FFF2-40B4-BE49-F238E27FC236}">
                <a16:creationId xmlns:a16="http://schemas.microsoft.com/office/drawing/2014/main" id="{8132EE3B-0CDC-4381-A1A4-2C88B9993B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7D69836-5A0A-408E-9E06-14D230097435}"/>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3581720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83F8-7A73-4F01-85BB-0450C2AA78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359D5-16FC-4B1B-B34C-6C14652907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ABF448-4AB8-43A7-A55C-0670EAAAE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C415A4-03E8-466F-90A4-1F53F4BE77F7}"/>
              </a:ext>
            </a:extLst>
          </p:cNvPr>
          <p:cNvSpPr>
            <a:spLocks noGrp="1"/>
          </p:cNvSpPr>
          <p:nvPr>
            <p:ph type="dt" sz="half" idx="10"/>
          </p:nvPr>
        </p:nvSpPr>
        <p:spPr/>
        <p:txBody>
          <a:bodyPr/>
          <a:lstStyle/>
          <a:p>
            <a:fld id="{7CD787AA-CBCD-47F9-A04C-7106C508CDE4}" type="datetime1">
              <a:rPr lang="en-US" smtClean="0"/>
              <a:t>6/26/2024</a:t>
            </a:fld>
            <a:endParaRPr lang="en-US" dirty="0"/>
          </a:p>
        </p:txBody>
      </p:sp>
      <p:sp>
        <p:nvSpPr>
          <p:cNvPr id="6" name="Footer Placeholder 5">
            <a:extLst>
              <a:ext uri="{FF2B5EF4-FFF2-40B4-BE49-F238E27FC236}">
                <a16:creationId xmlns:a16="http://schemas.microsoft.com/office/drawing/2014/main" id="{D18D8ED4-B9DC-4F55-891E-8ABBC46A080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99C2EDF-CD02-4CC9-AA90-C7EFBFD35607}"/>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2472308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7CF2-4B5E-4246-B62D-254637B944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4AB6FE-2AB5-4CD0-87A7-A8BAD4C29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3AFDE-2A17-46FA-9173-2F10C8D96D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F43CEF-E01F-4B9D-887A-05FBE4765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269F1-EA36-4340-8460-7A30CCDDE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36A7BA-0E25-463E-BD93-2DB3FCB18C7B}"/>
              </a:ext>
            </a:extLst>
          </p:cNvPr>
          <p:cNvSpPr>
            <a:spLocks noGrp="1"/>
          </p:cNvSpPr>
          <p:nvPr>
            <p:ph type="dt" sz="half" idx="10"/>
          </p:nvPr>
        </p:nvSpPr>
        <p:spPr/>
        <p:txBody>
          <a:bodyPr/>
          <a:lstStyle/>
          <a:p>
            <a:fld id="{AD1CC9DD-75F5-4611-BA0B-CFB1A226639C}" type="datetime1">
              <a:rPr lang="en-US" smtClean="0"/>
              <a:t>6/26/2024</a:t>
            </a:fld>
            <a:endParaRPr lang="en-US" dirty="0"/>
          </a:p>
        </p:txBody>
      </p:sp>
      <p:sp>
        <p:nvSpPr>
          <p:cNvPr id="8" name="Footer Placeholder 7">
            <a:extLst>
              <a:ext uri="{FF2B5EF4-FFF2-40B4-BE49-F238E27FC236}">
                <a16:creationId xmlns:a16="http://schemas.microsoft.com/office/drawing/2014/main" id="{54BB2682-AF4D-4A43-8A2B-F15696E2424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376E3D5-456E-4281-968C-16CCAB04E288}"/>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3548131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1D59-C1C9-44F7-B2AB-D38CC9EC0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603348-6405-44E2-A226-7CD27B4D6F68}"/>
              </a:ext>
            </a:extLst>
          </p:cNvPr>
          <p:cNvSpPr>
            <a:spLocks noGrp="1"/>
          </p:cNvSpPr>
          <p:nvPr>
            <p:ph type="dt" sz="half" idx="10"/>
          </p:nvPr>
        </p:nvSpPr>
        <p:spPr/>
        <p:txBody>
          <a:bodyPr/>
          <a:lstStyle/>
          <a:p>
            <a:fld id="{5980F1F9-2D3D-4243-878F-D000C3F2A1C4}" type="datetime1">
              <a:rPr lang="en-US" smtClean="0"/>
              <a:t>6/26/2024</a:t>
            </a:fld>
            <a:endParaRPr lang="en-US" dirty="0"/>
          </a:p>
        </p:txBody>
      </p:sp>
      <p:sp>
        <p:nvSpPr>
          <p:cNvPr id="4" name="Footer Placeholder 3">
            <a:extLst>
              <a:ext uri="{FF2B5EF4-FFF2-40B4-BE49-F238E27FC236}">
                <a16:creationId xmlns:a16="http://schemas.microsoft.com/office/drawing/2014/main" id="{8BAE9252-9760-4B87-B3F1-FC1BCDF4947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0A1037A-B28D-400C-8F38-1CE7140F6885}"/>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424181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1629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003D5-ABA9-43CD-B444-651648FDBC63}"/>
              </a:ext>
            </a:extLst>
          </p:cNvPr>
          <p:cNvSpPr>
            <a:spLocks noGrp="1"/>
          </p:cNvSpPr>
          <p:nvPr>
            <p:ph type="dt" sz="half" idx="10"/>
          </p:nvPr>
        </p:nvSpPr>
        <p:spPr/>
        <p:txBody>
          <a:bodyPr/>
          <a:lstStyle/>
          <a:p>
            <a:fld id="{E2ABCBE8-1824-4658-A8BB-BECFAEB7E35A}" type="datetime1">
              <a:rPr lang="en-US" smtClean="0"/>
              <a:t>6/26/2024</a:t>
            </a:fld>
            <a:endParaRPr lang="en-US" dirty="0"/>
          </a:p>
        </p:txBody>
      </p:sp>
      <p:sp>
        <p:nvSpPr>
          <p:cNvPr id="3" name="Footer Placeholder 2">
            <a:extLst>
              <a:ext uri="{FF2B5EF4-FFF2-40B4-BE49-F238E27FC236}">
                <a16:creationId xmlns:a16="http://schemas.microsoft.com/office/drawing/2014/main" id="{133DC8DD-73EE-4268-BB14-1DBBE22E758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9708732-557F-4892-9576-76D3F2485BE4}"/>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892972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5D33-7748-480E-BC63-26694264D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409A26-ED91-4AE0-8A8E-4984EBA4C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06ABC8-718F-4B80-9EF1-8F8E5B13B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90652-4BE0-45AD-A88E-B361545993AE}"/>
              </a:ext>
            </a:extLst>
          </p:cNvPr>
          <p:cNvSpPr>
            <a:spLocks noGrp="1"/>
          </p:cNvSpPr>
          <p:nvPr>
            <p:ph type="dt" sz="half" idx="10"/>
          </p:nvPr>
        </p:nvSpPr>
        <p:spPr/>
        <p:txBody>
          <a:bodyPr/>
          <a:lstStyle/>
          <a:p>
            <a:fld id="{5085CD17-C377-4DE5-9FCA-CC7471605C58}" type="datetime1">
              <a:rPr lang="en-US" smtClean="0"/>
              <a:t>6/26/2024</a:t>
            </a:fld>
            <a:endParaRPr lang="en-US" dirty="0"/>
          </a:p>
        </p:txBody>
      </p:sp>
      <p:sp>
        <p:nvSpPr>
          <p:cNvPr id="6" name="Footer Placeholder 5">
            <a:extLst>
              <a:ext uri="{FF2B5EF4-FFF2-40B4-BE49-F238E27FC236}">
                <a16:creationId xmlns:a16="http://schemas.microsoft.com/office/drawing/2014/main" id="{3FF27B2A-0E2B-4326-8E18-600D7B9A83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47888B4-17D8-43F6-86CA-7B1DE2EAC637}"/>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1055028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1835-5EEC-4357-B64A-4A9D0AEE8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5B97AE-0230-40BB-A35F-D45CB0ECD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46DC08-AF33-4C3E-9AAF-81D1B4FED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F93F6-B70D-4B48-9AF7-63C7C81DD624}"/>
              </a:ext>
            </a:extLst>
          </p:cNvPr>
          <p:cNvSpPr>
            <a:spLocks noGrp="1"/>
          </p:cNvSpPr>
          <p:nvPr>
            <p:ph type="dt" sz="half" idx="10"/>
          </p:nvPr>
        </p:nvSpPr>
        <p:spPr/>
        <p:txBody>
          <a:bodyPr/>
          <a:lstStyle/>
          <a:p>
            <a:fld id="{A9BE9F02-BE96-4BAE-86A5-1FA60D24CAE2}" type="datetime1">
              <a:rPr lang="en-US" smtClean="0"/>
              <a:t>6/26/2024</a:t>
            </a:fld>
            <a:endParaRPr lang="en-US" dirty="0"/>
          </a:p>
        </p:txBody>
      </p:sp>
      <p:sp>
        <p:nvSpPr>
          <p:cNvPr id="6" name="Footer Placeholder 5">
            <a:extLst>
              <a:ext uri="{FF2B5EF4-FFF2-40B4-BE49-F238E27FC236}">
                <a16:creationId xmlns:a16="http://schemas.microsoft.com/office/drawing/2014/main" id="{8E5DB8DE-53D2-4DC4-9C69-9EAA42AA66D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6123B76-0845-43CF-90C2-E67F42CE6FE8}"/>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2050421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C5FD-319B-4497-A1D1-294AA1BA60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37AD8-98A4-48C4-A72D-1E9E68FC8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0B3A3-3D79-4020-B011-08F8BC7700B8}"/>
              </a:ext>
            </a:extLst>
          </p:cNvPr>
          <p:cNvSpPr>
            <a:spLocks noGrp="1"/>
          </p:cNvSpPr>
          <p:nvPr>
            <p:ph type="dt" sz="half" idx="10"/>
          </p:nvPr>
        </p:nvSpPr>
        <p:spPr/>
        <p:txBody>
          <a:bodyPr/>
          <a:lstStyle/>
          <a:p>
            <a:fld id="{27427AEA-BBBB-4C9B-AB23-214EAA8AB789}" type="datetime1">
              <a:rPr lang="en-US" smtClean="0"/>
              <a:t>6/26/2024</a:t>
            </a:fld>
            <a:endParaRPr lang="en-US" dirty="0"/>
          </a:p>
        </p:txBody>
      </p:sp>
      <p:sp>
        <p:nvSpPr>
          <p:cNvPr id="5" name="Footer Placeholder 4">
            <a:extLst>
              <a:ext uri="{FF2B5EF4-FFF2-40B4-BE49-F238E27FC236}">
                <a16:creationId xmlns:a16="http://schemas.microsoft.com/office/drawing/2014/main" id="{821F3F33-003A-4698-A117-47799CD4FA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B67B28-3E74-4E10-BB9E-8AC09DB226C0}"/>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2152893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1B2CB-CF7A-42CC-8BE9-DAC863A1B7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3F30EE-7EE3-4E3D-AA77-C2EC831D4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8DD669-E31E-4E3E-B557-61B3F0A830BF}"/>
              </a:ext>
            </a:extLst>
          </p:cNvPr>
          <p:cNvSpPr>
            <a:spLocks noGrp="1"/>
          </p:cNvSpPr>
          <p:nvPr>
            <p:ph type="dt" sz="half" idx="10"/>
          </p:nvPr>
        </p:nvSpPr>
        <p:spPr/>
        <p:txBody>
          <a:bodyPr/>
          <a:lstStyle/>
          <a:p>
            <a:fld id="{2791CA30-F5CD-4CA0-B16A-349C6F830700}" type="datetime1">
              <a:rPr lang="en-US" smtClean="0"/>
              <a:t>6/26/2024</a:t>
            </a:fld>
            <a:endParaRPr lang="en-US" dirty="0"/>
          </a:p>
        </p:txBody>
      </p:sp>
      <p:sp>
        <p:nvSpPr>
          <p:cNvPr id="5" name="Footer Placeholder 4">
            <a:extLst>
              <a:ext uri="{FF2B5EF4-FFF2-40B4-BE49-F238E27FC236}">
                <a16:creationId xmlns:a16="http://schemas.microsoft.com/office/drawing/2014/main" id="{F1ECD35B-2306-4625-9EEB-CFC93E6CA45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8147CF-1137-4091-B705-8900204E8BD7}"/>
              </a:ext>
            </a:extLst>
          </p:cNvPr>
          <p:cNvSpPr>
            <a:spLocks noGrp="1"/>
          </p:cNvSpPr>
          <p:nvPr>
            <p:ph type="sldNum" sz="quarter" idx="12"/>
          </p:nvPr>
        </p:nvSpPr>
        <p:spPr/>
        <p:txBody>
          <a:bodyPr/>
          <a:lstStyle/>
          <a:p>
            <a:fld id="{8FDBFFB2-86D9-4B8F-A59A-553A60B94BBE}" type="slidenum">
              <a:rPr lang="en-GB" smtClean="0"/>
              <a:t>‹#›</a:t>
            </a:fld>
            <a:endParaRPr lang="en-GB" dirty="0"/>
          </a:p>
        </p:txBody>
      </p:sp>
    </p:spTree>
    <p:extLst>
      <p:ext uri="{BB962C8B-B14F-4D97-AF65-F5344CB8AC3E}">
        <p14:creationId xmlns:p14="http://schemas.microsoft.com/office/powerpoint/2010/main" val="19813232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1250575"/>
            <a:ext cx="8245850" cy="440114"/>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051" y="2505076"/>
            <a:ext cx="5597526" cy="3102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102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307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786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21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882588"/>
            <a:ext cx="617220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10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34671"/>
            <a:ext cx="617220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851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571787-0907-C16D-394A-0CE5894F1A2F}"/>
              </a:ext>
            </a:extLst>
          </p:cNvPr>
          <p:cNvPicPr>
            <a:picLocks noChangeAspect="1"/>
          </p:cNvPicPr>
          <p:nvPr userDrawn="1"/>
        </p:nvPicPr>
        <p:blipFill rotWithShape="1">
          <a:blip r:embed="rId13">
            <a:alphaModFix amt="20000"/>
          </a:blip>
          <a:srcRect t="1326"/>
          <a:stretch/>
        </p:blipFill>
        <p:spPr>
          <a:xfrm>
            <a:off x="10411" y="-87180"/>
            <a:ext cx="12191979" cy="6887364"/>
          </a:xfrm>
          <a:prstGeom prst="rect">
            <a:avLst/>
          </a:prstGeom>
        </p:spPr>
      </p:pic>
      <p:sp>
        <p:nvSpPr>
          <p:cNvPr id="2" name="Title Placeholder 1"/>
          <p:cNvSpPr>
            <a:spLocks noGrp="1"/>
          </p:cNvSpPr>
          <p:nvPr>
            <p:ph type="title"/>
          </p:nvPr>
        </p:nvSpPr>
        <p:spPr>
          <a:xfrm>
            <a:off x="502024" y="1523999"/>
            <a:ext cx="10851776" cy="523799"/>
          </a:xfrm>
          <a:prstGeom prst="rect">
            <a:avLst/>
          </a:prstGeom>
          <a:gradFill flip="none" rotWithShape="1">
            <a:gsLst>
              <a:gs pos="0">
                <a:srgbClr val="007CC8">
                  <a:shade val="30000"/>
                  <a:satMod val="115000"/>
                </a:srgbClr>
              </a:gs>
              <a:gs pos="50000">
                <a:srgbClr val="007CC8">
                  <a:shade val="67500"/>
                  <a:satMod val="115000"/>
                </a:srgbClr>
              </a:gs>
              <a:gs pos="100000">
                <a:srgbClr val="007CC8">
                  <a:shade val="100000"/>
                  <a:satMod val="115000"/>
                </a:srgbClr>
              </a:gs>
            </a:gsLst>
            <a:lin ang="0" scaled="1"/>
            <a:tileRect/>
          </a:gra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2024" y="2162175"/>
            <a:ext cx="10851776" cy="31718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Norfolk and Suffolk NHS Foundation Trust | Equally Well">
            <a:extLst>
              <a:ext uri="{FF2B5EF4-FFF2-40B4-BE49-F238E27FC236}">
                <a16:creationId xmlns:a16="http://schemas.microsoft.com/office/drawing/2014/main" id="{C390FD6D-1CBD-BFEA-B1D3-B83DB03CF9D1}"/>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63100" y="235807"/>
            <a:ext cx="1790700" cy="6750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9EAF55-4EFB-A78F-1A48-866F74A1E4C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8674" y="149239"/>
            <a:ext cx="2669801" cy="1087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wn background with rainbow rising over it">
            <a:extLst>
              <a:ext uri="{FF2B5EF4-FFF2-40B4-BE49-F238E27FC236}">
                <a16:creationId xmlns:a16="http://schemas.microsoft.com/office/drawing/2014/main" id="{66751779-9593-3F00-A6EC-95B528FD2DE8}"/>
              </a:ext>
            </a:extLst>
          </p:cNvPr>
          <p:cNvPicPr>
            <a:picLocks noChangeAspect="1" noChangeArrowheads="1"/>
          </p:cNvPicPr>
          <p:nvPr userDrawn="1"/>
        </p:nvPicPr>
        <p:blipFill>
          <a:blip r:embed="rId1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2024" y="4810202"/>
            <a:ext cx="7686675" cy="192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71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i="0" kern="1200">
          <a:solidFill>
            <a:schemeClr val="bg1"/>
          </a:solidFill>
          <a:latin typeface="+mn-lt"/>
          <a:ea typeface="Arial" charset="0"/>
          <a:cs typeface="Arial" charset="0"/>
        </a:defRPr>
      </a:lvl1pPr>
    </p:titleStyle>
    <p:bodyStyle>
      <a:lvl1pPr marL="228600" indent="-228600" algn="l" defTabSz="914400" rtl="0" eaLnBrk="1" latinLnBrk="0" hangingPunct="1">
        <a:lnSpc>
          <a:spcPct val="90000"/>
        </a:lnSpc>
        <a:spcBef>
          <a:spcPts val="1000"/>
        </a:spcBef>
        <a:buClr>
          <a:srgbClr val="007CC8"/>
        </a:buClr>
        <a:buSzPct val="80000"/>
        <a:buFont typeface="Wingdings" panose="05000000000000000000" pitchFamily="2" charset="2"/>
        <a:buChar char="v"/>
        <a:defRPr sz="2400" b="1" i="0" kern="1200">
          <a:solidFill>
            <a:schemeClr val="tx1"/>
          </a:solidFill>
          <a:latin typeface="+mn-lt"/>
          <a:ea typeface="Arial" charset="0"/>
          <a:cs typeface="Arial" charset="0"/>
        </a:defRPr>
      </a:lvl1pPr>
      <a:lvl2pPr marL="685800" indent="-228600" algn="l" defTabSz="914400" rtl="0" eaLnBrk="1" latinLnBrk="0" hangingPunct="1">
        <a:lnSpc>
          <a:spcPct val="90000"/>
        </a:lnSpc>
        <a:spcBef>
          <a:spcPts val="500"/>
        </a:spcBef>
        <a:buClr>
          <a:srgbClr val="007CC8"/>
        </a:buClr>
        <a:buFont typeface="Arial" panose="020B0604020202020204" pitchFamily="34" charset="0"/>
        <a:buChar char="•"/>
        <a:defRPr sz="2200" b="0" i="1" kern="1200">
          <a:solidFill>
            <a:srgbClr val="007CC8"/>
          </a:solidFill>
          <a:effectLst/>
          <a:latin typeface="+mn-lt"/>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tx1"/>
          </a:solidFill>
          <a:latin typeface="+mn-lt"/>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mn-lt"/>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EF8B24-1280-4FF6-ADFB-8FA8575DF7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66DD8E-D460-40DD-858A-3B0807A7D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7EAF6-334B-41AD-B810-5C0E7E85E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C68A1-C2ED-414B-8559-8A4134D86A5D}" type="datetimeFigureOut">
              <a:rPr lang="en-GB" smtClean="0"/>
              <a:t>26/06/2024</a:t>
            </a:fld>
            <a:endParaRPr lang="en-GB"/>
          </a:p>
        </p:txBody>
      </p:sp>
      <p:sp>
        <p:nvSpPr>
          <p:cNvPr id="5" name="Footer Placeholder 4">
            <a:extLst>
              <a:ext uri="{FF2B5EF4-FFF2-40B4-BE49-F238E27FC236}">
                <a16:creationId xmlns:a16="http://schemas.microsoft.com/office/drawing/2014/main" id="{073FCA85-394B-40DB-AE38-4E74F5E1E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327584-5765-4503-BD23-0AADED7401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6B9C4-5E4B-4285-AD8B-EF5732C53693}" type="slidenum">
              <a:rPr lang="en-GB" smtClean="0"/>
              <a:t>‹#›</a:t>
            </a:fld>
            <a:endParaRPr lang="en-GB"/>
          </a:p>
        </p:txBody>
      </p:sp>
    </p:spTree>
    <p:extLst>
      <p:ext uri="{BB962C8B-B14F-4D97-AF65-F5344CB8AC3E}">
        <p14:creationId xmlns:p14="http://schemas.microsoft.com/office/powerpoint/2010/main" val="33163248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CBC1C18-307B-4F68-A007-B5B542270E8D}" type="datetimeFigureOut">
              <a:rPr lang="en-US" smtClean="0"/>
              <a:t>6/26/2024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
              </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4254685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75A997-4340-4BFA-A8F5-7C2C8439F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07DE0-4E20-4E92-B90E-A1F5367EE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944C9B-7C09-4714-8ECA-A67D20FBA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9702-7FBF-4720-8670-571C5E7EEDDE}" type="datetime1">
              <a:rPr lang="en-US" smtClean="0"/>
              <a:pPr/>
              <a:t>6/26/2024</a:t>
            </a:fld>
            <a:endParaRPr lang="en-US" dirty="0"/>
          </a:p>
        </p:txBody>
      </p:sp>
      <p:sp>
        <p:nvSpPr>
          <p:cNvPr id="5" name="Footer Placeholder 4">
            <a:extLst>
              <a:ext uri="{FF2B5EF4-FFF2-40B4-BE49-F238E27FC236}">
                <a16:creationId xmlns:a16="http://schemas.microsoft.com/office/drawing/2014/main" id="{F688717F-FFC4-4D93-B6E7-5ECE73DC7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45A61F-AE1D-4799-850A-A57489E51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FFB2-86D9-4B8F-A59A-553A60B94BBE}" type="slidenum">
              <a:rPr lang="en-US" smtClean="0"/>
              <a:pPr/>
              <a:t>‹#›</a:t>
            </a:fld>
            <a:endParaRPr lang="en-US" dirty="0"/>
          </a:p>
        </p:txBody>
      </p:sp>
    </p:spTree>
    <p:extLst>
      <p:ext uri="{BB962C8B-B14F-4D97-AF65-F5344CB8AC3E}">
        <p14:creationId xmlns:p14="http://schemas.microsoft.com/office/powerpoint/2010/main" val="39244165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cid:image002.png@01D9EFCC.C82D29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hyperlink" Target="https://crae.ioe.ac.uk/events/"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playlist?list=PLXTC2Uqaw5-3sO7rricA5pR2VChvT81oH" TargetMode="External"/><Relationship Id="rId3" Type="http://schemas.openxmlformats.org/officeDocument/2006/relationships/image" Target="../media/image11.jpeg"/><Relationship Id="rId7" Type="http://schemas.openxmlformats.org/officeDocument/2006/relationships/hyperlink" Target="https://sensoryladders.org/"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hyperlink" Target="http://www.kelly-mahler.com/" TargetMode="External"/><Relationship Id="rId5" Type="http://schemas.openxmlformats.org/officeDocument/2006/relationships/hyperlink" Target="https://www.griffinot.com/mailing-list-sign-up/" TargetMode="External"/><Relationship Id="rId4" Type="http://schemas.openxmlformats.org/officeDocument/2006/relationships/hyperlink" Target="https://www.youtube.com/playlist?list=PLRNxO7qxEvMQulqxtRlH42XiRhPMqW5G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nZnJMyNT620" TargetMode="External"/><Relationship Id="rId3" Type="http://schemas.openxmlformats.org/officeDocument/2006/relationships/image" Target="../media/image11.jpeg"/><Relationship Id="rId7" Type="http://schemas.openxmlformats.org/officeDocument/2006/relationships/hyperlink" Target="https://www.education.sa.gov.au/schools-and-educators/curriculum-and-teaching/curriculum-programs/applying-interoception-skills-classroom"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hyperlink" Target="https://www.education.sa.gov.au/docs/support-and-inclusion/student,-health-and-disability-support/interoception-301-activity-guide.pdf" TargetMode="External"/><Relationship Id="rId11" Type="http://schemas.openxmlformats.org/officeDocument/2006/relationships/hyperlink" Target="https://beaconhouse.org.uk/wp-content/uploads/2024/01/Brainstem-Soothers.pdf" TargetMode="External"/><Relationship Id="rId5" Type="http://schemas.openxmlformats.org/officeDocument/2006/relationships/hyperlink" Target="https://www.education.sa.gov.au/docs/support-and-inclusion/engagement-and-wellbeing/ready-to-learn-interoception-kit.pdf" TargetMode="External"/><Relationship Id="rId10" Type="http://schemas.openxmlformats.org/officeDocument/2006/relationships/hyperlink" Target="https://www.youtube.com/watch?v=HXE8DIMiv8Y" TargetMode="External"/><Relationship Id="rId4" Type="http://schemas.openxmlformats.org/officeDocument/2006/relationships/hyperlink" Target="https://www.positivepartnerships.com.au/resources/practical-tools-information-sheets/interoception" TargetMode="External"/><Relationship Id="rId9" Type="http://schemas.openxmlformats.org/officeDocument/2006/relationships/hyperlink" Target="https://crae.ioe.ac.uk/ev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mage002.png@01D9EFCC.C82D2930" TargetMode="External"/><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5.png"/><Relationship Id="rId7" Type="http://schemas.openxmlformats.org/officeDocument/2006/relationships/diagramLayout" Target="../diagrams/layout1.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diagramData" Target="../diagrams/data1.xml"/><Relationship Id="rId5" Type="http://schemas.openxmlformats.org/officeDocument/2006/relationships/hyperlink" Target="https://pixabay.com/en/directory-signposts-shield-note-230724/" TargetMode="External"/><Relationship Id="rId10" Type="http://schemas.microsoft.com/office/2007/relationships/diagramDrawing" Target="../diagrams/drawing1.xml"/><Relationship Id="rId4" Type="http://schemas.openxmlformats.org/officeDocument/2006/relationships/image" Target="../media/image26.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https://courses.lumenlearning.com/wm-abnormalpsych/chapter/insomnia-disorde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pixabay.com/en/abstract-psychedelic-swirl-160853/" TargetMode="External"/><Relationship Id="rId3" Type="http://schemas.openxmlformats.org/officeDocument/2006/relationships/hyperlink" Target="https://img1.wsimg.com/blobby/go/a41082e1-5561-438b-a6a2-16176f7570e9/NFIS_Parent_Survey_Results_March_2020.pdf" TargetMode="External"/><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hyperlink" Target="https://svgsilh.com/de/image/43897.html" TargetMode="Externa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s://www.suffolk.gov.uk/asset-library/ebsa-maintaining-connections.pdf"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hyperlink" Target="http://www.pngall.com/laptop-png/download/5426" TargetMode="External"/><Relationship Id="rId5" Type="http://schemas.openxmlformats.org/officeDocument/2006/relationships/image" Target="../media/image39.png"/><Relationship Id="rId4" Type="http://schemas.openxmlformats.org/officeDocument/2006/relationships/hyperlink" Target="https://www.suffolk.gov.uk/asset-library/promoting-feelings-of-safety-ebsa-support.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hyperlink" Target="mailto:Rachel.sawyer@suffolk.gov.uk" TargetMode="External"/><Relationship Id="rId3" Type="http://schemas.openxmlformats.org/officeDocument/2006/relationships/hyperlink" Target="https://www.childline.org.uk/info-advice/school-college-and-work/school-college/school/" TargetMode="External"/><Relationship Id="rId7" Type="http://schemas.openxmlformats.org/officeDocument/2006/relationships/hyperlink" Target="https://www.suffolk.gov.uk/children-families-and-learning/pts"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hyperlink" Target="https://www.nsft.nhs.uk/parent-workshops/" TargetMode="External"/><Relationship Id="rId5" Type="http://schemas.openxmlformats.org/officeDocument/2006/relationships/hyperlink" Target="https://www.edpsyched.co.uk/ebsa-horizons-schools" TargetMode="External"/><Relationship Id="rId4" Type="http://schemas.openxmlformats.org/officeDocument/2006/relationships/hyperlink" Target="https://www.suffolk.gov.uk/children-families-and-learning/wellbeing-in-education/ebsa-emotionally-based-school-avoidance"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cid:image002.png@01D9EFCC.C82D29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cid:image002.png@01D9EFCC.C82D29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D1C4B1-7AA2-EC65-B470-F87599628634}"/>
              </a:ext>
            </a:extLst>
          </p:cNvPr>
          <p:cNvSpPr>
            <a:spLocks noGrp="1"/>
          </p:cNvSpPr>
          <p:nvPr>
            <p:ph type="ctrTitle"/>
          </p:nvPr>
        </p:nvSpPr>
        <p:spPr>
          <a:xfrm>
            <a:off x="838200" y="484632"/>
            <a:ext cx="6081713" cy="3566160"/>
          </a:xfrm>
        </p:spPr>
        <p:txBody>
          <a:bodyPr>
            <a:normAutofit/>
          </a:bodyPr>
          <a:lstStyle/>
          <a:p>
            <a:pPr algn="l"/>
            <a:r>
              <a:rPr lang="en-GB" sz="6600">
                <a:solidFill>
                  <a:srgbClr val="FFFFFF"/>
                </a:solidFill>
              </a:rPr>
              <a:t>Community Inclusion Forums</a:t>
            </a:r>
          </a:p>
        </p:txBody>
      </p:sp>
      <p:sp>
        <p:nvSpPr>
          <p:cNvPr id="3" name="Subtitle 2">
            <a:extLst>
              <a:ext uri="{FF2B5EF4-FFF2-40B4-BE49-F238E27FC236}">
                <a16:creationId xmlns:a16="http://schemas.microsoft.com/office/drawing/2014/main" id="{2617BB39-A77C-C4FF-DFD4-818AEF36A0D4}"/>
              </a:ext>
            </a:extLst>
          </p:cNvPr>
          <p:cNvSpPr>
            <a:spLocks noGrp="1"/>
          </p:cNvSpPr>
          <p:nvPr>
            <p:ph type="subTitle" idx="1"/>
          </p:nvPr>
        </p:nvSpPr>
        <p:spPr>
          <a:xfrm>
            <a:off x="838200" y="4480560"/>
            <a:ext cx="6081713" cy="1572768"/>
          </a:xfrm>
        </p:spPr>
        <p:txBody>
          <a:bodyPr>
            <a:normAutofit/>
          </a:bodyPr>
          <a:lstStyle/>
          <a:p>
            <a:pPr algn="l"/>
            <a:r>
              <a:rPr lang="en-GB">
                <a:solidFill>
                  <a:srgbClr val="FFFFFF"/>
                </a:solidFill>
              </a:rPr>
              <a:t>A partnership to explore approaches to inclusive practice</a:t>
            </a:r>
          </a:p>
          <a:p>
            <a:pPr algn="l"/>
            <a:endParaRPr lang="en-GB">
              <a:solidFill>
                <a:srgbClr val="FFFFFF"/>
              </a:solidFill>
            </a:endParaRPr>
          </a:p>
          <a:p>
            <a:pPr algn="l"/>
            <a:endParaRPr lang="en-GB">
              <a:solidFill>
                <a:srgbClr val="FFFFFF"/>
              </a:solidFill>
            </a:endParaRPr>
          </a:p>
        </p:txBody>
      </p:sp>
      <p:pic>
        <p:nvPicPr>
          <p:cNvPr id="4" name="Picture 3" descr="A group of blue people in a circle&#10;&#10;Description automatically generated">
            <a:extLst>
              <a:ext uri="{FF2B5EF4-FFF2-40B4-BE49-F238E27FC236}">
                <a16:creationId xmlns:a16="http://schemas.microsoft.com/office/drawing/2014/main" id="{CE0FF907-D4F1-4699-9840-070C834A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663" y="283464"/>
            <a:ext cx="3089901" cy="2904040"/>
          </a:xfrm>
          <a:prstGeom prst="rect">
            <a:avLst/>
          </a:prstGeom>
        </p:spPr>
      </p:pic>
      <p:sp>
        <p:nvSpPr>
          <p:cNvPr id="14"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98E4FF-443F-A99D-7D23-CC2EB5BE8D38}"/>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8321768" y="3452310"/>
            <a:ext cx="3103691" cy="2904040"/>
          </a:xfrm>
          <a:prstGeom prst="rect">
            <a:avLst/>
          </a:prstGeom>
          <a:noFill/>
        </p:spPr>
      </p:pic>
    </p:spTree>
    <p:extLst>
      <p:ext uri="{BB962C8B-B14F-4D97-AF65-F5344CB8AC3E}">
        <p14:creationId xmlns:p14="http://schemas.microsoft.com/office/powerpoint/2010/main" val="277306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4793A7-E447-5111-C71D-411E73513C3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The Zones of Regulation</a:t>
            </a:r>
          </a:p>
        </p:txBody>
      </p:sp>
      <p:pic>
        <p:nvPicPr>
          <p:cNvPr id="4100" name="Picture 4" descr="Image result for zones of regulation">
            <a:extLst>
              <a:ext uri="{FF2B5EF4-FFF2-40B4-BE49-F238E27FC236}">
                <a16:creationId xmlns:a16="http://schemas.microsoft.com/office/drawing/2014/main" id="{18A3450A-6DBC-440D-A58E-180076064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45" t="-21" r="25644" b="90339"/>
          <a:stretch/>
        </p:blipFill>
        <p:spPr bwMode="auto">
          <a:xfrm>
            <a:off x="2042282" y="813137"/>
            <a:ext cx="8293117" cy="89052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3D451AE-180A-6EAD-2C8F-6679EF49DED2}"/>
              </a:ext>
              <a:ext uri="{C183D7F6-B498-43B3-948B-1728B52AA6E4}">
                <adec:decorative xmlns:adec="http://schemas.microsoft.com/office/drawing/2017/decorative" val="1"/>
              </a:ext>
            </a:extLst>
          </p:cNvPr>
          <p:cNvCxnSpPr>
            <a:cxnSpLocks/>
          </p:cNvCxnSpPr>
          <p:nvPr/>
        </p:nvCxnSpPr>
        <p:spPr>
          <a:xfrm>
            <a:off x="1553028" y="2351313"/>
            <a:ext cx="9237739"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1F8F7BD-2A36-6298-49B6-C7AD91650B4D}"/>
              </a:ext>
              <a:ext uri="{C183D7F6-B498-43B3-948B-1728B52AA6E4}">
                <adec:decorative xmlns:adec="http://schemas.microsoft.com/office/drawing/2017/decorative" val="1"/>
              </a:ext>
            </a:extLst>
          </p:cNvPr>
          <p:cNvPicPr/>
          <p:nvPr/>
        </p:nvPicPr>
        <p:blipFill>
          <a:blip r:embed="rId4"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087897" y="5954551"/>
            <a:ext cx="1550275" cy="562930"/>
          </a:xfrm>
          <a:prstGeom prst="rect">
            <a:avLst/>
          </a:prstGeom>
          <a:noFill/>
          <a:ln>
            <a:noFill/>
          </a:ln>
        </p:spPr>
      </p:pic>
      <p:sp>
        <p:nvSpPr>
          <p:cNvPr id="4" name="TextBox 3">
            <a:extLst>
              <a:ext uri="{FF2B5EF4-FFF2-40B4-BE49-F238E27FC236}">
                <a16:creationId xmlns:a16="http://schemas.microsoft.com/office/drawing/2014/main" id="{6E13A6AC-7D05-690E-60B6-B4E8CA6F6137}"/>
              </a:ext>
            </a:extLst>
          </p:cNvPr>
          <p:cNvSpPr txBox="1"/>
          <p:nvPr/>
        </p:nvSpPr>
        <p:spPr>
          <a:xfrm>
            <a:off x="223284" y="244549"/>
            <a:ext cx="5958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JA</a:t>
            </a:r>
          </a:p>
        </p:txBody>
      </p:sp>
      <p:pic>
        <p:nvPicPr>
          <p:cNvPr id="1026" name="Picture 2">
            <a:extLst>
              <a:ext uri="{FF2B5EF4-FFF2-40B4-BE49-F238E27FC236}">
                <a16:creationId xmlns:a16="http://schemas.microsoft.com/office/drawing/2014/main" id="{A5355E5F-EF09-D4BE-1D52-3D7F9BFB0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3028" y="2608043"/>
            <a:ext cx="4074978" cy="4008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ones of Regulation - St Peter's Catholic Primary School">
            <a:extLst>
              <a:ext uri="{FF2B5EF4-FFF2-40B4-BE49-F238E27FC236}">
                <a16:creationId xmlns:a16="http://schemas.microsoft.com/office/drawing/2014/main" id="{435B49F0-40BD-D83D-504B-4575D93CD4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4805" y="2806279"/>
            <a:ext cx="5015959" cy="294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A5405-F2EA-4890-8ACB-1D788DB50ABF}"/>
              </a:ext>
            </a:extLst>
          </p:cNvPr>
          <p:cNvSpPr txBox="1">
            <a:spLocks noGrp="1"/>
          </p:cNvSpPr>
          <p:nvPr>
            <p:ph type="title" idx="4294967295"/>
          </p:nvPr>
        </p:nvSpPr>
        <p:spPr>
          <a:xfrm>
            <a:off x="0" y="2266"/>
            <a:ext cx="12191999" cy="1077218"/>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Interoception and Self-Regulation</a:t>
            </a:r>
            <a:b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0" y="540875"/>
            <a:ext cx="11975335" cy="68326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Interoception is an internal sensory system in which the internal physical and emotional states of the body are noticed, recognised/identified and responded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Interoception skills are required for a range of basic needs, such as knowing when to go to the toilet, and more advanced emotions, like being aware that you are becoming angry or upset and managing these feelings proactively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When children and young people have not yet developed interoception skills they may struggle with their emotions and social interactions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When it comes to </a:t>
            </a:r>
            <a:r>
              <a:rPr kumimoji="0" lang="en-GB" sz="2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emotional self-regulation</a:t>
            </a: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interoception is essential- it allows us to notice and connect bodily sensations with emotions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96126" y="6183503"/>
            <a:ext cx="1433132" cy="488184"/>
          </a:xfrm>
          <a:prstGeom prst="rect">
            <a:avLst/>
          </a:prstGeom>
          <a:noFill/>
          <a:ln>
            <a:noFill/>
          </a:ln>
        </p:spPr>
      </p:pic>
    </p:spTree>
    <p:extLst>
      <p:ext uri="{BB962C8B-B14F-4D97-AF65-F5344CB8AC3E}">
        <p14:creationId xmlns:p14="http://schemas.microsoft.com/office/powerpoint/2010/main" val="122961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A5405-F2EA-4890-8ACB-1D788DB50ABF}"/>
              </a:ext>
            </a:extLst>
          </p:cNvPr>
          <p:cNvSpPr txBox="1">
            <a:spLocks noGrp="1"/>
          </p:cNvSpPr>
          <p:nvPr>
            <p:ph type="title" idx="4294967295"/>
          </p:nvPr>
        </p:nvSpPr>
        <p:spPr>
          <a:xfrm>
            <a:off x="0" y="2266"/>
            <a:ext cx="12191999" cy="1077218"/>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Interoception and Self-Regulation</a:t>
            </a:r>
            <a:b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0" y="397401"/>
            <a:ext cx="11975335" cy="56630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Children who experience difficulties with interoception, may need higher levels of co-regulation by their teachers, as they become dysregulated far more quickly than their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Once a child or young person can recognise and understand their internal body signals for uncomfortable emotions, they can begin to work out what distresses or stresses them and then how to respond to these stressors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Teaching interoception using activities can help children connect to and learn to understand their own bodies and emotions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This develops the prerequisite skills for self-regulation</a:t>
            </a: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96126" y="6183503"/>
            <a:ext cx="1433132" cy="488184"/>
          </a:xfrm>
          <a:prstGeom prst="rect">
            <a:avLst/>
          </a:prstGeom>
          <a:noFill/>
          <a:ln>
            <a:noFill/>
          </a:ln>
        </p:spPr>
      </p:pic>
    </p:spTree>
    <p:extLst>
      <p:ext uri="{BB962C8B-B14F-4D97-AF65-F5344CB8AC3E}">
        <p14:creationId xmlns:p14="http://schemas.microsoft.com/office/powerpoint/2010/main" val="242416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A5405-F2EA-4890-8ACB-1D788DB50ABF}"/>
              </a:ext>
            </a:extLst>
          </p:cNvPr>
          <p:cNvSpPr txBox="1">
            <a:spLocks noGrp="1"/>
          </p:cNvSpPr>
          <p:nvPr>
            <p:ph type="title" idx="4294967295"/>
          </p:nvPr>
        </p:nvSpPr>
        <p:spPr>
          <a:xfrm>
            <a:off x="1" y="0"/>
            <a:ext cx="12191999" cy="1077218"/>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Interoception Activities</a:t>
            </a:r>
            <a:b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216665" y="1077218"/>
            <a:ext cx="11975335" cy="569386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Research in South Australian school has confirmed research from the USA undertaken with adults- interoception activities have both immediate and longer term benefits (Goodall 2019)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 a period of 8-10 weeks, with regular implementation of interoception activities, individuals were more able to self-regulate their emotions, exhibit less off-task behaviours and engage in more kind and considerate behaviours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There appears to be less on this in the literature and practice in the UK, but it is now being discussed more  e.g. in this recent lecture (online) - </a:t>
            </a:r>
            <a:r>
              <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Events – CRAE (ioe.ac.uk)</a:t>
            </a:r>
            <a:r>
              <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Considering the impact of </a:t>
            </a:r>
            <a:r>
              <a:rPr kumimoji="0" lang="en-GB" sz="2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Alexythmia</a:t>
            </a:r>
            <a:r>
              <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alongside Autism (Geoff Bird UCL)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doing interoception activities, we activate the mindfulness part of the brain which help us calm and focus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4"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96126" y="6183503"/>
            <a:ext cx="1433132" cy="488184"/>
          </a:xfrm>
          <a:prstGeom prst="rect">
            <a:avLst/>
          </a:prstGeom>
          <a:noFill/>
          <a:ln>
            <a:noFill/>
          </a:ln>
        </p:spPr>
      </p:pic>
    </p:spTree>
    <p:extLst>
      <p:ext uri="{BB962C8B-B14F-4D97-AF65-F5344CB8AC3E}">
        <p14:creationId xmlns:p14="http://schemas.microsoft.com/office/powerpoint/2010/main" val="371139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A5405-F2EA-4890-8ACB-1D788DB50ABF}"/>
              </a:ext>
            </a:extLst>
          </p:cNvPr>
          <p:cNvSpPr txBox="1">
            <a:spLocks noGrp="1"/>
          </p:cNvSpPr>
          <p:nvPr>
            <p:ph type="title" idx="4294967295"/>
          </p:nvPr>
        </p:nvSpPr>
        <p:spPr>
          <a:xfrm>
            <a:off x="1" y="0"/>
            <a:ext cx="12191999" cy="1077218"/>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Interoception Activities</a:t>
            </a:r>
            <a:b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108332" y="1799090"/>
            <a:ext cx="11975335" cy="446276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time, interoception activities help us to develop the level of interoception required to be able to self-regulate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Ready to Learn - Interoception Kit or Interoception Activity Guide 301 – see resources page for links (free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activities can be used in any order, though it is reportedly preferable to start at the beginning and work through them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Also see SES Heavy Work Activities overview – this can be shared with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96126" y="6183503"/>
            <a:ext cx="1433132" cy="488184"/>
          </a:xfrm>
          <a:prstGeom prst="rect">
            <a:avLst/>
          </a:prstGeom>
          <a:noFill/>
          <a:ln>
            <a:noFill/>
          </a:ln>
        </p:spPr>
      </p:pic>
    </p:spTree>
    <p:extLst>
      <p:ext uri="{BB962C8B-B14F-4D97-AF65-F5344CB8AC3E}">
        <p14:creationId xmlns:p14="http://schemas.microsoft.com/office/powerpoint/2010/main" val="24326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5A4D-64AA-489F-82C9-36D7C4581616}"/>
              </a:ext>
            </a:extLst>
          </p:cNvPr>
          <p:cNvSpPr>
            <a:spLocks noGrp="1"/>
          </p:cNvSpPr>
          <p:nvPr>
            <p:ph type="title"/>
          </p:nvPr>
        </p:nvSpPr>
        <p:spPr>
          <a:xfrm>
            <a:off x="11016" y="0"/>
            <a:ext cx="12180984" cy="1325563"/>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Interoception Activities</a:t>
            </a:r>
          </a:p>
        </p:txBody>
      </p:sp>
      <p:pic>
        <p:nvPicPr>
          <p:cNvPr id="5" name="Picture 4">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97240" y="6027010"/>
            <a:ext cx="1695450" cy="566543"/>
          </a:xfrm>
          <a:prstGeom prst="rect">
            <a:avLst/>
          </a:prstGeom>
          <a:noFill/>
          <a:ln>
            <a:noFill/>
          </a:ln>
        </p:spPr>
      </p:pic>
      <p:pic>
        <p:nvPicPr>
          <p:cNvPr id="4" name="Picture 3">
            <a:extLst>
              <a:ext uri="{FF2B5EF4-FFF2-40B4-BE49-F238E27FC236}">
                <a16:creationId xmlns:a16="http://schemas.microsoft.com/office/drawing/2014/main" id="{443EA767-5237-5A2A-19CB-656B2D75B7BB}"/>
              </a:ext>
            </a:extLst>
          </p:cNvPr>
          <p:cNvPicPr>
            <a:picLocks noChangeAspect="1"/>
          </p:cNvPicPr>
          <p:nvPr/>
        </p:nvPicPr>
        <p:blipFill>
          <a:blip r:embed="rId4"/>
          <a:stretch>
            <a:fillRect/>
          </a:stretch>
        </p:blipFill>
        <p:spPr>
          <a:xfrm>
            <a:off x="2028825" y="1304925"/>
            <a:ext cx="8134350" cy="5553075"/>
          </a:xfrm>
          <a:prstGeom prst="rect">
            <a:avLst/>
          </a:prstGeom>
        </p:spPr>
      </p:pic>
    </p:spTree>
    <p:extLst>
      <p:ext uri="{BB962C8B-B14F-4D97-AF65-F5344CB8AC3E}">
        <p14:creationId xmlns:p14="http://schemas.microsoft.com/office/powerpoint/2010/main" val="211415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4793A7-E447-5111-C71D-411E73513C3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The Zones of Regulation</a:t>
            </a:r>
          </a:p>
        </p:txBody>
      </p:sp>
      <p:pic>
        <p:nvPicPr>
          <p:cNvPr id="2" name="Picture 1">
            <a:extLst>
              <a:ext uri="{FF2B5EF4-FFF2-40B4-BE49-F238E27FC236}">
                <a16:creationId xmlns:a16="http://schemas.microsoft.com/office/drawing/2014/main" id="{81F8F7BD-2A36-6298-49B6-C7AD91650B4D}"/>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087897" y="5954551"/>
            <a:ext cx="1550275" cy="562930"/>
          </a:xfrm>
          <a:prstGeom prst="rect">
            <a:avLst/>
          </a:prstGeom>
          <a:noFill/>
          <a:ln>
            <a:noFill/>
          </a:ln>
        </p:spPr>
      </p:pic>
      <p:pic>
        <p:nvPicPr>
          <p:cNvPr id="7" name="Picture 6">
            <a:extLst>
              <a:ext uri="{FF2B5EF4-FFF2-40B4-BE49-F238E27FC236}">
                <a16:creationId xmlns:a16="http://schemas.microsoft.com/office/drawing/2014/main" id="{2C2F8232-80C6-3E23-6D5B-55871153F8DA}"/>
              </a:ext>
            </a:extLst>
          </p:cNvPr>
          <p:cNvPicPr>
            <a:picLocks noChangeAspect="1"/>
          </p:cNvPicPr>
          <p:nvPr/>
        </p:nvPicPr>
        <p:blipFill>
          <a:blip r:embed="rId4"/>
          <a:stretch>
            <a:fillRect/>
          </a:stretch>
        </p:blipFill>
        <p:spPr>
          <a:xfrm>
            <a:off x="400279" y="1790189"/>
            <a:ext cx="11391441" cy="2932895"/>
          </a:xfrm>
          <a:prstGeom prst="rect">
            <a:avLst/>
          </a:prstGeom>
        </p:spPr>
      </p:pic>
    </p:spTree>
    <p:extLst>
      <p:ext uri="{BB962C8B-B14F-4D97-AF65-F5344CB8AC3E}">
        <p14:creationId xmlns:p14="http://schemas.microsoft.com/office/powerpoint/2010/main" val="119891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CDFE-D18A-D892-8527-A5E4885A395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6333730-0A2C-5236-5D2D-40C9E0A3F1E0}"/>
              </a:ext>
            </a:extLst>
          </p:cNvPr>
          <p:cNvSpPr>
            <a:spLocks noGrp="1"/>
          </p:cNvSpPr>
          <p:nvPr>
            <p:ph type="title"/>
          </p:nvPr>
        </p:nvSpPr>
        <p:spPr>
          <a:xfrm>
            <a:off x="0" y="5526349"/>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a:t>
            </a:r>
            <a:r>
              <a:rPr lang="en-GB" sz="4800" b="1" dirty="0">
                <a:latin typeface="Arial" panose="020B0604020202020204" pitchFamily="34" charset="0"/>
                <a:cs typeface="Arial" panose="020B0604020202020204" pitchFamily="34" charset="0"/>
              </a:rPr>
              <a:t>Questions?</a:t>
            </a:r>
            <a:endParaRPr lang="en-GB" b="1"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86A6CC-641A-8858-95F6-561A7F2D518C}"/>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086054" y="314747"/>
            <a:ext cx="1695450" cy="566543"/>
          </a:xfrm>
          <a:prstGeom prst="rect">
            <a:avLst/>
          </a:prstGeom>
          <a:noFill/>
          <a:ln>
            <a:noFill/>
          </a:ln>
        </p:spPr>
      </p:pic>
      <p:pic>
        <p:nvPicPr>
          <p:cNvPr id="11" name="Picture 10">
            <a:extLst>
              <a:ext uri="{FF2B5EF4-FFF2-40B4-BE49-F238E27FC236}">
                <a16:creationId xmlns:a16="http://schemas.microsoft.com/office/drawing/2014/main" id="{53F9564C-63C4-282B-C46E-D12DA4797AA7}"/>
              </a:ext>
            </a:extLst>
          </p:cNvPr>
          <p:cNvPicPr>
            <a:picLocks noChangeAspect="1"/>
          </p:cNvPicPr>
          <p:nvPr/>
        </p:nvPicPr>
        <p:blipFill>
          <a:blip r:embed="rId4"/>
          <a:stretch>
            <a:fillRect/>
          </a:stretch>
        </p:blipFill>
        <p:spPr>
          <a:xfrm>
            <a:off x="108390" y="145800"/>
            <a:ext cx="3565906" cy="5101989"/>
          </a:xfrm>
          <a:prstGeom prst="rect">
            <a:avLst/>
          </a:prstGeom>
        </p:spPr>
      </p:pic>
      <p:pic>
        <p:nvPicPr>
          <p:cNvPr id="13" name="Picture 12">
            <a:extLst>
              <a:ext uri="{FF2B5EF4-FFF2-40B4-BE49-F238E27FC236}">
                <a16:creationId xmlns:a16="http://schemas.microsoft.com/office/drawing/2014/main" id="{A2A18D61-FC61-3C0B-CFD8-92739DD2B19C}"/>
              </a:ext>
            </a:extLst>
          </p:cNvPr>
          <p:cNvPicPr>
            <a:picLocks noChangeAspect="1"/>
          </p:cNvPicPr>
          <p:nvPr/>
        </p:nvPicPr>
        <p:blipFill>
          <a:blip r:embed="rId5"/>
          <a:stretch>
            <a:fillRect/>
          </a:stretch>
        </p:blipFill>
        <p:spPr>
          <a:xfrm>
            <a:off x="4036155" y="641569"/>
            <a:ext cx="2179047" cy="3102703"/>
          </a:xfrm>
          <a:prstGeom prst="rect">
            <a:avLst/>
          </a:prstGeom>
        </p:spPr>
      </p:pic>
      <p:pic>
        <p:nvPicPr>
          <p:cNvPr id="15" name="Picture 14">
            <a:extLst>
              <a:ext uri="{FF2B5EF4-FFF2-40B4-BE49-F238E27FC236}">
                <a16:creationId xmlns:a16="http://schemas.microsoft.com/office/drawing/2014/main" id="{1CE58BDB-C3F5-D950-981B-867B753020C4}"/>
              </a:ext>
            </a:extLst>
          </p:cNvPr>
          <p:cNvPicPr>
            <a:picLocks noChangeAspect="1"/>
          </p:cNvPicPr>
          <p:nvPr/>
        </p:nvPicPr>
        <p:blipFill>
          <a:blip r:embed="rId6"/>
          <a:stretch>
            <a:fillRect/>
          </a:stretch>
        </p:blipFill>
        <p:spPr>
          <a:xfrm>
            <a:off x="6377371" y="641569"/>
            <a:ext cx="2213261" cy="3102703"/>
          </a:xfrm>
          <a:prstGeom prst="rect">
            <a:avLst/>
          </a:prstGeom>
        </p:spPr>
      </p:pic>
      <p:pic>
        <p:nvPicPr>
          <p:cNvPr id="17" name="Picture 16">
            <a:extLst>
              <a:ext uri="{FF2B5EF4-FFF2-40B4-BE49-F238E27FC236}">
                <a16:creationId xmlns:a16="http://schemas.microsoft.com/office/drawing/2014/main" id="{2A8ED95A-92A6-1A62-BB80-4F8402873DD5}"/>
              </a:ext>
            </a:extLst>
          </p:cNvPr>
          <p:cNvPicPr>
            <a:picLocks noChangeAspect="1"/>
          </p:cNvPicPr>
          <p:nvPr/>
        </p:nvPicPr>
        <p:blipFill>
          <a:blip r:embed="rId7"/>
          <a:stretch>
            <a:fillRect/>
          </a:stretch>
        </p:blipFill>
        <p:spPr>
          <a:xfrm>
            <a:off x="8914970" y="973135"/>
            <a:ext cx="3168640" cy="4461368"/>
          </a:xfrm>
          <a:prstGeom prst="rect">
            <a:avLst/>
          </a:prstGeom>
        </p:spPr>
      </p:pic>
      <p:pic>
        <p:nvPicPr>
          <p:cNvPr id="18" name="Picture 17">
            <a:extLst>
              <a:ext uri="{FF2B5EF4-FFF2-40B4-BE49-F238E27FC236}">
                <a16:creationId xmlns:a16="http://schemas.microsoft.com/office/drawing/2014/main" id="{E6785490-E810-48C4-5FDE-7CA7EFF5A254}"/>
              </a:ext>
            </a:extLst>
          </p:cNvPr>
          <p:cNvPicPr>
            <a:picLocks noChangeAspect="1"/>
          </p:cNvPicPr>
          <p:nvPr/>
        </p:nvPicPr>
        <p:blipFill>
          <a:blip r:embed="rId8"/>
          <a:stretch>
            <a:fillRect/>
          </a:stretch>
        </p:blipFill>
        <p:spPr>
          <a:xfrm>
            <a:off x="4020780" y="3946106"/>
            <a:ext cx="4569852" cy="1176576"/>
          </a:xfrm>
          <a:prstGeom prst="rect">
            <a:avLst/>
          </a:prstGeom>
        </p:spPr>
      </p:pic>
    </p:spTree>
    <p:extLst>
      <p:ext uri="{BB962C8B-B14F-4D97-AF65-F5344CB8AC3E}">
        <p14:creationId xmlns:p14="http://schemas.microsoft.com/office/powerpoint/2010/main" val="263436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DDAA7F-F836-4148-8F87-30382F7521B8}"/>
              </a:ext>
            </a:extLst>
          </p:cNvPr>
          <p:cNvSpPr>
            <a:spLocks noGrp="1"/>
          </p:cNvSpPr>
          <p:nvPr>
            <p:ph type="title"/>
          </p:nvPr>
        </p:nvSpPr>
        <p:spPr>
          <a:xfrm>
            <a:off x="0" y="0"/>
            <a:ext cx="12192000" cy="1285875"/>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Resources- signposting</a:t>
            </a:r>
            <a:endParaRPr lang="en-GB" sz="1600" b="1" dirty="0">
              <a:solidFill>
                <a:schemeClr val="tx1"/>
              </a:solidFill>
              <a:latin typeface="Arial" panose="020B060402020202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458450" y="6247268"/>
            <a:ext cx="1443038" cy="427299"/>
          </a:xfrm>
          <a:prstGeom prst="rect">
            <a:avLst/>
          </a:prstGeom>
          <a:noFill/>
          <a:ln>
            <a:noFill/>
          </a:ln>
        </p:spPr>
      </p:pic>
      <p:sp>
        <p:nvSpPr>
          <p:cNvPr id="10" name="TextBox 9">
            <a:extLst>
              <a:ext uri="{FF2B5EF4-FFF2-40B4-BE49-F238E27FC236}">
                <a16:creationId xmlns:a16="http://schemas.microsoft.com/office/drawing/2014/main" id="{D8924164-2268-DAD5-4B3B-7876F30B052D}"/>
              </a:ext>
            </a:extLst>
          </p:cNvPr>
          <p:cNvSpPr txBox="1"/>
          <p:nvPr/>
        </p:nvSpPr>
        <p:spPr>
          <a:xfrm>
            <a:off x="385590" y="1380810"/>
            <a:ext cx="11806409" cy="489364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Success with Sensory Supports: The ultimate guide to using sensory diets, movement breaks, and sensory circuits at school 2023 Kim Griffin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0F1111"/>
                </a:solidFill>
                <a:effectLst/>
                <a:uLnTx/>
                <a:uFillTx/>
                <a:latin typeface="Arial" panose="020B0604020202020204" pitchFamily="34" charset="0"/>
                <a:ea typeface="+mn-ea"/>
                <a:cs typeface="Arial" panose="020B0604020202020204" pitchFamily="34" charset="0"/>
              </a:rPr>
              <a:t>The Kids' Guide to Staying Awesome and In Control: Simple Stuff to Help Children Regulate their Emotions and Senses Lauren </a:t>
            </a:r>
            <a:r>
              <a:rPr kumimoji="0" lang="en-GB" sz="2600" b="0" i="0" u="none" strike="noStrike" kern="1200" cap="none" spc="0" normalizeH="0" baseline="0" noProof="0" dirty="0" err="1">
                <a:ln>
                  <a:noFill/>
                </a:ln>
                <a:solidFill>
                  <a:srgbClr val="0F1111"/>
                </a:solidFill>
                <a:effectLst/>
                <a:uLnTx/>
                <a:uFillTx/>
                <a:latin typeface="Arial" panose="020B0604020202020204" pitchFamily="34" charset="0"/>
                <a:ea typeface="+mn-ea"/>
                <a:cs typeface="Arial" panose="020B0604020202020204" pitchFamily="34" charset="0"/>
              </a:rPr>
              <a:t>Brukner</a:t>
            </a:r>
            <a:endParaRPr kumimoji="0" lang="en-GB" sz="2600" b="0" i="0" u="none" strike="noStrike" kern="1200" cap="none" spc="0" normalizeH="0" baseline="0" noProof="0" dirty="0">
              <a:ln>
                <a:noFill/>
              </a:ln>
              <a:solidFill>
                <a:srgbClr val="0F111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Sensory break videos (created by an OT)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Sensory Diet Movement Brain Breaks – YouTube</a:t>
            </a: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Sensory activity cards (register to download – free)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Join Our Community - </a:t>
            </a:r>
            <a:r>
              <a:rPr kumimoji="0" lang="en-GB"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5"/>
              </a:rPr>
              <a:t>GriffinOT</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Interoception resources – Kelly Mahler  </a:t>
            </a: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www.Kelly-Mahler.com</a:t>
            </a:r>
            <a:endPar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Sensory Ladders website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Sensory Ladders – Sensory integration education about self regulation | free for anyone | anywhere | anytime</a:t>
            </a: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series of animal stretches early years interoception (youtube.com)</a:t>
            </a: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588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DDAA7F-F836-4148-8F87-30382F7521B8}"/>
              </a:ext>
            </a:extLst>
          </p:cNvPr>
          <p:cNvSpPr>
            <a:spLocks noGrp="1"/>
          </p:cNvSpPr>
          <p:nvPr>
            <p:ph type="title"/>
          </p:nvPr>
        </p:nvSpPr>
        <p:spPr>
          <a:xfrm>
            <a:off x="0" y="0"/>
            <a:ext cx="12192000" cy="1285875"/>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Resources- signposting</a:t>
            </a:r>
            <a:endParaRPr lang="en-GB" sz="1600" b="1" dirty="0">
              <a:solidFill>
                <a:schemeClr val="tx1"/>
              </a:solidFill>
              <a:latin typeface="Arial" panose="020B060402020202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458450" y="6247268"/>
            <a:ext cx="1443038" cy="427299"/>
          </a:xfrm>
          <a:prstGeom prst="rect">
            <a:avLst/>
          </a:prstGeom>
          <a:noFill/>
          <a:ln>
            <a:noFill/>
          </a:ln>
        </p:spPr>
      </p:pic>
      <p:sp>
        <p:nvSpPr>
          <p:cNvPr id="10" name="TextBox 9">
            <a:extLst>
              <a:ext uri="{FF2B5EF4-FFF2-40B4-BE49-F238E27FC236}">
                <a16:creationId xmlns:a16="http://schemas.microsoft.com/office/drawing/2014/main" id="{D8924164-2268-DAD5-4B3B-7876F30B052D}"/>
              </a:ext>
            </a:extLst>
          </p:cNvPr>
          <p:cNvSpPr txBox="1"/>
          <p:nvPr/>
        </p:nvSpPr>
        <p:spPr>
          <a:xfrm>
            <a:off x="385590" y="1380810"/>
            <a:ext cx="11806409" cy="449353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Positive Partnerships | Interoception</a:t>
            </a: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(videos and resources)</a:t>
            </a:r>
            <a:endPar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education.sa.gov.au/docs/support-and-inclusion/engagement-and-wellbeing/ready-to-learn-interoception-kit.pdf</a:t>
            </a: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(interoception toolkit-free)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Interoception 301 Activity Guide (education.sa.gov.au)</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(further ideas)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Applying interoception skills in the classroom (education.sa.gov.au)</a:t>
            </a:r>
            <a:endPar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The Window of Tolerance – YouTube</a:t>
            </a: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(Beacon House video)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Considering the impact of </a:t>
            </a:r>
            <a:r>
              <a:rPr kumimoji="0" lang="en-GB"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Alexythmia</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alongside Autism (free lecture Geoff Bird UCL)</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 Events – CRAE (ioe.ac.uk)</a:t>
            </a: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lt"/>
                <a:cs typeface="Arial" panose="020B0604020202020204" pitchFamily="34" charset="0"/>
                <a:hlinkClick r:id="rId10">
                  <a:extLst>
                    <a:ext uri="{A12FA001-AC4F-418D-AE19-62706E023703}">
                      <ahyp:hlinkClr xmlns:ahyp="http://schemas.microsoft.com/office/drawing/2018/hyperlinkcolor" val="tx"/>
                    </a:ext>
                  </a:extLst>
                </a:hlinkClick>
              </a:rPr>
              <a:t>Panda's Island of Regulation (youtube.com)</a:t>
            </a: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lt"/>
                <a:cs typeface="Arial" panose="020B0604020202020204" pitchFamily="34" charset="0"/>
              </a:rPr>
              <a:t>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(Window of Tolerance- shorter)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Brainstem Soothers (beaconhouse.org.uk)</a:t>
            </a:r>
            <a:r>
              <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brain science and a regulating toolkit)</a:t>
            </a:r>
            <a:endParaRPr kumimoji="0" lang="en-GB" sz="2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156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C1955-5F51-AE33-4290-11173E8C0119}"/>
              </a:ext>
            </a:extLst>
          </p:cNvPr>
          <p:cNvSpPr>
            <a:spLocks noGrp="1"/>
          </p:cNvSpPr>
          <p:nvPr>
            <p:ph type="title"/>
          </p:nvPr>
        </p:nvSpPr>
        <p:spPr>
          <a:xfrm>
            <a:off x="640080" y="329184"/>
            <a:ext cx="6894576" cy="1783080"/>
          </a:xfrm>
        </p:spPr>
        <p:txBody>
          <a:bodyPr anchor="b">
            <a:normAutofit/>
          </a:bodyPr>
          <a:lstStyle/>
          <a:p>
            <a:r>
              <a:rPr lang="en-GB" sz="4200" dirty="0">
                <a:latin typeface="+mn-lt"/>
                <a:ea typeface="Times New Roman" panose="02020603050405020304" pitchFamily="18" charset="0"/>
                <a:cs typeface="Times New Roman" panose="02020603050405020304" pitchFamily="18" charset="0"/>
              </a:rPr>
              <a:t>The P</a:t>
            </a:r>
            <a:r>
              <a:rPr lang="en-GB" sz="4200" dirty="0">
                <a:latin typeface="+mn-lt"/>
              </a:rPr>
              <a:t>urpose Of Our </a:t>
            </a:r>
            <a:r>
              <a:rPr lang="en-GB" sz="4200" dirty="0">
                <a:latin typeface="+mn-lt"/>
                <a:ea typeface="Times New Roman" panose="02020603050405020304" pitchFamily="18" charset="0"/>
                <a:cs typeface="Times New Roman" panose="02020603050405020304" pitchFamily="18" charset="0"/>
              </a:rPr>
              <a:t>Community Inclusion Forums:</a:t>
            </a:r>
            <a:endParaRPr lang="en-GB" sz="4200" dirty="0">
              <a:latin typeface="+mn-lt"/>
            </a:endParaRP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85FC98-77E9-6EC4-75C3-BD97D22627EE}"/>
              </a:ext>
            </a:extLst>
          </p:cNvPr>
          <p:cNvSpPr>
            <a:spLocks noGrp="1"/>
          </p:cNvSpPr>
          <p:nvPr>
            <p:ph idx="1"/>
          </p:nvPr>
        </p:nvSpPr>
        <p:spPr>
          <a:xfrm>
            <a:off x="640079" y="2706624"/>
            <a:ext cx="7404585" cy="3881370"/>
          </a:xfrm>
        </p:spPr>
        <p:txBody>
          <a:bodyPr>
            <a:normAutofit/>
          </a:bodyPr>
          <a:lstStyle/>
          <a:p>
            <a:pPr marL="342900" lvl="0" indent="-342900">
              <a:spcAft>
                <a:spcPts val="800"/>
              </a:spcAft>
              <a:buFont typeface="Wingdings" panose="05000000000000000000" pitchFamily="2" charset="2"/>
              <a:buChar char=""/>
              <a:tabLst>
                <a:tab pos="457200" algn="l"/>
              </a:tabLst>
            </a:pPr>
            <a:r>
              <a:rPr lang="en-GB" sz="1400" dirty="0">
                <a:latin typeface="Arial" panose="020B0604020202020204" pitchFamily="34" charset="0"/>
                <a:ea typeface="Times New Roman" panose="02020603050405020304" pitchFamily="18" charset="0"/>
                <a:cs typeface="Times New Roman" panose="02020603050405020304" pitchFamily="18" charset="0"/>
              </a:rPr>
              <a:t>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o promote the inclusion, and achievement of best possible outcomes, for children and young people with SEND and additional needs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GB" sz="1400" dirty="0">
                <a:latin typeface="Arial" panose="020B0604020202020204" pitchFamily="34" charset="0"/>
                <a:ea typeface="Times New Roman" panose="02020603050405020304" pitchFamily="18" charset="0"/>
                <a:cs typeface="Times New Roman" panose="02020603050405020304" pitchFamily="18" charset="0"/>
              </a:rPr>
              <a:t>To empower</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staff across the sector to be able to meet these needs, through the sharing of effective practice and providing peer support, and awareness of emerging research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GB" sz="14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Through the collaboration of stakeholders, we intend to enable access and knowledge and development of the Local Offer</a:t>
            </a:r>
          </a:p>
          <a:p>
            <a:pPr marL="342900" lvl="0" indent="-342900">
              <a:spcAft>
                <a:spcPts val="800"/>
              </a:spcAft>
              <a:buFont typeface="Wingdings" panose="05000000000000000000" pitchFamily="2" charset="2"/>
              <a:buChar char=""/>
              <a:tabLst>
                <a:tab pos="457200" algn="l"/>
              </a:tabLst>
            </a:pPr>
            <a:r>
              <a:rPr lang="en-GB" sz="1400" dirty="0">
                <a:latin typeface="Arial" panose="020B0604020202020204" pitchFamily="34" charset="0"/>
                <a:ea typeface="Calibri" panose="020F0502020204030204" pitchFamily="34" charset="0"/>
                <a:cs typeface="Times New Roman" panose="02020603050405020304" pitchFamily="18" charset="0"/>
              </a:rPr>
              <a:t>To understand and meet the needs of the local community in Bury &amp; Central Suffolk</a:t>
            </a:r>
          </a:p>
          <a:p>
            <a:pPr marL="342900" lvl="0" indent="-342900">
              <a:spcAft>
                <a:spcPts val="800"/>
              </a:spcAft>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Times New Roman" panose="02020603050405020304" pitchFamily="18" charset="0"/>
              </a:rPr>
              <a:t>To increase community capacity, facilitate co-creation, and raise parental confidence</a:t>
            </a:r>
          </a:p>
          <a:p>
            <a:pPr marL="342900" lvl="0" indent="-342900">
              <a:spcAft>
                <a:spcPts val="800"/>
              </a:spcAft>
              <a:buFont typeface="Wingdings" panose="05000000000000000000" pitchFamily="2" charset="2"/>
              <a:buChar char=""/>
              <a:tabLst>
                <a:tab pos="457200" algn="l"/>
              </a:tabLst>
            </a:pPr>
            <a:r>
              <a:rPr lang="en-GB" sz="1400" dirty="0">
                <a:latin typeface="Arial" panose="020B0604020202020204" pitchFamily="34" charset="0"/>
                <a:ea typeface="Calibri" panose="020F0502020204030204" pitchFamily="34" charset="0"/>
                <a:cs typeface="Times New Roman" panose="02020603050405020304" pitchFamily="18" charset="0"/>
              </a:rPr>
              <a:t>To improve our wellbeing and reclaim our professional identity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pic>
        <p:nvPicPr>
          <p:cNvPr id="4" name="Picture 3">
            <a:extLst>
              <a:ext uri="{FF2B5EF4-FFF2-40B4-BE49-F238E27FC236}">
                <a16:creationId xmlns:a16="http://schemas.microsoft.com/office/drawing/2014/main" id="{9C97DB70-ECD2-2226-ED5D-3B2DDA4F12DA}"/>
              </a:ext>
            </a:extLst>
          </p:cNvPr>
          <p:cNvPicPr>
            <a:picLocks noChangeAspect="1"/>
          </p:cNvPicPr>
          <p:nvPr/>
        </p:nvPicPr>
        <p:blipFill rotWithShape="1">
          <a:blip r:embed="rId2" r:link="rId3" cstate="print">
            <a:extLst>
              <a:ext uri="{28A0092B-C50C-407E-A947-70E740481C1C}">
                <a14:useLocalDpi xmlns:a14="http://schemas.microsoft.com/office/drawing/2010/main" val="0"/>
              </a:ext>
            </a:extLst>
          </a:blip>
          <a:srcRect t="4352" r="-1" b="722"/>
          <a:stretch>
            <a:fillRect/>
          </a:stretch>
        </p:blipFill>
        <p:spPr bwMode="auto">
          <a:xfrm>
            <a:off x="8636686" y="4079193"/>
            <a:ext cx="2450235" cy="2176272"/>
          </a:xfrm>
          <a:prstGeom prst="rect">
            <a:avLst/>
          </a:prstGeom>
          <a:noFill/>
        </p:spPr>
      </p:pic>
      <p:pic>
        <p:nvPicPr>
          <p:cNvPr id="6" name="Picture 5" descr="A group of blue people in a circle&#10;&#10;Description automatically generated">
            <a:extLst>
              <a:ext uri="{FF2B5EF4-FFF2-40B4-BE49-F238E27FC236}">
                <a16:creationId xmlns:a16="http://schemas.microsoft.com/office/drawing/2014/main" id="{495D3EEE-125A-0F39-13D4-308A3C31C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4743" y="1073237"/>
            <a:ext cx="2283305" cy="2145961"/>
          </a:xfrm>
          <a:prstGeom prst="rect">
            <a:avLst/>
          </a:prstGeom>
        </p:spPr>
      </p:pic>
    </p:spTree>
    <p:extLst>
      <p:ext uri="{BB962C8B-B14F-4D97-AF65-F5344CB8AC3E}">
        <p14:creationId xmlns:p14="http://schemas.microsoft.com/office/powerpoint/2010/main" val="27323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Rectangle 11">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Rectangle 13">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 name="Subtitle 4">
            <a:extLst>
              <a:ext uri="{FF2B5EF4-FFF2-40B4-BE49-F238E27FC236}">
                <a16:creationId xmlns:a16="http://schemas.microsoft.com/office/drawing/2014/main" id="{0F33F2DA-4E8F-E792-12E4-D17CF919AA98}"/>
              </a:ext>
            </a:extLst>
          </p:cNvPr>
          <p:cNvSpPr>
            <a:spLocks noGrp="1"/>
          </p:cNvSpPr>
          <p:nvPr>
            <p:ph type="subTitle" idx="1"/>
          </p:nvPr>
        </p:nvSpPr>
        <p:spPr>
          <a:xfrm>
            <a:off x="1286503" y="4064626"/>
            <a:ext cx="9607159" cy="1476235"/>
          </a:xfrm>
        </p:spPr>
        <p:txBody>
          <a:bodyPr>
            <a:normAutofit lnSpcReduction="10000"/>
          </a:bodyPr>
          <a:lstStyle/>
          <a:p>
            <a:pPr algn="ctr"/>
            <a:r>
              <a:rPr lang="en-GB" sz="2800" dirty="0">
                <a:solidFill>
                  <a:srgbClr val="FFFFFF"/>
                </a:solidFill>
                <a:cs typeface="Arial"/>
              </a:rPr>
              <a:t>Dr Rachel Sawyer  (Educational Psychologist) </a:t>
            </a:r>
          </a:p>
          <a:p>
            <a:pPr algn="ctr"/>
            <a:r>
              <a:rPr lang="en-GB" sz="2800" dirty="0">
                <a:solidFill>
                  <a:srgbClr val="FFFFFF"/>
                </a:solidFill>
                <a:cs typeface="Arial"/>
              </a:rPr>
              <a:t>Kelly Francis (Experienced Senior Inclusion Facilitator)</a:t>
            </a:r>
          </a:p>
          <a:p>
            <a:pPr algn="ctr"/>
            <a:r>
              <a:rPr lang="en-GB" sz="2800" dirty="0">
                <a:solidFill>
                  <a:srgbClr val="FFFFFF"/>
                </a:solidFill>
                <a:cs typeface="Arial"/>
              </a:rPr>
              <a:t>11</a:t>
            </a:r>
            <a:r>
              <a:rPr lang="en-GB" sz="2800" baseline="30000" dirty="0">
                <a:solidFill>
                  <a:srgbClr val="FFFFFF"/>
                </a:solidFill>
                <a:cs typeface="Arial"/>
              </a:rPr>
              <a:t>th</a:t>
            </a:r>
            <a:r>
              <a:rPr lang="en-GB" sz="2800" dirty="0">
                <a:solidFill>
                  <a:srgbClr val="FFFFFF"/>
                </a:solidFill>
                <a:cs typeface="Arial"/>
              </a:rPr>
              <a:t> and 12</a:t>
            </a:r>
            <a:r>
              <a:rPr lang="en-GB" sz="2800" baseline="30000" dirty="0">
                <a:solidFill>
                  <a:srgbClr val="FFFFFF"/>
                </a:solidFill>
                <a:cs typeface="Arial"/>
              </a:rPr>
              <a:t>th</a:t>
            </a:r>
            <a:r>
              <a:rPr lang="en-GB" sz="2800" dirty="0">
                <a:solidFill>
                  <a:srgbClr val="FFFFFF"/>
                </a:solidFill>
                <a:cs typeface="Arial"/>
              </a:rPr>
              <a:t> June 2024</a:t>
            </a:r>
          </a:p>
        </p:txBody>
      </p:sp>
      <p:sp>
        <p:nvSpPr>
          <p:cNvPr id="2" name="Title 1">
            <a:extLst>
              <a:ext uri="{FF2B5EF4-FFF2-40B4-BE49-F238E27FC236}">
                <a16:creationId xmlns:a16="http://schemas.microsoft.com/office/drawing/2014/main" id="{2950EB7E-2BC4-C501-BCCE-A6EF93961E2D}"/>
              </a:ext>
            </a:extLst>
          </p:cNvPr>
          <p:cNvSpPr>
            <a:spLocks noGrp="1"/>
          </p:cNvSpPr>
          <p:nvPr>
            <p:ph type="ctrTitle"/>
          </p:nvPr>
        </p:nvSpPr>
        <p:spPr>
          <a:xfrm>
            <a:off x="1286503" y="1285196"/>
            <a:ext cx="9607160" cy="2779429"/>
          </a:xfrm>
        </p:spPr>
        <p:txBody>
          <a:bodyPr>
            <a:normAutofit/>
          </a:bodyPr>
          <a:lstStyle/>
          <a:p>
            <a:pPr algn="ctr"/>
            <a:r>
              <a:rPr lang="en-GB" sz="7200" dirty="0"/>
              <a:t>Emotionally-based school avoidance (EBSA)</a:t>
            </a:r>
          </a:p>
        </p:txBody>
      </p:sp>
    </p:spTree>
    <p:extLst>
      <p:ext uri="{BB962C8B-B14F-4D97-AF65-F5344CB8AC3E}">
        <p14:creationId xmlns:p14="http://schemas.microsoft.com/office/powerpoint/2010/main" val="10283652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2C8716-F84C-46D5-985C-2076A7345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AD19363-93B9-A01C-1EE2-1013B29FFE95}"/>
              </a:ext>
            </a:extLst>
          </p:cNvPr>
          <p:cNvSpPr>
            <a:spLocks noGrp="1"/>
          </p:cNvSpPr>
          <p:nvPr>
            <p:ph type="title"/>
          </p:nvPr>
        </p:nvSpPr>
        <p:spPr>
          <a:xfrm>
            <a:off x="657225" y="499533"/>
            <a:ext cx="6657975" cy="1658198"/>
          </a:xfrm>
        </p:spPr>
        <p:txBody>
          <a:bodyPr>
            <a:normAutofit/>
          </a:bodyPr>
          <a:lstStyle/>
          <a:p>
            <a:r>
              <a:rPr lang="en-GB">
                <a:solidFill>
                  <a:srgbClr val="FFFFFF"/>
                </a:solidFill>
              </a:rPr>
              <a:t>Aims for session</a:t>
            </a:r>
          </a:p>
        </p:txBody>
      </p:sp>
      <p:sp>
        <p:nvSpPr>
          <p:cNvPr id="17" name="Rectangle 16">
            <a:extLst>
              <a:ext uri="{FF2B5EF4-FFF2-40B4-BE49-F238E27FC236}">
                <a16:creationId xmlns:a16="http://schemas.microsoft.com/office/drawing/2014/main" id="{A2AABEFD-D737-4E9B-A997-1C1507F52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a:extLst>
              <a:ext uri="{FF2B5EF4-FFF2-40B4-BE49-F238E27FC236}">
                <a16:creationId xmlns:a16="http://schemas.microsoft.com/office/drawing/2014/main" id="{9201771C-C880-5573-2D4E-DC4C67BF008B}"/>
              </a:ext>
            </a:extLst>
          </p:cNvPr>
          <p:cNvPicPr>
            <a:picLocks noChangeAspect="1"/>
          </p:cNvPicPr>
          <p:nvPr/>
        </p:nvPicPr>
        <p:blipFill rotWithShape="1">
          <a:blip r:embed="rId3"/>
          <a:srcRect l="21947" t="18712" r="23111" b="18457"/>
          <a:stretch/>
        </p:blipFill>
        <p:spPr>
          <a:xfrm>
            <a:off x="8300398" y="804673"/>
            <a:ext cx="3144148" cy="2543895"/>
          </a:xfrm>
          <a:prstGeom prst="rect">
            <a:avLst/>
          </a:prstGeom>
        </p:spPr>
      </p:pic>
      <p:pic>
        <p:nvPicPr>
          <p:cNvPr id="10" name="Picture 9" descr="A yellow sign with two arrows&#10;&#10;Description automatically generated">
            <a:extLst>
              <a:ext uri="{FF2B5EF4-FFF2-40B4-BE49-F238E27FC236}">
                <a16:creationId xmlns:a16="http://schemas.microsoft.com/office/drawing/2014/main" id="{9502E477-8A02-68EA-5A33-CB111A8F889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13245" y="3509435"/>
            <a:ext cx="2518453" cy="2543893"/>
          </a:xfrm>
          <a:prstGeom prst="rect">
            <a:avLst/>
          </a:prstGeom>
        </p:spPr>
      </p:pic>
      <p:graphicFrame>
        <p:nvGraphicFramePr>
          <p:cNvPr id="6" name="Content Placeholder 2">
            <a:extLst>
              <a:ext uri="{FF2B5EF4-FFF2-40B4-BE49-F238E27FC236}">
                <a16:creationId xmlns:a16="http://schemas.microsoft.com/office/drawing/2014/main" id="{26245607-4B0C-6F86-5AC8-1C73F915AA09}"/>
              </a:ext>
            </a:extLst>
          </p:cNvPr>
          <p:cNvGraphicFramePr>
            <a:graphicFrameLocks noGrp="1"/>
          </p:cNvGraphicFramePr>
          <p:nvPr>
            <p:ph idx="1"/>
          </p:nvPr>
        </p:nvGraphicFramePr>
        <p:xfrm>
          <a:off x="676657" y="2157730"/>
          <a:ext cx="6638543" cy="43812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2467934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30F3-B43B-2708-8380-9F96D37AD3DC}"/>
              </a:ext>
            </a:extLst>
          </p:cNvPr>
          <p:cNvSpPr>
            <a:spLocks noGrp="1"/>
          </p:cNvSpPr>
          <p:nvPr>
            <p:ph type="title"/>
          </p:nvPr>
        </p:nvSpPr>
        <p:spPr>
          <a:xfrm>
            <a:off x="657222" y="186609"/>
            <a:ext cx="10772775" cy="1658198"/>
          </a:xfrm>
        </p:spPr>
        <p:txBody>
          <a:bodyPr/>
          <a:lstStyle/>
          <a:p>
            <a:r>
              <a:rPr lang="en-GB" dirty="0">
                <a:solidFill>
                  <a:schemeClr val="tx2">
                    <a:lumMod val="90000"/>
                    <a:lumOff val="10000"/>
                  </a:schemeClr>
                </a:solidFill>
              </a:rPr>
              <a:t>What is EBSA?</a:t>
            </a:r>
          </a:p>
        </p:txBody>
      </p:sp>
      <p:sp>
        <p:nvSpPr>
          <p:cNvPr id="3" name="Content Placeholder 2">
            <a:extLst>
              <a:ext uri="{FF2B5EF4-FFF2-40B4-BE49-F238E27FC236}">
                <a16:creationId xmlns:a16="http://schemas.microsoft.com/office/drawing/2014/main" id="{AC04D7F5-DD42-BCBB-1879-FF00264EB9A0}"/>
              </a:ext>
            </a:extLst>
          </p:cNvPr>
          <p:cNvSpPr>
            <a:spLocks noGrp="1"/>
          </p:cNvSpPr>
          <p:nvPr>
            <p:ph idx="1"/>
          </p:nvPr>
        </p:nvSpPr>
        <p:spPr>
          <a:xfrm>
            <a:off x="657221" y="1728612"/>
            <a:ext cx="10772775" cy="3420256"/>
          </a:xfrm>
        </p:spPr>
        <p:txBody>
          <a:bodyPr>
            <a:noAutofit/>
          </a:bodyPr>
          <a:lstStyle/>
          <a:p>
            <a:pPr marL="265113" indent="-265113">
              <a:buFont typeface="Arial" panose="020B0604020202020204" pitchFamily="34" charset="0"/>
              <a:buChar char="•"/>
            </a:pPr>
            <a:r>
              <a:rPr lang="en-GB" dirty="0"/>
              <a:t>‘Emotionally-based school avoidance’: difficulty attending or engaging with school due to experience of negative emotions (e.g. anxiety/ distress). *</a:t>
            </a:r>
          </a:p>
          <a:p>
            <a:pPr marL="265113" indent="-265113">
              <a:buFont typeface="Arial" panose="020B0604020202020204" pitchFamily="34" charset="0"/>
              <a:buChar char="•"/>
            </a:pPr>
            <a:endParaRPr lang="en-GB" dirty="0"/>
          </a:p>
          <a:p>
            <a:pPr marL="265113" indent="-265113">
              <a:buFont typeface="Arial" panose="020B0604020202020204" pitchFamily="34" charset="0"/>
              <a:buChar char="•"/>
            </a:pPr>
            <a:r>
              <a:rPr lang="en-GB" dirty="0"/>
              <a:t>Previously/also known as ‘school refusal’, ‘anxiety based avoidance’, ‘emotionally based barriers to attendance’…</a:t>
            </a:r>
          </a:p>
          <a:p>
            <a:pPr marL="265113" indent="-265113">
              <a:buFont typeface="Arial" panose="020B0604020202020204" pitchFamily="34" charset="0"/>
              <a:buChar char="•"/>
            </a:pPr>
            <a:endParaRPr lang="en-GB" dirty="0"/>
          </a:p>
          <a:p>
            <a:pPr marL="265113" indent="-265113">
              <a:buFont typeface="Arial" panose="020B0604020202020204" pitchFamily="34" charset="0"/>
              <a:buChar char="•"/>
            </a:pPr>
            <a:r>
              <a:rPr lang="en-GB" dirty="0"/>
              <a:t>10% of CYP currently understood to be ‘persistently absent’. Previous estimates suggested that 1-2% of CYP experience EBSA, likely to be much higher.</a:t>
            </a:r>
          </a:p>
          <a:p>
            <a:pPr marL="265113" indent="-265113">
              <a:buFont typeface="Arial" panose="020B0604020202020204" pitchFamily="34" charset="0"/>
              <a:buChar char="•"/>
            </a:pPr>
            <a:endParaRPr lang="en-GB" dirty="0"/>
          </a:p>
          <a:p>
            <a:pPr marL="265113" indent="-265113">
              <a:buFont typeface="Arial" panose="020B0604020202020204" pitchFamily="34" charset="0"/>
              <a:buChar char="•"/>
            </a:pPr>
            <a:r>
              <a:rPr lang="en-GB" b="1" dirty="0"/>
              <a:t>Important to view EBSA as a symptom, rather than the difficulty itself. </a:t>
            </a:r>
            <a:r>
              <a:rPr lang="en-GB" dirty="0"/>
              <a:t>Often complex, long-lasting and multi-faceted.</a:t>
            </a:r>
          </a:p>
        </p:txBody>
      </p:sp>
      <p:pic>
        <p:nvPicPr>
          <p:cNvPr id="5" name="Picture 4" descr="Cartoon a cartoon of a person in bed&#10;&#10;Description automatically generated">
            <a:extLst>
              <a:ext uri="{FF2B5EF4-FFF2-40B4-BE49-F238E27FC236}">
                <a16:creationId xmlns:a16="http://schemas.microsoft.com/office/drawing/2014/main" id="{CF3CFA7B-AB27-988C-BF7F-4FDD8CC49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50267" y="0"/>
            <a:ext cx="2284509" cy="1728612"/>
          </a:xfrm>
          <a:prstGeom prst="rect">
            <a:avLst/>
          </a:prstGeom>
        </p:spPr>
      </p:pic>
    </p:spTree>
    <p:extLst>
      <p:ext uri="{BB962C8B-B14F-4D97-AF65-F5344CB8AC3E}">
        <p14:creationId xmlns:p14="http://schemas.microsoft.com/office/powerpoint/2010/main" val="394970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69C1-7DCF-774F-4690-B290E813C22C}"/>
              </a:ext>
            </a:extLst>
          </p:cNvPr>
          <p:cNvSpPr>
            <a:spLocks noGrp="1"/>
          </p:cNvSpPr>
          <p:nvPr>
            <p:ph type="title"/>
          </p:nvPr>
        </p:nvSpPr>
        <p:spPr/>
        <p:txBody>
          <a:bodyPr/>
          <a:lstStyle/>
          <a:p>
            <a:r>
              <a:rPr lang="en-GB">
                <a:solidFill>
                  <a:schemeClr val="tx2">
                    <a:lumMod val="90000"/>
                    <a:lumOff val="10000"/>
                  </a:schemeClr>
                </a:solidFill>
              </a:rPr>
              <a:t>What causes EBSA?</a:t>
            </a:r>
          </a:p>
        </p:txBody>
      </p:sp>
      <p:sp>
        <p:nvSpPr>
          <p:cNvPr id="3" name="Content Placeholder 2">
            <a:extLst>
              <a:ext uri="{FF2B5EF4-FFF2-40B4-BE49-F238E27FC236}">
                <a16:creationId xmlns:a16="http://schemas.microsoft.com/office/drawing/2014/main" id="{E91760A3-253A-8512-22EC-5F29EBBF711C}"/>
              </a:ext>
            </a:extLst>
          </p:cNvPr>
          <p:cNvSpPr>
            <a:spLocks noGrp="1"/>
          </p:cNvSpPr>
          <p:nvPr>
            <p:ph idx="1"/>
          </p:nvPr>
        </p:nvSpPr>
        <p:spPr/>
        <p:txBody>
          <a:bodyPr/>
          <a:lstStyle/>
          <a:p>
            <a:r>
              <a:rPr lang="en-GB" dirty="0"/>
              <a:t>Research suggests that there are a range of factors and circumstances that can contribute to attendance difficulties. These are best understood in terms of a ‘push and pull’ model.</a:t>
            </a:r>
          </a:p>
        </p:txBody>
      </p:sp>
      <p:sp>
        <p:nvSpPr>
          <p:cNvPr id="4" name="Oval 3">
            <a:extLst>
              <a:ext uri="{FF2B5EF4-FFF2-40B4-BE49-F238E27FC236}">
                <a16:creationId xmlns:a16="http://schemas.microsoft.com/office/drawing/2014/main" id="{B9AE2A50-0C12-2E8E-AF7C-523210E6C014}"/>
              </a:ext>
            </a:extLst>
          </p:cNvPr>
          <p:cNvSpPr/>
          <p:nvPr/>
        </p:nvSpPr>
        <p:spPr>
          <a:xfrm>
            <a:off x="657224" y="3338111"/>
            <a:ext cx="3055460" cy="28313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 name="Oval 4">
            <a:extLst>
              <a:ext uri="{FF2B5EF4-FFF2-40B4-BE49-F238E27FC236}">
                <a16:creationId xmlns:a16="http://schemas.microsoft.com/office/drawing/2014/main" id="{0178D1A3-62F0-D29F-0F7B-F0302CE94BBD}"/>
              </a:ext>
            </a:extLst>
          </p:cNvPr>
          <p:cNvSpPr/>
          <p:nvPr/>
        </p:nvSpPr>
        <p:spPr>
          <a:xfrm>
            <a:off x="8868462" y="3284602"/>
            <a:ext cx="3055460" cy="28313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 name="Oval 5">
            <a:extLst>
              <a:ext uri="{FF2B5EF4-FFF2-40B4-BE49-F238E27FC236}">
                <a16:creationId xmlns:a16="http://schemas.microsoft.com/office/drawing/2014/main" id="{C530306A-7128-3E09-2D8A-A098D832B23E}"/>
              </a:ext>
            </a:extLst>
          </p:cNvPr>
          <p:cNvSpPr/>
          <p:nvPr/>
        </p:nvSpPr>
        <p:spPr>
          <a:xfrm>
            <a:off x="4762843" y="3383855"/>
            <a:ext cx="3055460" cy="28313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395893A7-0F03-C9E2-EF31-26859DA00607}"/>
              </a:ext>
            </a:extLst>
          </p:cNvPr>
          <p:cNvSpPr txBox="1"/>
          <p:nvPr/>
        </p:nvSpPr>
        <p:spPr>
          <a:xfrm>
            <a:off x="1520327" y="4120308"/>
            <a:ext cx="2192357"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Light" panose="020F0302020204030204"/>
                <a:ea typeface="+mn-ea"/>
                <a:cs typeface="+mn-cs"/>
              </a:rPr>
              <a:t>School factors</a:t>
            </a:r>
          </a:p>
        </p:txBody>
      </p:sp>
      <p:sp>
        <p:nvSpPr>
          <p:cNvPr id="8" name="TextBox 7">
            <a:extLst>
              <a:ext uri="{FF2B5EF4-FFF2-40B4-BE49-F238E27FC236}">
                <a16:creationId xmlns:a16="http://schemas.microsoft.com/office/drawing/2014/main" id="{470B9F94-860A-AEBC-552C-3AFD9599510F}"/>
              </a:ext>
            </a:extLst>
          </p:cNvPr>
          <p:cNvSpPr txBox="1"/>
          <p:nvPr/>
        </p:nvSpPr>
        <p:spPr>
          <a:xfrm>
            <a:off x="9342419" y="4171101"/>
            <a:ext cx="219235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Light" panose="020F0302020204030204"/>
                <a:ea typeface="+mn-ea"/>
                <a:cs typeface="+mn-cs"/>
              </a:rPr>
              <a:t>Within-child factors</a:t>
            </a:r>
          </a:p>
        </p:txBody>
      </p:sp>
      <p:sp>
        <p:nvSpPr>
          <p:cNvPr id="9" name="TextBox 8">
            <a:extLst>
              <a:ext uri="{FF2B5EF4-FFF2-40B4-BE49-F238E27FC236}">
                <a16:creationId xmlns:a16="http://schemas.microsoft.com/office/drawing/2014/main" id="{3844B73A-FA4F-C0B3-339D-C44AF82611CA}"/>
              </a:ext>
            </a:extLst>
          </p:cNvPr>
          <p:cNvSpPr txBox="1"/>
          <p:nvPr/>
        </p:nvSpPr>
        <p:spPr>
          <a:xfrm>
            <a:off x="5645378" y="4215169"/>
            <a:ext cx="2192357"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Light" panose="020F0302020204030204"/>
                <a:ea typeface="+mn-ea"/>
                <a:cs typeface="+mn-cs"/>
              </a:rPr>
              <a:t>Home factors</a:t>
            </a:r>
          </a:p>
        </p:txBody>
      </p:sp>
    </p:spTree>
    <p:extLst>
      <p:ext uri="{BB962C8B-B14F-4D97-AF65-F5344CB8AC3E}">
        <p14:creationId xmlns:p14="http://schemas.microsoft.com/office/powerpoint/2010/main" val="1765019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3725-2B50-4675-8ED3-0FA784EC279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b="1" kern="1200">
                <a:solidFill>
                  <a:srgbClr val="FFFFFF"/>
                </a:solidFill>
                <a:latin typeface="+mj-lt"/>
                <a:ea typeface="+mj-ea"/>
                <a:cs typeface="+mj-cs"/>
              </a:rPr>
              <a:t>EBSA – The anxiety cycle that can maintain difficulties</a:t>
            </a: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pic>
        <p:nvPicPr>
          <p:cNvPr id="8" name="Content Placeholder 7">
            <a:extLst>
              <a:ext uri="{FF2B5EF4-FFF2-40B4-BE49-F238E27FC236}">
                <a16:creationId xmlns:a16="http://schemas.microsoft.com/office/drawing/2014/main" id="{8F183CF6-3BFF-481C-97C4-650BC5DC317C}"/>
              </a:ext>
            </a:extLst>
          </p:cNvPr>
          <p:cNvPicPr>
            <a:picLocks noGrp="1" noChangeAspect="1"/>
          </p:cNvPicPr>
          <p:nvPr>
            <p:ph idx="1"/>
          </p:nvPr>
        </p:nvPicPr>
        <p:blipFill rotWithShape="1">
          <a:blip r:embed="rId3"/>
          <a:srcRect l="2676"/>
          <a:stretch/>
        </p:blipFill>
        <p:spPr>
          <a:xfrm>
            <a:off x="2775625" y="969233"/>
            <a:ext cx="6711683" cy="5319008"/>
          </a:xfrm>
          <a:prstGeom prst="rect">
            <a:avLst/>
          </a:prstGeom>
        </p:spPr>
      </p:pic>
      <p:pic>
        <p:nvPicPr>
          <p:cNvPr id="15" name="Picture 14">
            <a:extLst>
              <a:ext uri="{FF2B5EF4-FFF2-40B4-BE49-F238E27FC236}">
                <a16:creationId xmlns:a16="http://schemas.microsoft.com/office/drawing/2014/main" id="{07AECB6B-2AE4-8BEB-B21D-3C4512888E13}"/>
              </a:ext>
            </a:extLst>
          </p:cNvPr>
          <p:cNvPicPr>
            <a:picLocks noChangeAspect="1"/>
          </p:cNvPicPr>
          <p:nvPr/>
        </p:nvPicPr>
        <p:blipFill>
          <a:blip r:embed="rId4"/>
          <a:stretch>
            <a:fillRect/>
          </a:stretch>
        </p:blipFill>
        <p:spPr>
          <a:xfrm>
            <a:off x="1622815" y="4668242"/>
            <a:ext cx="993220" cy="1529383"/>
          </a:xfrm>
          <a:prstGeom prst="rect">
            <a:avLst/>
          </a:prstGeom>
        </p:spPr>
      </p:pic>
      <p:sp>
        <p:nvSpPr>
          <p:cNvPr id="13" name="TextBox 12">
            <a:extLst>
              <a:ext uri="{FF2B5EF4-FFF2-40B4-BE49-F238E27FC236}">
                <a16:creationId xmlns:a16="http://schemas.microsoft.com/office/drawing/2014/main" id="{6E851A03-70B7-FB54-BA2C-F7AA7BC19191}"/>
              </a:ext>
            </a:extLst>
          </p:cNvPr>
          <p:cNvSpPr txBox="1"/>
          <p:nvPr/>
        </p:nvSpPr>
        <p:spPr>
          <a:xfrm>
            <a:off x="4692487" y="203875"/>
            <a:ext cx="2877957" cy="523220"/>
          </a:xfrm>
          <a:prstGeom prst="rect">
            <a:avLst/>
          </a:prstGeom>
          <a:solidFill>
            <a:srgbClr val="FBE99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Anxiety Cycle</a:t>
            </a:r>
          </a:p>
        </p:txBody>
      </p:sp>
      <p:pic>
        <p:nvPicPr>
          <p:cNvPr id="16" name="Picture 15">
            <a:extLst>
              <a:ext uri="{FF2B5EF4-FFF2-40B4-BE49-F238E27FC236}">
                <a16:creationId xmlns:a16="http://schemas.microsoft.com/office/drawing/2014/main" id="{8EA1B536-44ED-AF21-FC6F-770130B51FEB}"/>
              </a:ext>
            </a:extLst>
          </p:cNvPr>
          <p:cNvPicPr>
            <a:picLocks noChangeAspect="1"/>
          </p:cNvPicPr>
          <p:nvPr/>
        </p:nvPicPr>
        <p:blipFill>
          <a:blip r:embed="rId5"/>
          <a:stretch>
            <a:fillRect/>
          </a:stretch>
        </p:blipFill>
        <p:spPr>
          <a:xfrm>
            <a:off x="10858371" y="88831"/>
            <a:ext cx="838317" cy="638264"/>
          </a:xfrm>
          <a:prstGeom prst="rect">
            <a:avLst/>
          </a:prstGeom>
        </p:spPr>
      </p:pic>
    </p:spTree>
    <p:extLst>
      <p:ext uri="{BB962C8B-B14F-4D97-AF65-F5344CB8AC3E}">
        <p14:creationId xmlns:p14="http://schemas.microsoft.com/office/powerpoint/2010/main" val="1893391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EB09-4C7E-2743-1663-768B87C60D9A}"/>
              </a:ext>
            </a:extLst>
          </p:cNvPr>
          <p:cNvSpPr>
            <a:spLocks noGrp="1"/>
          </p:cNvSpPr>
          <p:nvPr>
            <p:ph type="title"/>
          </p:nvPr>
        </p:nvSpPr>
        <p:spPr>
          <a:xfrm>
            <a:off x="657224" y="499533"/>
            <a:ext cx="10772775" cy="1658198"/>
          </a:xfrm>
        </p:spPr>
        <p:txBody>
          <a:bodyPr>
            <a:normAutofit/>
          </a:bodyPr>
          <a:lstStyle/>
          <a:p>
            <a:r>
              <a:rPr lang="en-GB"/>
              <a:t>The need for an individualised approach</a:t>
            </a:r>
          </a:p>
        </p:txBody>
      </p:sp>
      <p:graphicFrame>
        <p:nvGraphicFramePr>
          <p:cNvPr id="5" name="Content Placeholder 2">
            <a:extLst>
              <a:ext uri="{FF2B5EF4-FFF2-40B4-BE49-F238E27FC236}">
                <a16:creationId xmlns:a16="http://schemas.microsoft.com/office/drawing/2014/main" id="{999CA0B1-DF1C-430C-FFF8-51DD4D9B499D}"/>
              </a:ext>
            </a:extLst>
          </p:cNvPr>
          <p:cNvGraphicFramePr>
            <a:graphicFrameLocks noGrp="1"/>
          </p:cNvGraphicFramePr>
          <p:nvPr>
            <p:ph idx="1"/>
          </p:nvPr>
        </p:nvGraphicFramePr>
        <p:xfrm>
          <a:off x="684649" y="2247945"/>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60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C27A-D538-368A-8F93-406A11F3A4AB}"/>
              </a:ext>
            </a:extLst>
          </p:cNvPr>
          <p:cNvSpPr>
            <a:spLocks noGrp="1"/>
          </p:cNvSpPr>
          <p:nvPr>
            <p:ph type="title"/>
          </p:nvPr>
        </p:nvSpPr>
        <p:spPr>
          <a:xfrm>
            <a:off x="657224" y="499533"/>
            <a:ext cx="10772775" cy="1658198"/>
          </a:xfrm>
        </p:spPr>
        <p:txBody>
          <a:bodyPr>
            <a:normAutofit/>
          </a:bodyPr>
          <a:lstStyle/>
          <a:p>
            <a:r>
              <a:rPr lang="en-GB">
                <a:solidFill>
                  <a:schemeClr val="tx2">
                    <a:lumMod val="90000"/>
                    <a:lumOff val="10000"/>
                  </a:schemeClr>
                </a:solidFill>
              </a:rPr>
              <a:t>SPIRAL Principles (Sawyer, 2022)</a:t>
            </a:r>
          </a:p>
        </p:txBody>
      </p:sp>
      <p:sp>
        <p:nvSpPr>
          <p:cNvPr id="3" name="Content Placeholder 2">
            <a:extLst>
              <a:ext uri="{FF2B5EF4-FFF2-40B4-BE49-F238E27FC236}">
                <a16:creationId xmlns:a16="http://schemas.microsoft.com/office/drawing/2014/main" id="{45B8F738-E732-5BE2-94A9-2C4CEC179836}"/>
              </a:ext>
            </a:extLst>
          </p:cNvPr>
          <p:cNvSpPr>
            <a:spLocks noGrp="1"/>
          </p:cNvSpPr>
          <p:nvPr>
            <p:ph idx="1"/>
          </p:nvPr>
        </p:nvSpPr>
        <p:spPr>
          <a:xfrm>
            <a:off x="676656" y="2011680"/>
            <a:ext cx="7563961" cy="4346787"/>
          </a:xfrm>
        </p:spPr>
        <p:txBody>
          <a:bodyPr vert="horz" lIns="91440" tIns="45720" rIns="91440" bIns="45720" rtlCol="0" anchor="t">
            <a:normAutofit fontScale="92500" lnSpcReduction="20000"/>
          </a:bodyPr>
          <a:lstStyle/>
          <a:p>
            <a:r>
              <a:rPr lang="en-GB" dirty="0"/>
              <a:t>Thesis research into parental experience of EBSA, with a focus on ‘what works’ to support successful reintegration.</a:t>
            </a:r>
          </a:p>
          <a:p>
            <a:endParaRPr lang="en-GB" dirty="0"/>
          </a:p>
          <a:p>
            <a:r>
              <a:rPr lang="en-GB" dirty="0"/>
              <a:t>Implications for a range of professionals in supporting families, CYP and schools, and the need for early intervention and support.</a:t>
            </a:r>
            <a:endParaRPr lang="en-GB" dirty="0">
              <a:cs typeface="Calibri Light"/>
            </a:endParaRPr>
          </a:p>
          <a:p>
            <a:endParaRPr lang="en-GB" dirty="0"/>
          </a:p>
          <a:p>
            <a:r>
              <a:rPr lang="en-GB" dirty="0"/>
              <a:t>Consideration of parent experience, including presence of blame and not feeling listened to, aligning with previous research: Not Fine in School: </a:t>
            </a:r>
            <a:r>
              <a:rPr lang="en-GB" dirty="0">
                <a:ea typeface="+mn-lt"/>
                <a:cs typeface="+mn-lt"/>
                <a:hlinkClick r:id="rId3"/>
              </a:rPr>
              <a:t>Not-Fine-in-School-march-2020-survey (wsimg.com)</a:t>
            </a:r>
            <a:endParaRPr lang="en-GB" b="1" dirty="0">
              <a:cs typeface="Calibri Light"/>
            </a:endParaRPr>
          </a:p>
          <a:p>
            <a:endParaRPr lang="en-GB" dirty="0"/>
          </a:p>
          <a:p>
            <a:pPr algn="ctr"/>
            <a:r>
              <a:rPr lang="en-GB" sz="2600" dirty="0"/>
              <a:t>Highlights importance of </a:t>
            </a:r>
            <a:r>
              <a:rPr lang="en-GB" sz="2600" b="1" dirty="0"/>
              <a:t>language</a:t>
            </a:r>
            <a:r>
              <a:rPr lang="en-GB" sz="2600" dirty="0"/>
              <a:t> and approach (supportive, collaborative and curious).</a:t>
            </a:r>
            <a:endParaRPr lang="en-GB" sz="2600" dirty="0">
              <a:cs typeface="Calibri Light"/>
            </a:endParaRPr>
          </a:p>
        </p:txBody>
      </p:sp>
      <p:pic>
        <p:nvPicPr>
          <p:cNvPr id="5" name="Graphic 4">
            <a:extLst>
              <a:ext uri="{FF2B5EF4-FFF2-40B4-BE49-F238E27FC236}">
                <a16:creationId xmlns:a16="http://schemas.microsoft.com/office/drawing/2014/main" id="{6CD7E789-E826-6D8B-60A4-7A5C29EFB7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422838" y="2809302"/>
            <a:ext cx="3007161" cy="2077002"/>
          </a:xfrm>
          <a:prstGeom prst="rect">
            <a:avLst/>
          </a:prstGeom>
        </p:spPr>
      </p:pic>
      <p:pic>
        <p:nvPicPr>
          <p:cNvPr id="6" name="Picture 5" descr="Icon&#10;&#10;Description automatically generated">
            <a:extLst>
              <a:ext uri="{FF2B5EF4-FFF2-40B4-BE49-F238E27FC236}">
                <a16:creationId xmlns:a16="http://schemas.microsoft.com/office/drawing/2014/main" id="{884F4A9F-C920-DB62-7545-2237FD449BF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111877" y="522545"/>
            <a:ext cx="1488884" cy="1440856"/>
          </a:xfrm>
          <a:prstGeom prst="rect">
            <a:avLst/>
          </a:prstGeom>
        </p:spPr>
      </p:pic>
    </p:spTree>
    <p:extLst>
      <p:ext uri="{BB962C8B-B14F-4D97-AF65-F5344CB8AC3E}">
        <p14:creationId xmlns:p14="http://schemas.microsoft.com/office/powerpoint/2010/main" val="504392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B01F9B20-CA0A-ACE6-333E-1572B616C5C4}"/>
              </a:ext>
            </a:extLst>
          </p:cNvPr>
          <p:cNvGraphicFramePr>
            <a:graphicFrameLocks noGrp="1"/>
          </p:cNvGraphicFramePr>
          <p:nvPr>
            <p:ph idx="1"/>
          </p:nvPr>
        </p:nvGraphicFramePr>
        <p:xfrm>
          <a:off x="1502921" y="969486"/>
          <a:ext cx="6583460" cy="481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E2C9F80E-1543-2DAD-74D6-DEB9CCC1E0E6}"/>
              </a:ext>
            </a:extLst>
          </p:cNvPr>
          <p:cNvCxnSpPr/>
          <p:nvPr/>
        </p:nvCxnSpPr>
        <p:spPr>
          <a:xfrm>
            <a:off x="8899793" y="1291488"/>
            <a:ext cx="0" cy="4175393"/>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EC95B66-717F-3EB0-4A69-8686B8DFDBC3}"/>
              </a:ext>
            </a:extLst>
          </p:cNvPr>
          <p:cNvSpPr txBox="1"/>
          <p:nvPr/>
        </p:nvSpPr>
        <p:spPr>
          <a:xfrm>
            <a:off x="9239693" y="1855690"/>
            <a:ext cx="2849525"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prstClr val="black"/>
                </a:solidFill>
                <a:effectLst/>
                <a:uLnTx/>
                <a:uFillTx/>
                <a:latin typeface="Calibri Light" panose="020F0302020204030204"/>
                <a:ea typeface="+mn-ea"/>
                <a:cs typeface="+mn-cs"/>
              </a:rPr>
              <a:t>Parent Carers, Schools,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prstClr val="black"/>
                </a:solidFill>
                <a:effectLst/>
                <a:uLnTx/>
                <a:uFillTx/>
                <a:latin typeface="Calibri Light" panose="020F0302020204030204"/>
                <a:ea typeface="+mn-ea"/>
                <a:cs typeface="+mn-cs"/>
              </a:rPr>
              <a:t>Local Authority, Health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rPr>
              <a:t>working collaboratively</a:t>
            </a:r>
          </a:p>
        </p:txBody>
      </p:sp>
    </p:spTree>
    <p:extLst>
      <p:ext uri="{BB962C8B-B14F-4D97-AF65-F5344CB8AC3E}">
        <p14:creationId xmlns:p14="http://schemas.microsoft.com/office/powerpoint/2010/main" val="93624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A198-D5E2-C283-C21B-01F5CA76DC64}"/>
              </a:ext>
            </a:extLst>
          </p:cNvPr>
          <p:cNvSpPr>
            <a:spLocks noGrp="1"/>
          </p:cNvSpPr>
          <p:nvPr>
            <p:ph type="title"/>
          </p:nvPr>
        </p:nvSpPr>
        <p:spPr>
          <a:xfrm>
            <a:off x="709612" y="251035"/>
            <a:ext cx="10772775" cy="1658198"/>
          </a:xfrm>
        </p:spPr>
        <p:txBody>
          <a:bodyPr/>
          <a:lstStyle/>
          <a:p>
            <a:r>
              <a:rPr lang="en-GB" dirty="0">
                <a:solidFill>
                  <a:srgbClr val="002060"/>
                </a:solidFill>
              </a:rPr>
              <a:t>Gathering the Voices</a:t>
            </a:r>
          </a:p>
        </p:txBody>
      </p:sp>
      <p:sp>
        <p:nvSpPr>
          <p:cNvPr id="3" name="Content Placeholder 2">
            <a:extLst>
              <a:ext uri="{FF2B5EF4-FFF2-40B4-BE49-F238E27FC236}">
                <a16:creationId xmlns:a16="http://schemas.microsoft.com/office/drawing/2014/main" id="{AA2AAB1B-4C23-B55C-9BAF-0B59A4D683D1}"/>
              </a:ext>
            </a:extLst>
          </p:cNvPr>
          <p:cNvSpPr>
            <a:spLocks noGrp="1"/>
          </p:cNvSpPr>
          <p:nvPr>
            <p:ph idx="1"/>
          </p:nvPr>
        </p:nvSpPr>
        <p:spPr>
          <a:xfrm>
            <a:off x="632308" y="1461271"/>
            <a:ext cx="10337845" cy="2072420"/>
          </a:xfrm>
        </p:spPr>
        <p:txBody>
          <a:bodyPr vert="horz" lIns="91440" tIns="45720" rIns="91440" bIns="45720" rtlCol="0" anchor="t">
            <a:normAutofit fontScale="92500" lnSpcReduction="10000"/>
          </a:bodyPr>
          <a:lstStyle/>
          <a:p>
            <a:pPr>
              <a:lnSpc>
                <a:spcPct val="120000"/>
              </a:lnSpc>
            </a:pPr>
            <a:r>
              <a:rPr lang="en-GB" dirty="0"/>
              <a:t>Have efforts been made to gather the Child’s voice? Does the school/ family/carers need support to gather Child views? Does the school have an ELSA who could help with this?</a:t>
            </a:r>
          </a:p>
          <a:p>
            <a:r>
              <a:rPr lang="en-GB" dirty="0"/>
              <a:t>Have the parent/carer views been gathered and represented? </a:t>
            </a:r>
            <a:r>
              <a:rPr lang="en-GB" dirty="0">
                <a:cs typeface="Calibri Light"/>
              </a:rPr>
              <a:t>Is professional support needed to provide further information or input these into an action plan?</a:t>
            </a:r>
            <a:endParaRPr lang="en-GB" dirty="0"/>
          </a:p>
          <a:p>
            <a:pPr algn="ctr"/>
            <a:r>
              <a:rPr lang="en-GB" b="1" dirty="0"/>
              <a:t>These are an important step towards establishing reasons behind attendance difficulties.</a:t>
            </a:r>
            <a:endParaRPr lang="en-GB" b="1" dirty="0">
              <a:cs typeface="Calibri"/>
            </a:endParaRPr>
          </a:p>
        </p:txBody>
      </p:sp>
      <p:pic>
        <p:nvPicPr>
          <p:cNvPr id="6" name="Picture 5" descr="A group of people with speech bubbles&#10;&#10;Description automatically generated">
            <a:extLst>
              <a:ext uri="{FF2B5EF4-FFF2-40B4-BE49-F238E27FC236}">
                <a16:creationId xmlns:a16="http://schemas.microsoft.com/office/drawing/2014/main" id="{31FB4370-D620-8DFE-AEA4-6451FF1E0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954" y="33086"/>
            <a:ext cx="2242482" cy="1760885"/>
          </a:xfrm>
          <a:prstGeom prst="rect">
            <a:avLst/>
          </a:prstGeom>
        </p:spPr>
      </p:pic>
      <p:pic>
        <p:nvPicPr>
          <p:cNvPr id="11" name="Picture 10">
            <a:extLst>
              <a:ext uri="{FF2B5EF4-FFF2-40B4-BE49-F238E27FC236}">
                <a16:creationId xmlns:a16="http://schemas.microsoft.com/office/drawing/2014/main" id="{10257CF9-1A45-4316-BBCB-563DF00478FE}"/>
              </a:ext>
            </a:extLst>
          </p:cNvPr>
          <p:cNvPicPr>
            <a:picLocks noChangeAspect="1"/>
          </p:cNvPicPr>
          <p:nvPr/>
        </p:nvPicPr>
        <p:blipFill rotWithShape="1">
          <a:blip r:embed="rId4"/>
          <a:srcRect t="736" b="-1"/>
          <a:stretch/>
        </p:blipFill>
        <p:spPr>
          <a:xfrm>
            <a:off x="4634159" y="4414481"/>
            <a:ext cx="3198286" cy="225688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6" name="Title 1">
            <a:extLst>
              <a:ext uri="{FF2B5EF4-FFF2-40B4-BE49-F238E27FC236}">
                <a16:creationId xmlns:a16="http://schemas.microsoft.com/office/drawing/2014/main" id="{D02C3BD7-8FE4-0732-6DC4-E91A0E662EBC}"/>
              </a:ext>
            </a:extLst>
          </p:cNvPr>
          <p:cNvSpPr txBox="1">
            <a:spLocks/>
          </p:cNvSpPr>
          <p:nvPr/>
        </p:nvSpPr>
        <p:spPr>
          <a:xfrm>
            <a:off x="1075715" y="3788830"/>
            <a:ext cx="2328422" cy="71891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3600" b="0" i="0" u="none" strike="noStrike" kern="1200" cap="none" spc="-120" normalizeH="0" baseline="0" noProof="0" dirty="0">
                <a:ln>
                  <a:noFill/>
                </a:ln>
                <a:solidFill>
                  <a:srgbClr val="002060"/>
                </a:solidFill>
                <a:effectLst/>
                <a:uLnTx/>
                <a:uFillTx/>
                <a:latin typeface="Calibri Light" panose="020F0302020204030204"/>
                <a:ea typeface="+mj-ea"/>
                <a:cs typeface="+mj-cs"/>
              </a:rPr>
              <a:t>Child Voice</a:t>
            </a:r>
          </a:p>
        </p:txBody>
      </p:sp>
      <p:sp>
        <p:nvSpPr>
          <p:cNvPr id="17" name="Title 1">
            <a:extLst>
              <a:ext uri="{FF2B5EF4-FFF2-40B4-BE49-F238E27FC236}">
                <a16:creationId xmlns:a16="http://schemas.microsoft.com/office/drawing/2014/main" id="{7ED015D7-40D6-7051-476C-6C0F2EC1979C}"/>
              </a:ext>
            </a:extLst>
          </p:cNvPr>
          <p:cNvSpPr txBox="1">
            <a:spLocks/>
          </p:cNvSpPr>
          <p:nvPr/>
        </p:nvSpPr>
        <p:spPr>
          <a:xfrm>
            <a:off x="4931788" y="3788830"/>
            <a:ext cx="2328422" cy="71891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3600" b="0" i="0" u="none" strike="noStrike" kern="1200" cap="none" spc="-120" normalizeH="0" baseline="0" noProof="0" dirty="0">
                <a:ln>
                  <a:noFill/>
                </a:ln>
                <a:solidFill>
                  <a:srgbClr val="002060"/>
                </a:solidFill>
                <a:effectLst/>
                <a:uLnTx/>
                <a:uFillTx/>
                <a:latin typeface="Calibri Light" panose="020F0302020204030204"/>
                <a:ea typeface="+mj-ea"/>
                <a:cs typeface="+mj-cs"/>
              </a:rPr>
              <a:t>Home Voice</a:t>
            </a:r>
          </a:p>
        </p:txBody>
      </p:sp>
      <p:pic>
        <p:nvPicPr>
          <p:cNvPr id="20" name="Picture 19">
            <a:extLst>
              <a:ext uri="{FF2B5EF4-FFF2-40B4-BE49-F238E27FC236}">
                <a16:creationId xmlns:a16="http://schemas.microsoft.com/office/drawing/2014/main" id="{17279846-E942-38D6-FA94-63E37F68D4BA}"/>
              </a:ext>
            </a:extLst>
          </p:cNvPr>
          <p:cNvPicPr>
            <a:picLocks noChangeAspect="1"/>
          </p:cNvPicPr>
          <p:nvPr/>
        </p:nvPicPr>
        <p:blipFill>
          <a:blip r:embed="rId5"/>
          <a:stretch>
            <a:fillRect/>
          </a:stretch>
        </p:blipFill>
        <p:spPr>
          <a:xfrm>
            <a:off x="8709997" y="4411061"/>
            <a:ext cx="3198286" cy="226372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8" name="Title 1">
            <a:extLst>
              <a:ext uri="{FF2B5EF4-FFF2-40B4-BE49-F238E27FC236}">
                <a16:creationId xmlns:a16="http://schemas.microsoft.com/office/drawing/2014/main" id="{E669A925-79DD-FA57-AA54-0967AA22FBB5}"/>
              </a:ext>
            </a:extLst>
          </p:cNvPr>
          <p:cNvSpPr txBox="1">
            <a:spLocks/>
          </p:cNvSpPr>
          <p:nvPr/>
        </p:nvSpPr>
        <p:spPr>
          <a:xfrm>
            <a:off x="9187899" y="3788830"/>
            <a:ext cx="2328422" cy="71891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3600" b="0" i="0" u="none" strike="noStrike" kern="1200" cap="none" spc="-120" normalizeH="0" baseline="0" noProof="0" dirty="0">
                <a:ln>
                  <a:noFill/>
                </a:ln>
                <a:solidFill>
                  <a:srgbClr val="002060"/>
                </a:solidFill>
                <a:effectLst/>
                <a:uLnTx/>
                <a:uFillTx/>
                <a:latin typeface="Calibri Light" panose="020F0302020204030204"/>
                <a:ea typeface="+mj-ea"/>
                <a:cs typeface="+mj-cs"/>
              </a:rPr>
              <a:t>School Voice</a:t>
            </a:r>
          </a:p>
        </p:txBody>
      </p:sp>
      <p:pic>
        <p:nvPicPr>
          <p:cNvPr id="13" name="Picture 12">
            <a:extLst>
              <a:ext uri="{FF2B5EF4-FFF2-40B4-BE49-F238E27FC236}">
                <a16:creationId xmlns:a16="http://schemas.microsoft.com/office/drawing/2014/main" id="{D3B8AEEB-45D3-7CD9-48BE-D94970479A8C}"/>
              </a:ext>
            </a:extLst>
          </p:cNvPr>
          <p:cNvPicPr>
            <a:picLocks noChangeAspect="1"/>
          </p:cNvPicPr>
          <p:nvPr/>
        </p:nvPicPr>
        <p:blipFill>
          <a:blip r:embed="rId6"/>
          <a:stretch>
            <a:fillRect/>
          </a:stretch>
        </p:blipFill>
        <p:spPr>
          <a:xfrm>
            <a:off x="515350" y="4414481"/>
            <a:ext cx="3198286" cy="223937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Picture 7" descr="A drawing of a person with a speech bubble&#10;&#10;Description automatically generated">
            <a:extLst>
              <a:ext uri="{FF2B5EF4-FFF2-40B4-BE49-F238E27FC236}">
                <a16:creationId xmlns:a16="http://schemas.microsoft.com/office/drawing/2014/main" id="{8E649B63-82E6-9F9C-DE1C-7302392E3D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674" y="3457656"/>
            <a:ext cx="1326774" cy="1068166"/>
          </a:xfrm>
          <a:prstGeom prst="rect">
            <a:avLst/>
          </a:prstGeom>
        </p:spPr>
      </p:pic>
    </p:spTree>
    <p:extLst>
      <p:ext uri="{BB962C8B-B14F-4D97-AF65-F5344CB8AC3E}">
        <p14:creationId xmlns:p14="http://schemas.microsoft.com/office/powerpoint/2010/main" val="1497013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B852-6856-8BCE-D760-9B4BE03EBD80}"/>
              </a:ext>
            </a:extLst>
          </p:cNvPr>
          <p:cNvSpPr>
            <a:spLocks noGrp="1"/>
          </p:cNvSpPr>
          <p:nvPr>
            <p:ph type="title"/>
          </p:nvPr>
        </p:nvSpPr>
        <p:spPr/>
        <p:txBody>
          <a:bodyPr/>
          <a:lstStyle/>
          <a:p>
            <a:r>
              <a:rPr lang="en-GB">
                <a:solidFill>
                  <a:schemeClr val="accent1">
                    <a:lumMod val="75000"/>
                  </a:schemeClr>
                </a:solidFill>
              </a:rPr>
              <a:t>When the child is not consistently attending...</a:t>
            </a:r>
            <a:endParaRPr lang="en-GB">
              <a:solidFill>
                <a:schemeClr val="accent1">
                  <a:lumMod val="75000"/>
                </a:schemeClr>
              </a:solidFill>
              <a:cs typeface="Calibri Light"/>
            </a:endParaRPr>
          </a:p>
        </p:txBody>
      </p:sp>
      <p:sp>
        <p:nvSpPr>
          <p:cNvPr id="3" name="Content Placeholder 2">
            <a:extLst>
              <a:ext uri="{FF2B5EF4-FFF2-40B4-BE49-F238E27FC236}">
                <a16:creationId xmlns:a16="http://schemas.microsoft.com/office/drawing/2014/main" id="{FF88832D-FBAB-38D7-EE9A-EF60AD33E62E}"/>
              </a:ext>
            </a:extLst>
          </p:cNvPr>
          <p:cNvSpPr>
            <a:spLocks noGrp="1"/>
          </p:cNvSpPr>
          <p:nvPr>
            <p:ph idx="1"/>
          </p:nvPr>
        </p:nvSpPr>
        <p:spPr>
          <a:xfrm>
            <a:off x="676656" y="2318338"/>
            <a:ext cx="10753725" cy="3766185"/>
          </a:xfrm>
        </p:spPr>
        <p:txBody>
          <a:bodyPr vert="horz" lIns="91440" tIns="45720" rIns="91440" bIns="45720" rtlCol="0" anchor="t">
            <a:normAutofit/>
          </a:bodyPr>
          <a:lstStyle/>
          <a:p>
            <a:pPr marL="0" indent="0">
              <a:buNone/>
            </a:pPr>
            <a:r>
              <a:rPr lang="en-GB" b="1" dirty="0">
                <a:cs typeface="Calibri Light"/>
              </a:rPr>
              <a:t>Lessons learnt from Covid: </a:t>
            </a:r>
            <a:r>
              <a:rPr lang="en-GB" dirty="0">
                <a:cs typeface="Calibri Light"/>
              </a:rPr>
              <a:t>Is there more that the school can de doing to maintain relationships? To support feelings of anxiety and develop coping skills? Can work be sent home?</a:t>
            </a:r>
          </a:p>
          <a:p>
            <a:pPr marL="0" indent="0">
              <a:buNone/>
            </a:pPr>
            <a:endParaRPr lang="en-GB" dirty="0">
              <a:cs typeface="Calibri Light"/>
            </a:endParaRPr>
          </a:p>
          <a:p>
            <a:pPr marL="0" indent="0">
              <a:buNone/>
            </a:pPr>
            <a:r>
              <a:rPr lang="en-GB" dirty="0">
                <a:cs typeface="Calibri Light"/>
              </a:rPr>
              <a:t>This can make implementing school-based support more challenging, meaning that a multi-systems approach is often needed.</a:t>
            </a:r>
          </a:p>
          <a:p>
            <a:pPr marL="0" indent="0">
              <a:buNone/>
            </a:pPr>
            <a:r>
              <a:rPr lang="en-GB" dirty="0">
                <a:cs typeface="Calibri Light"/>
              </a:rPr>
              <a:t>However, schools can take steps to support CYP remotely...</a:t>
            </a:r>
          </a:p>
          <a:p>
            <a:pPr marL="0" indent="0">
              <a:buNone/>
            </a:pPr>
            <a:r>
              <a:rPr lang="en-GB" dirty="0">
                <a:cs typeface="Calibri Light"/>
              </a:rPr>
              <a:t>Need to maintain and build relationships remotely: </a:t>
            </a:r>
            <a:r>
              <a:rPr lang="en-GB" dirty="0">
                <a:solidFill>
                  <a:srgbClr val="FF0000"/>
                </a:solidFill>
                <a:cs typeface="Calibri Light"/>
                <a:hlinkClick r:id="rId3"/>
              </a:rPr>
              <a:t>Maintaining Connections </a:t>
            </a:r>
            <a:endParaRPr lang="en-GB" dirty="0">
              <a:solidFill>
                <a:srgbClr val="FF0000"/>
              </a:solidFill>
              <a:cs typeface="Calibri Light"/>
            </a:endParaRPr>
          </a:p>
          <a:p>
            <a:pPr marL="0" indent="0">
              <a:buNone/>
            </a:pPr>
            <a:r>
              <a:rPr lang="en-GB" dirty="0">
                <a:cs typeface="Calibri Light"/>
              </a:rPr>
              <a:t>Consider psychological safety: </a:t>
            </a:r>
            <a:r>
              <a:rPr lang="en-GB" dirty="0">
                <a:solidFill>
                  <a:srgbClr val="FF0000"/>
                </a:solidFill>
                <a:cs typeface="Calibri Light"/>
                <a:hlinkClick r:id="rId4"/>
              </a:rPr>
              <a:t>Feelings of safety </a:t>
            </a:r>
            <a:endParaRPr lang="en-GB" dirty="0">
              <a:solidFill>
                <a:srgbClr val="FF0000"/>
              </a:solidFill>
              <a:cs typeface="Calibri Light"/>
            </a:endParaRPr>
          </a:p>
          <a:p>
            <a:endParaRPr lang="en-GB" dirty="0"/>
          </a:p>
          <a:p>
            <a:endParaRPr lang="en-GB" dirty="0">
              <a:cs typeface="Calibri Light"/>
            </a:endParaRPr>
          </a:p>
        </p:txBody>
      </p:sp>
      <p:pic>
        <p:nvPicPr>
          <p:cNvPr id="4" name="Picture 3" descr="A computer with a blue screen&#10;&#10;Description automatically generated">
            <a:extLst>
              <a:ext uri="{FF2B5EF4-FFF2-40B4-BE49-F238E27FC236}">
                <a16:creationId xmlns:a16="http://schemas.microsoft.com/office/drawing/2014/main" id="{1D8E4F8F-5B3E-1048-AFFA-06C057368AB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737558" y="2004"/>
            <a:ext cx="2251911" cy="2241885"/>
          </a:xfrm>
          <a:prstGeom prst="rect">
            <a:avLst/>
          </a:prstGeom>
        </p:spPr>
      </p:pic>
      <p:sp>
        <p:nvSpPr>
          <p:cNvPr id="5" name="TextBox 4">
            <a:extLst>
              <a:ext uri="{FF2B5EF4-FFF2-40B4-BE49-F238E27FC236}">
                <a16:creationId xmlns:a16="http://schemas.microsoft.com/office/drawing/2014/main" id="{083D567C-87C1-F242-C1EB-03F173E34415}"/>
              </a:ext>
            </a:extLst>
          </p:cNvPr>
          <p:cNvSpPr txBox="1"/>
          <p:nvPr/>
        </p:nvSpPr>
        <p:spPr>
          <a:xfrm>
            <a:off x="4724400" y="4870784"/>
            <a:ext cx="2251911" cy="247316"/>
          </a:xfrm>
          <a:prstGeom prst="rect">
            <a:avLst/>
          </a:prstGeom>
        </p:spPr>
        <p:txBody>
          <a:bodyPr lIns="91440" tIns="45720" rIns="91440" bIns="45720" anchor="t">
            <a:normAutofit fontScale="6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panose="020F0302020204030204"/>
              <a:ea typeface="+mn-ea"/>
              <a:cs typeface="Calibri Light"/>
            </a:endParaRPr>
          </a:p>
        </p:txBody>
      </p:sp>
    </p:spTree>
    <p:extLst>
      <p:ext uri="{BB962C8B-B14F-4D97-AF65-F5344CB8AC3E}">
        <p14:creationId xmlns:p14="http://schemas.microsoft.com/office/powerpoint/2010/main" val="177678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044199E0-9049-4C33-B5AA-773B1526A163}"/>
              </a:ext>
            </a:extLst>
          </p:cNvPr>
          <p:cNvPicPr>
            <a:picLocks noGrp="1" noChangeAspect="1"/>
          </p:cNvPicPr>
          <p:nvPr>
            <p:ph idx="1"/>
          </p:nvPr>
        </p:nvPicPr>
        <p:blipFill>
          <a:blip r:embed="rId2"/>
          <a:stretch>
            <a:fillRect/>
          </a:stretch>
        </p:blipFill>
        <p:spPr>
          <a:xfrm>
            <a:off x="643467" y="811783"/>
            <a:ext cx="10905066" cy="5234432"/>
          </a:xfrm>
          <a:prstGeom prst="rect">
            <a:avLst/>
          </a:prstGeom>
        </p:spPr>
      </p:pic>
      <p:cxnSp>
        <p:nvCxnSpPr>
          <p:cNvPr id="10" name="Straight Arrow Connector 9">
            <a:extLst>
              <a:ext uri="{FF2B5EF4-FFF2-40B4-BE49-F238E27FC236}">
                <a16:creationId xmlns:a16="http://schemas.microsoft.com/office/drawing/2014/main" id="{ED273337-8E3F-4F16-B321-7438C6469AFA}"/>
              </a:ext>
            </a:extLst>
          </p:cNvPr>
          <p:cNvCxnSpPr/>
          <p:nvPr/>
        </p:nvCxnSpPr>
        <p:spPr>
          <a:xfrm flipH="1" flipV="1">
            <a:off x="10363200" y="5181600"/>
            <a:ext cx="1330960" cy="77216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4360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690A-9645-3DA6-28E4-2E38E0A73EFA}"/>
              </a:ext>
            </a:extLst>
          </p:cNvPr>
          <p:cNvSpPr>
            <a:spLocks noGrp="1"/>
          </p:cNvSpPr>
          <p:nvPr>
            <p:ph type="title"/>
          </p:nvPr>
        </p:nvSpPr>
        <p:spPr>
          <a:xfrm>
            <a:off x="657224" y="499533"/>
            <a:ext cx="11261874" cy="1658198"/>
          </a:xfrm>
        </p:spPr>
        <p:txBody>
          <a:bodyPr>
            <a:normAutofit/>
          </a:bodyPr>
          <a:lstStyle/>
          <a:p>
            <a:r>
              <a:rPr lang="en-GB" sz="4800" dirty="0">
                <a:solidFill>
                  <a:schemeClr val="accent1">
                    <a:lumMod val="75000"/>
                  </a:schemeClr>
                </a:solidFill>
                <a:cs typeface="Calibri Light"/>
              </a:rPr>
              <a:t>EBSA and Special Educational Needs (Disability)</a:t>
            </a:r>
            <a:endParaRPr lang="en-GB" sz="4800" dirty="0">
              <a:solidFill>
                <a:schemeClr val="accent1">
                  <a:lumMod val="75000"/>
                </a:schemeClr>
              </a:solidFill>
            </a:endParaRPr>
          </a:p>
        </p:txBody>
      </p:sp>
      <p:sp>
        <p:nvSpPr>
          <p:cNvPr id="3" name="Content Placeholder 2">
            <a:extLst>
              <a:ext uri="{FF2B5EF4-FFF2-40B4-BE49-F238E27FC236}">
                <a16:creationId xmlns:a16="http://schemas.microsoft.com/office/drawing/2014/main" id="{483A1DDB-030E-105D-D30A-9343E331F181}"/>
              </a:ext>
            </a:extLst>
          </p:cNvPr>
          <p:cNvSpPr>
            <a:spLocks noGrp="1"/>
          </p:cNvSpPr>
          <p:nvPr>
            <p:ph idx="1"/>
          </p:nvPr>
        </p:nvSpPr>
        <p:spPr/>
        <p:txBody>
          <a:bodyPr vert="horz" lIns="91440" tIns="45720" rIns="91440" bIns="45720" rtlCol="0" anchor="t">
            <a:normAutofit/>
          </a:bodyPr>
          <a:lstStyle/>
          <a:p>
            <a:pPr>
              <a:buChar char="•"/>
            </a:pPr>
            <a:r>
              <a:rPr lang="en-GB" dirty="0">
                <a:cs typeface="Calibri"/>
              </a:rPr>
              <a:t>Research has consistently found a relationship between EBSA and SEND, with attendance difficulties a symptom of a wider need.</a:t>
            </a:r>
          </a:p>
          <a:p>
            <a:pPr>
              <a:buChar char="•"/>
            </a:pPr>
            <a:r>
              <a:rPr lang="en-GB" dirty="0">
                <a:cs typeface="Calibri"/>
              </a:rPr>
              <a:t>Has the school identified any additional unmet needs? Is support for SEND in place?</a:t>
            </a:r>
          </a:p>
          <a:p>
            <a:pPr>
              <a:buChar char="•"/>
            </a:pPr>
            <a:r>
              <a:rPr lang="en-GB" u="sng" dirty="0">
                <a:cs typeface="Calibri"/>
              </a:rPr>
              <a:t>Remember</a:t>
            </a:r>
            <a:r>
              <a:rPr lang="en-GB" dirty="0">
                <a:cs typeface="Calibri"/>
              </a:rPr>
              <a:t>: Social, Emotional and Mental Health difficulties are </a:t>
            </a:r>
            <a:r>
              <a:rPr lang="en-GB" b="1" dirty="0">
                <a:cs typeface="Calibri"/>
              </a:rPr>
              <a:t>also </a:t>
            </a:r>
            <a:r>
              <a:rPr lang="en-GB" dirty="0">
                <a:cs typeface="Calibri"/>
              </a:rPr>
              <a:t>SEND.</a:t>
            </a:r>
          </a:p>
          <a:p>
            <a:endParaRPr lang="en-GB" dirty="0">
              <a:cs typeface="Calibri"/>
            </a:endParaRPr>
          </a:p>
          <a:p>
            <a:endParaRPr lang="en-GB" dirty="0">
              <a:cs typeface="Calibri"/>
            </a:endParaRPr>
          </a:p>
          <a:p>
            <a:endParaRPr lang="en-GB" dirty="0">
              <a:cs typeface="Calibri"/>
            </a:endParaRPr>
          </a:p>
        </p:txBody>
      </p:sp>
      <p:sp>
        <p:nvSpPr>
          <p:cNvPr id="4" name="Rectangle: Rounded Corners 3">
            <a:extLst>
              <a:ext uri="{FF2B5EF4-FFF2-40B4-BE49-F238E27FC236}">
                <a16:creationId xmlns:a16="http://schemas.microsoft.com/office/drawing/2014/main" id="{92E9E576-BACE-C986-BB49-C406ED0EAECE}"/>
              </a:ext>
            </a:extLst>
          </p:cNvPr>
          <p:cNvSpPr/>
          <p:nvPr/>
        </p:nvSpPr>
        <p:spPr>
          <a:xfrm>
            <a:off x="4657724" y="5643562"/>
            <a:ext cx="3190875" cy="857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3425BC5F-2343-1C82-E181-F0B3CD182049}"/>
              </a:ext>
            </a:extLst>
          </p:cNvPr>
          <p:cNvSpPr txBox="1"/>
          <p:nvPr/>
        </p:nvSpPr>
        <p:spPr>
          <a:xfrm>
            <a:off x="4871880" y="5802484"/>
            <a:ext cx="28325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Calibri Light"/>
              </a:rPr>
              <a:t>School SENCO/DT</a:t>
            </a:r>
            <a:endPar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a:endParaRPr>
          </a:p>
        </p:txBody>
      </p:sp>
      <p:sp>
        <p:nvSpPr>
          <p:cNvPr id="6" name="Rectangle: Rounded Corners 5">
            <a:extLst>
              <a:ext uri="{FF2B5EF4-FFF2-40B4-BE49-F238E27FC236}">
                <a16:creationId xmlns:a16="http://schemas.microsoft.com/office/drawing/2014/main" id="{C9CAD00B-87B9-70CB-4FB2-4D3C6D24AC74}"/>
              </a:ext>
            </a:extLst>
          </p:cNvPr>
          <p:cNvSpPr/>
          <p:nvPr/>
        </p:nvSpPr>
        <p:spPr>
          <a:xfrm>
            <a:off x="3619500" y="4095750"/>
            <a:ext cx="5114925" cy="117157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 name="Rectangle: Rounded Corners 6">
            <a:extLst>
              <a:ext uri="{FF2B5EF4-FFF2-40B4-BE49-F238E27FC236}">
                <a16:creationId xmlns:a16="http://schemas.microsoft.com/office/drawing/2014/main" id="{2D7A9928-7BCC-CB7B-7563-13B750402983}"/>
              </a:ext>
            </a:extLst>
          </p:cNvPr>
          <p:cNvSpPr/>
          <p:nvPr/>
        </p:nvSpPr>
        <p:spPr>
          <a:xfrm>
            <a:off x="8991600" y="5057774"/>
            <a:ext cx="2714625" cy="117157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 name="Rectangle: Rounded Corners 7">
            <a:extLst>
              <a:ext uri="{FF2B5EF4-FFF2-40B4-BE49-F238E27FC236}">
                <a16:creationId xmlns:a16="http://schemas.microsoft.com/office/drawing/2014/main" id="{5BB1FB64-8AB4-3F66-16A1-C5DE8C8B68BF}"/>
              </a:ext>
            </a:extLst>
          </p:cNvPr>
          <p:cNvSpPr/>
          <p:nvPr/>
        </p:nvSpPr>
        <p:spPr>
          <a:xfrm>
            <a:off x="609600" y="5057774"/>
            <a:ext cx="2743200" cy="117157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F8DF9FBF-7040-A99B-F87A-69D6BE766C0C}"/>
              </a:ext>
            </a:extLst>
          </p:cNvPr>
          <p:cNvSpPr txBox="1"/>
          <p:nvPr/>
        </p:nvSpPr>
        <p:spPr>
          <a:xfrm>
            <a:off x="761619" y="5135729"/>
            <a:ext cx="24003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Calibri Light"/>
              </a:rPr>
              <a:t>Signposting resources and support to families</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DF02442E-A00F-C4F2-4073-A3DE2C6EA050}"/>
              </a:ext>
            </a:extLst>
          </p:cNvPr>
          <p:cNvSpPr txBox="1"/>
          <p:nvPr/>
        </p:nvSpPr>
        <p:spPr>
          <a:xfrm>
            <a:off x="3986212" y="4219575"/>
            <a:ext cx="43434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Calibri Light"/>
              </a:rPr>
              <a:t>Ensuring </a:t>
            </a:r>
            <a:r>
              <a:rPr kumimoji="0" lang="en-GB" sz="2400" b="0" i="0" u="none" strike="noStrike" kern="1200" cap="none" spc="0" normalizeH="0" baseline="0" noProof="0">
                <a:ln>
                  <a:noFill/>
                </a:ln>
                <a:solidFill>
                  <a:prstClr val="black"/>
                </a:solidFill>
                <a:effectLst/>
                <a:uLnTx/>
                <a:uFillTx/>
                <a:latin typeface="Calibri Light" panose="020F0302020204030204"/>
                <a:ea typeface="+mn-ea"/>
                <a:cs typeface="Calibri Light"/>
              </a:rPr>
              <a:t>that SEND concerns </a:t>
            </a:r>
            <a:r>
              <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Calibri Light"/>
              </a:rPr>
              <a:t>are explored</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26C0224A-61D8-409C-54EE-0149E2D003AD}"/>
              </a:ext>
            </a:extLst>
          </p:cNvPr>
          <p:cNvSpPr txBox="1"/>
          <p:nvPr/>
        </p:nvSpPr>
        <p:spPr>
          <a:xfrm>
            <a:off x="9148762" y="5181600"/>
            <a:ext cx="24003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Light" panose="020F0302020204030204"/>
                <a:ea typeface="+mn-ea"/>
                <a:cs typeface="Calibri Light"/>
              </a:rPr>
              <a:t>Helping to identify appropriate teams/ professionals</a:t>
            </a:r>
            <a:endParaRPr kumimoji="0" lang="en-US" sz="20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cxnSp>
        <p:nvCxnSpPr>
          <p:cNvPr id="12" name="Straight Arrow Connector 11">
            <a:extLst>
              <a:ext uri="{FF2B5EF4-FFF2-40B4-BE49-F238E27FC236}">
                <a16:creationId xmlns:a16="http://schemas.microsoft.com/office/drawing/2014/main" id="{5D79087B-7734-C749-8298-9FA9B63EA076}"/>
              </a:ext>
            </a:extLst>
          </p:cNvPr>
          <p:cNvCxnSpPr/>
          <p:nvPr/>
        </p:nvCxnSpPr>
        <p:spPr>
          <a:xfrm flipV="1">
            <a:off x="6172200" y="5267325"/>
            <a:ext cx="0" cy="447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23D869C1-D0FA-CDBA-904B-6A15546F23E3}"/>
              </a:ext>
            </a:extLst>
          </p:cNvPr>
          <p:cNvCxnSpPr>
            <a:cxnSpLocks/>
          </p:cNvCxnSpPr>
          <p:nvPr/>
        </p:nvCxnSpPr>
        <p:spPr>
          <a:xfrm flipH="1" flipV="1">
            <a:off x="3552824" y="5895974"/>
            <a:ext cx="1095375" cy="342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541E2E19-D86C-A127-02DC-E2F4915EB98E}"/>
              </a:ext>
            </a:extLst>
          </p:cNvPr>
          <p:cNvCxnSpPr>
            <a:cxnSpLocks/>
          </p:cNvCxnSpPr>
          <p:nvPr/>
        </p:nvCxnSpPr>
        <p:spPr>
          <a:xfrm flipV="1">
            <a:off x="7877174" y="5762624"/>
            <a:ext cx="1085850" cy="447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036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F4CA-7FE1-914B-451A-FB5DEC817757}"/>
              </a:ext>
            </a:extLst>
          </p:cNvPr>
          <p:cNvSpPr>
            <a:spLocks noGrp="1"/>
          </p:cNvSpPr>
          <p:nvPr>
            <p:ph type="title"/>
          </p:nvPr>
        </p:nvSpPr>
        <p:spPr/>
        <p:txBody>
          <a:bodyPr>
            <a:normAutofit/>
          </a:bodyPr>
          <a:lstStyle/>
          <a:p>
            <a:r>
              <a:rPr lang="en-GB" dirty="0">
                <a:solidFill>
                  <a:schemeClr val="accent1">
                    <a:lumMod val="75000"/>
                  </a:schemeClr>
                </a:solidFill>
              </a:rPr>
              <a:t>Supporting parent/carers</a:t>
            </a:r>
            <a:endParaRPr lang="en-GB" dirty="0">
              <a:solidFill>
                <a:schemeClr val="accent1">
                  <a:lumMod val="75000"/>
                </a:schemeClr>
              </a:solidFill>
              <a:cs typeface="Calibri Light"/>
            </a:endParaRPr>
          </a:p>
        </p:txBody>
      </p:sp>
      <p:sp>
        <p:nvSpPr>
          <p:cNvPr id="3" name="Content Placeholder 2">
            <a:extLst>
              <a:ext uri="{FF2B5EF4-FFF2-40B4-BE49-F238E27FC236}">
                <a16:creationId xmlns:a16="http://schemas.microsoft.com/office/drawing/2014/main" id="{E486B55E-5A7B-3E60-74E0-8272FC6C5D58}"/>
              </a:ext>
            </a:extLst>
          </p:cNvPr>
          <p:cNvSpPr>
            <a:spLocks noGrp="1"/>
          </p:cNvSpPr>
          <p:nvPr>
            <p:ph idx="1"/>
          </p:nvPr>
        </p:nvSpPr>
        <p:spPr>
          <a:xfrm>
            <a:off x="676656" y="2011680"/>
            <a:ext cx="10753725" cy="4229632"/>
          </a:xfrm>
        </p:spPr>
        <p:txBody>
          <a:bodyPr vert="horz" lIns="91440" tIns="45720" rIns="91440" bIns="45720" rtlCol="0" anchor="t">
            <a:normAutofit/>
          </a:bodyPr>
          <a:lstStyle/>
          <a:p>
            <a:pPr marL="0" indent="0">
              <a:buNone/>
            </a:pPr>
            <a:r>
              <a:rPr lang="en-GB" dirty="0">
                <a:cs typeface="Calibri Light"/>
              </a:rPr>
              <a:t>Research highlights the importance of supporting parents both practically and emotionally, although this will differ between families.</a:t>
            </a:r>
          </a:p>
          <a:p>
            <a:pPr marL="0" indent="0">
              <a:buNone/>
            </a:pPr>
            <a:r>
              <a:rPr lang="en-GB" dirty="0">
                <a:cs typeface="Calibri Light"/>
              </a:rPr>
              <a:t>These might be:</a:t>
            </a:r>
          </a:p>
          <a:p>
            <a:pPr>
              <a:buChar char="•"/>
            </a:pPr>
            <a:r>
              <a:rPr lang="en-GB" dirty="0">
                <a:cs typeface="Calibri Light"/>
              </a:rPr>
              <a:t>Support networks and access to mental health support/ peer support groups which can be valuable to families</a:t>
            </a:r>
          </a:p>
          <a:p>
            <a:pPr>
              <a:buChar char="•"/>
            </a:pPr>
            <a:r>
              <a:rPr lang="en-GB" dirty="0">
                <a:cs typeface="Calibri Light"/>
              </a:rPr>
              <a:t>Consideration of other unmet needs or difficult circumstances that need supporting within the home environment</a:t>
            </a:r>
          </a:p>
          <a:p>
            <a:pPr>
              <a:buChar char="•"/>
            </a:pPr>
            <a:r>
              <a:rPr lang="en-GB" dirty="0">
                <a:cs typeface="Calibri Light"/>
              </a:rPr>
              <a:t>Access to psychoeducation approaches</a:t>
            </a:r>
          </a:p>
          <a:p>
            <a:pPr>
              <a:buChar char="•"/>
            </a:pPr>
            <a:r>
              <a:rPr lang="en-GB" b="1" dirty="0">
                <a:cs typeface="Calibri Light"/>
              </a:rPr>
              <a:t>Important that support for parent/carers takes place alongside school support</a:t>
            </a:r>
          </a:p>
          <a:p>
            <a:pPr marL="0" indent="0">
              <a:buNone/>
            </a:pPr>
            <a:endParaRPr lang="en-GB" dirty="0">
              <a:cs typeface="Calibri Light"/>
            </a:endParaRPr>
          </a:p>
          <a:p>
            <a:endParaRPr lang="en-GB" dirty="0">
              <a:cs typeface="Calibri Light"/>
            </a:endParaRPr>
          </a:p>
        </p:txBody>
      </p:sp>
      <p:pic>
        <p:nvPicPr>
          <p:cNvPr id="5" name="Picture 4" descr="Clipart - Handshake 02">
            <a:extLst>
              <a:ext uri="{FF2B5EF4-FFF2-40B4-BE49-F238E27FC236}">
                <a16:creationId xmlns:a16="http://schemas.microsoft.com/office/drawing/2014/main" id="{3DE823C1-CE1D-D7E0-370E-B769024F8AAE}"/>
              </a:ext>
            </a:extLst>
          </p:cNvPr>
          <p:cNvPicPr>
            <a:picLocks noChangeAspect="1"/>
          </p:cNvPicPr>
          <p:nvPr/>
        </p:nvPicPr>
        <p:blipFill>
          <a:blip r:embed="rId3"/>
          <a:stretch>
            <a:fillRect/>
          </a:stretch>
        </p:blipFill>
        <p:spPr>
          <a:xfrm>
            <a:off x="8791577" y="416583"/>
            <a:ext cx="2743199" cy="1308735"/>
          </a:xfrm>
          <a:prstGeom prst="rect">
            <a:avLst/>
          </a:prstGeom>
        </p:spPr>
      </p:pic>
    </p:spTree>
    <p:extLst>
      <p:ext uri="{BB962C8B-B14F-4D97-AF65-F5344CB8AC3E}">
        <p14:creationId xmlns:p14="http://schemas.microsoft.com/office/powerpoint/2010/main" val="3172221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2364-D006-F809-DB79-AF4B1542408B}"/>
              </a:ext>
            </a:extLst>
          </p:cNvPr>
          <p:cNvSpPr>
            <a:spLocks noGrp="1"/>
          </p:cNvSpPr>
          <p:nvPr>
            <p:ph type="title"/>
          </p:nvPr>
        </p:nvSpPr>
        <p:spPr/>
        <p:txBody>
          <a:bodyPr/>
          <a:lstStyle/>
          <a:p>
            <a:r>
              <a:rPr lang="en-GB"/>
              <a:t>So, what </a:t>
            </a:r>
            <a:r>
              <a:rPr lang="en-GB" b="1"/>
              <a:t>can</a:t>
            </a:r>
            <a:r>
              <a:rPr lang="en-GB"/>
              <a:t> schools be doing?</a:t>
            </a:r>
          </a:p>
        </p:txBody>
      </p:sp>
      <p:sp>
        <p:nvSpPr>
          <p:cNvPr id="3" name="Content Placeholder 2">
            <a:extLst>
              <a:ext uri="{FF2B5EF4-FFF2-40B4-BE49-F238E27FC236}">
                <a16:creationId xmlns:a16="http://schemas.microsoft.com/office/drawing/2014/main" id="{AE470C7E-82C1-0E39-F0B2-0A43D55861B7}"/>
              </a:ext>
            </a:extLst>
          </p:cNvPr>
          <p:cNvSpPr>
            <a:spLocks noGrp="1"/>
          </p:cNvSpPr>
          <p:nvPr>
            <p:ph idx="1"/>
          </p:nvPr>
        </p:nvSpPr>
        <p:spPr/>
        <p:txBody>
          <a:bodyPr vert="horz" lIns="91440" tIns="45720" rIns="91440" bIns="45720" rtlCol="0" anchor="t">
            <a:normAutofit/>
          </a:bodyPr>
          <a:lstStyle/>
          <a:p>
            <a:pPr>
              <a:buChar char="•"/>
            </a:pPr>
            <a:r>
              <a:rPr lang="en-GB" dirty="0">
                <a:cs typeface="Calibri Light" panose="020F0302020204030204"/>
              </a:rPr>
              <a:t>Assess, Plan, Do, Review (typical SEND support involving the SENCO </a:t>
            </a:r>
            <a:r>
              <a:rPr lang="en-GB" b="1" dirty="0">
                <a:cs typeface="Calibri Light" panose="020F0302020204030204"/>
              </a:rPr>
              <a:t>and</a:t>
            </a:r>
            <a:r>
              <a:rPr lang="en-GB" dirty="0">
                <a:cs typeface="Calibri Light" panose="020F0302020204030204"/>
              </a:rPr>
              <a:t> SLT)</a:t>
            </a:r>
          </a:p>
          <a:p>
            <a:pPr>
              <a:buChar char="•"/>
            </a:pPr>
            <a:r>
              <a:rPr lang="en-GB" dirty="0">
                <a:cs typeface="Calibri Light" panose="020F0302020204030204"/>
              </a:rPr>
              <a:t>Use of the whole-school audit tool and/or Suffolk EBSA Resources to consider universal provision and school culture</a:t>
            </a:r>
          </a:p>
          <a:p>
            <a:pPr>
              <a:buChar char="•"/>
            </a:pPr>
            <a:r>
              <a:rPr lang="en-GB" dirty="0">
                <a:cs typeface="Calibri Light" panose="020F0302020204030204"/>
              </a:rPr>
              <a:t>Would school staff benefit from further training, information or ways to connect Pastoral, SEND and Attendance support? Who could provide this?</a:t>
            </a:r>
          </a:p>
          <a:p>
            <a:pPr>
              <a:buChar char="•"/>
            </a:pPr>
            <a:r>
              <a:rPr lang="en-GB" dirty="0">
                <a:cs typeface="Calibri Light" panose="020F0302020204030204"/>
              </a:rPr>
              <a:t>Could an external professional help school staff to unpick the CYP's difficulties further? Have they accessed a Solution Circle? Or an AANT?</a:t>
            </a:r>
          </a:p>
          <a:p>
            <a:pPr>
              <a:buChar char="•"/>
            </a:pPr>
            <a:r>
              <a:rPr lang="en-GB" dirty="0">
                <a:cs typeface="Calibri Light" panose="020F0302020204030204"/>
              </a:rPr>
              <a:t>Develop EBSA Action Plans with use of the CYP/Parent voice</a:t>
            </a:r>
          </a:p>
          <a:p>
            <a:endParaRPr lang="en-GB" dirty="0">
              <a:cs typeface="Calibri Light" panose="020F0302020204030204"/>
            </a:endParaRPr>
          </a:p>
          <a:p>
            <a:endParaRPr lang="en-GB" dirty="0"/>
          </a:p>
          <a:p>
            <a:pPr marL="0" indent="0">
              <a:buNone/>
            </a:pPr>
            <a:endParaRPr lang="en-GB" dirty="0">
              <a:cs typeface="Calibri Light" panose="020F0302020204030204"/>
            </a:endParaRPr>
          </a:p>
        </p:txBody>
      </p:sp>
    </p:spTree>
    <p:extLst>
      <p:ext uri="{BB962C8B-B14F-4D97-AF65-F5344CB8AC3E}">
        <p14:creationId xmlns:p14="http://schemas.microsoft.com/office/powerpoint/2010/main" val="16363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76DC-4AAD-01B0-DBCB-A24D24C41E9C}"/>
              </a:ext>
            </a:extLst>
          </p:cNvPr>
          <p:cNvSpPr>
            <a:spLocks noGrp="1"/>
          </p:cNvSpPr>
          <p:nvPr>
            <p:ph type="title"/>
          </p:nvPr>
        </p:nvSpPr>
        <p:spPr>
          <a:xfrm>
            <a:off x="587556" y="0"/>
            <a:ext cx="10772775" cy="1658198"/>
          </a:xfrm>
        </p:spPr>
        <p:txBody>
          <a:bodyPr/>
          <a:lstStyle/>
          <a:p>
            <a:pPr algn="ctr"/>
            <a:r>
              <a:rPr lang="en-GB" dirty="0">
                <a:cs typeface="Calibri Light"/>
              </a:rPr>
              <a:t>EBSA Plan Example</a:t>
            </a:r>
            <a:endParaRPr lang="en-GB" dirty="0"/>
          </a:p>
        </p:txBody>
      </p:sp>
      <p:pic>
        <p:nvPicPr>
          <p:cNvPr id="4" name="Content Placeholder 3">
            <a:extLst>
              <a:ext uri="{FF2B5EF4-FFF2-40B4-BE49-F238E27FC236}">
                <a16:creationId xmlns:a16="http://schemas.microsoft.com/office/drawing/2014/main" id="{68FDC717-9CD3-0989-F0F3-4C72EDEDE2EE}"/>
              </a:ext>
            </a:extLst>
          </p:cNvPr>
          <p:cNvPicPr>
            <a:picLocks noGrp="1" noChangeAspect="1"/>
          </p:cNvPicPr>
          <p:nvPr>
            <p:ph idx="1"/>
          </p:nvPr>
        </p:nvPicPr>
        <p:blipFill rotWithShape="1">
          <a:blip r:embed="rId3"/>
          <a:srcRect t="4664"/>
          <a:stretch/>
        </p:blipFill>
        <p:spPr>
          <a:xfrm>
            <a:off x="1905030" y="1137315"/>
            <a:ext cx="8092410" cy="5482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004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DB42-089A-F43F-1A72-823AFC472545}"/>
              </a:ext>
            </a:extLst>
          </p:cNvPr>
          <p:cNvSpPr>
            <a:spLocks noGrp="1"/>
          </p:cNvSpPr>
          <p:nvPr>
            <p:ph type="title"/>
          </p:nvPr>
        </p:nvSpPr>
        <p:spPr/>
        <p:txBody>
          <a:bodyPr/>
          <a:lstStyle/>
          <a:p>
            <a:r>
              <a:rPr lang="en-GB"/>
              <a:t>Helpful links and resources</a:t>
            </a:r>
          </a:p>
        </p:txBody>
      </p:sp>
      <p:sp>
        <p:nvSpPr>
          <p:cNvPr id="3" name="Content Placeholder 2">
            <a:extLst>
              <a:ext uri="{FF2B5EF4-FFF2-40B4-BE49-F238E27FC236}">
                <a16:creationId xmlns:a16="http://schemas.microsoft.com/office/drawing/2014/main" id="{8DC3A03C-D429-222B-AEF2-FFDD137210BC}"/>
              </a:ext>
            </a:extLst>
          </p:cNvPr>
          <p:cNvSpPr>
            <a:spLocks noGrp="1"/>
          </p:cNvSpPr>
          <p:nvPr>
            <p:ph idx="1"/>
          </p:nvPr>
        </p:nvSpPr>
        <p:spPr/>
        <p:txBody>
          <a:bodyPr vert="horz" lIns="91440" tIns="45720" rIns="91440" bIns="45720" rtlCol="0" anchor="t">
            <a:normAutofit lnSpcReduction="10000"/>
          </a:bodyPr>
          <a:lstStyle/>
          <a:p>
            <a:r>
              <a:rPr lang="en-GB" dirty="0">
                <a:hlinkClick r:id="rId3"/>
              </a:rPr>
              <a:t>Going back to school | Childline</a:t>
            </a:r>
          </a:p>
          <a:p>
            <a:r>
              <a:rPr lang="en-GB" dirty="0">
                <a:cs typeface="Calibri Light"/>
              </a:rPr>
              <a:t>Suffolk EBSA Resources (for professionals, families and young people): </a:t>
            </a:r>
            <a:r>
              <a:rPr lang="en-GB" dirty="0">
                <a:hlinkClick r:id="rId4"/>
              </a:rPr>
              <a:t>EBSA (Emotionally Based School Avoidance) - Suffolk </a:t>
            </a:r>
            <a:r>
              <a:rPr lang="en-GB">
                <a:hlinkClick r:id="rId4"/>
              </a:rPr>
              <a:t>County Council</a:t>
            </a:r>
            <a:endParaRPr lang="en-GB"/>
          </a:p>
          <a:p>
            <a:r>
              <a:rPr lang="en-GB">
                <a:cs typeface="Calibri Light"/>
              </a:rPr>
              <a:t>EBSA </a:t>
            </a:r>
            <a:r>
              <a:rPr lang="en-GB" dirty="0">
                <a:cs typeface="Calibri Light"/>
              </a:rPr>
              <a:t>Horizons School Training: </a:t>
            </a:r>
            <a:r>
              <a:rPr lang="en-GB" dirty="0">
                <a:ea typeface="+mn-lt"/>
                <a:cs typeface="+mn-lt"/>
                <a:hlinkClick r:id="rId5"/>
              </a:rPr>
              <a:t>EdPsychEd | EBSA Horizons School Training</a:t>
            </a:r>
          </a:p>
          <a:p>
            <a:r>
              <a:rPr lang="en-GB" dirty="0">
                <a:ea typeface="+mn-lt"/>
                <a:cs typeface="+mn-lt"/>
              </a:rPr>
              <a:t>Not Fine in School/ Square Peg Groups</a:t>
            </a:r>
          </a:p>
          <a:p>
            <a:r>
              <a:rPr lang="en-GB" dirty="0">
                <a:ea typeface="+mn-lt"/>
                <a:cs typeface="+mn-lt"/>
                <a:hlinkClick r:id="rId6"/>
              </a:rPr>
              <a:t>Parent workshops | Norfolk and Suffolk NHS (nsft.nhs.uk)</a:t>
            </a:r>
          </a:p>
          <a:p>
            <a:r>
              <a:rPr lang="en-GB" dirty="0">
                <a:ea typeface="+mn-lt"/>
                <a:cs typeface="+mn-lt"/>
                <a:hlinkClick r:id="rId7"/>
              </a:rPr>
              <a:t>Psychology and Therapeutic Services - Suffolk County Council</a:t>
            </a:r>
            <a:endParaRPr lang="en-GB" dirty="0">
              <a:ea typeface="+mn-lt"/>
              <a:cs typeface="+mn-lt"/>
            </a:endParaRPr>
          </a:p>
          <a:p>
            <a:endParaRPr lang="en-GB" dirty="0">
              <a:ea typeface="+mn-lt"/>
              <a:cs typeface="+mn-lt"/>
            </a:endParaRPr>
          </a:p>
          <a:p>
            <a:r>
              <a:rPr lang="en-GB" dirty="0">
                <a:ea typeface="+mn-lt"/>
                <a:cs typeface="+mn-lt"/>
              </a:rPr>
              <a:t>Please talk to/ email me! </a:t>
            </a:r>
            <a:r>
              <a:rPr lang="en-GB" dirty="0">
                <a:ea typeface="+mn-lt"/>
                <a:cs typeface="+mn-lt"/>
                <a:hlinkClick r:id="rId8"/>
              </a:rPr>
              <a:t>Rachel.sawyer@suffolk.gov.uk</a:t>
            </a:r>
            <a:endParaRPr lang="en-GB" dirty="0">
              <a:ea typeface="+mn-lt"/>
              <a:cs typeface="+mn-lt"/>
            </a:endParaRPr>
          </a:p>
          <a:p>
            <a:endParaRPr lang="en-GB" dirty="0">
              <a:ea typeface="+mn-lt"/>
              <a:cs typeface="+mn-lt"/>
            </a:endParaRPr>
          </a:p>
        </p:txBody>
      </p:sp>
    </p:spTree>
    <p:extLst>
      <p:ext uri="{BB962C8B-B14F-4D97-AF65-F5344CB8AC3E}">
        <p14:creationId xmlns:p14="http://schemas.microsoft.com/office/powerpoint/2010/main" val="1835253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81C42374-37AB-27D8-1CE8-1872B5B6BC94}"/>
              </a:ext>
            </a:extLst>
          </p:cNvPr>
          <p:cNvSpPr>
            <a:spLocks noGrp="1"/>
          </p:cNvSpPr>
          <p:nvPr>
            <p:ph type="title"/>
          </p:nvPr>
        </p:nvSpPr>
        <p:spPr>
          <a:xfrm>
            <a:off x="657224" y="4772508"/>
            <a:ext cx="10772775" cy="1658198"/>
          </a:xfrm>
        </p:spPr>
        <p:txBody>
          <a:bodyPr>
            <a:normAutofit/>
          </a:bodyPr>
          <a:lstStyle/>
          <a:p>
            <a:pPr algn="ctr"/>
            <a:r>
              <a:rPr lang="en-GB">
                <a:solidFill>
                  <a:srgbClr val="FFFFFF"/>
                </a:solidFill>
              </a:rPr>
              <a:t>Anything else?</a:t>
            </a:r>
            <a:endParaRPr lang="en-US">
              <a:solidFill>
                <a:srgbClr val="FFFFFF"/>
              </a:solidFill>
              <a:cs typeface="Calibri Light" panose="020F0302020204030204"/>
            </a:endParaRPr>
          </a:p>
        </p:txBody>
      </p:sp>
      <p:graphicFrame>
        <p:nvGraphicFramePr>
          <p:cNvPr id="7" name="Content Placeholder 2">
            <a:extLst>
              <a:ext uri="{FF2B5EF4-FFF2-40B4-BE49-F238E27FC236}">
                <a16:creationId xmlns:a16="http://schemas.microsoft.com/office/drawing/2014/main" id="{BE9C32F6-11D6-6D3F-542D-EC9C03CE145B}"/>
              </a:ext>
            </a:extLst>
          </p:cNvPr>
          <p:cNvGraphicFramePr>
            <a:graphicFrameLocks noGrp="1"/>
          </p:cNvGraphicFramePr>
          <p:nvPr>
            <p:ph idx="1"/>
          </p:nvPr>
        </p:nvGraphicFramePr>
        <p:xfrm>
          <a:off x="676275" y="643468"/>
          <a:ext cx="10872258" cy="350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000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66A28-D84C-5311-571F-6E90061F5C1D}"/>
              </a:ext>
            </a:extLst>
          </p:cNvPr>
          <p:cNvSpPr>
            <a:spLocks noGrp="1"/>
          </p:cNvSpPr>
          <p:nvPr>
            <p:ph type="title"/>
          </p:nvPr>
        </p:nvSpPr>
        <p:spPr>
          <a:xfrm>
            <a:off x="686834" y="1153572"/>
            <a:ext cx="3200400" cy="4461163"/>
          </a:xfrm>
        </p:spPr>
        <p:txBody>
          <a:bodyPr>
            <a:normAutofit/>
          </a:bodyPr>
          <a:lstStyle/>
          <a:p>
            <a:r>
              <a:rPr lang="en-GB">
                <a:solidFill>
                  <a:srgbClr val="FFFFFF"/>
                </a:solidFill>
              </a:rPr>
              <a:t>Transition pledge update.</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684E585-F70B-A6D0-BEED-1A0012CDA141}"/>
              </a:ext>
            </a:extLst>
          </p:cNvPr>
          <p:cNvSpPr>
            <a:spLocks noGrp="1"/>
          </p:cNvSpPr>
          <p:nvPr>
            <p:ph idx="1"/>
          </p:nvPr>
        </p:nvSpPr>
        <p:spPr>
          <a:xfrm>
            <a:off x="4447308" y="591344"/>
            <a:ext cx="6906491" cy="5585619"/>
          </a:xfrm>
        </p:spPr>
        <p:txBody>
          <a:bodyPr anchor="ctr">
            <a:normAutofit/>
          </a:bodyPr>
          <a:lstStyle/>
          <a:p>
            <a:endParaRPr lang="en-GB"/>
          </a:p>
        </p:txBody>
      </p:sp>
    </p:spTree>
    <p:extLst>
      <p:ext uri="{BB962C8B-B14F-4D97-AF65-F5344CB8AC3E}">
        <p14:creationId xmlns:p14="http://schemas.microsoft.com/office/powerpoint/2010/main" val="1828613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B9D32-16E1-1B36-61ED-4A3B3EECEB58}"/>
              </a:ext>
            </a:extLst>
          </p:cNvPr>
          <p:cNvSpPr>
            <a:spLocks noGrp="1"/>
          </p:cNvSpPr>
          <p:nvPr>
            <p:ph type="title"/>
          </p:nvPr>
        </p:nvSpPr>
        <p:spPr>
          <a:xfrm>
            <a:off x="838200" y="365125"/>
            <a:ext cx="10515600" cy="1325563"/>
          </a:xfrm>
        </p:spPr>
        <p:txBody>
          <a:bodyPr>
            <a:normAutofit/>
          </a:bodyPr>
          <a:lstStyle/>
          <a:p>
            <a:r>
              <a:rPr lang="en-GB" sz="4400" b="1" kern="1200" dirty="0">
                <a:solidFill>
                  <a:schemeClr val="tx1"/>
                </a:solidFill>
                <a:latin typeface="+mj-lt"/>
                <a:ea typeface="+mn-ea"/>
                <a:cs typeface="+mn-cs"/>
              </a:rPr>
              <a:t>Questions &amp; Dates for next year</a:t>
            </a:r>
            <a:br>
              <a:rPr lang="en-GB" sz="4400" b="1" kern="1200" dirty="0">
                <a:solidFill>
                  <a:schemeClr val="tx1"/>
                </a:solidFill>
                <a:latin typeface="+mj-lt"/>
                <a:ea typeface="+mn-ea"/>
                <a:cs typeface="+mn-cs"/>
              </a:rPr>
            </a:br>
            <a:endParaRPr lang="en-GB" b="1" dirty="0"/>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E4561-1047-DD2B-3D7F-88305DABD213}"/>
              </a:ext>
            </a:extLst>
          </p:cNvPr>
          <p:cNvSpPr>
            <a:spLocks/>
          </p:cNvSpPr>
          <p:nvPr/>
        </p:nvSpPr>
        <p:spPr>
          <a:xfrm>
            <a:off x="1173479" y="2270608"/>
            <a:ext cx="5532121" cy="1109582"/>
          </a:xfrm>
          <a:prstGeom prst="rect">
            <a:avLst/>
          </a:prstGeom>
        </p:spPr>
        <p:txBody>
          <a:bodyPr>
            <a:noAutofit/>
          </a:bodyPr>
          <a:lstStyle/>
          <a:p>
            <a:pPr marL="0" indent="0">
              <a:buNone/>
            </a:pPr>
            <a:endParaRPr lang="en-GB" sz="3200" dirty="0"/>
          </a:p>
        </p:txBody>
      </p:sp>
      <p:pic>
        <p:nvPicPr>
          <p:cNvPr id="11" name="Picture 10" descr="A group of blue people in a circle&#10;&#10;Description automatically generated">
            <a:extLst>
              <a:ext uri="{FF2B5EF4-FFF2-40B4-BE49-F238E27FC236}">
                <a16:creationId xmlns:a16="http://schemas.microsoft.com/office/drawing/2014/main" id="{7CB0961D-3275-1C05-AA25-997E8F2F8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695" y="2228087"/>
            <a:ext cx="1801266" cy="169291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4" name="Picture 3">
            <a:extLst>
              <a:ext uri="{FF2B5EF4-FFF2-40B4-BE49-F238E27FC236}">
                <a16:creationId xmlns:a16="http://schemas.microsoft.com/office/drawing/2014/main" id="{A2B27E72-864C-E3F0-D376-CB1B2EFDA565}"/>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8064694" y="4558475"/>
            <a:ext cx="1801265" cy="168539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
        <p:nvSpPr>
          <p:cNvPr id="5" name="TextBox 4">
            <a:extLst>
              <a:ext uri="{FF2B5EF4-FFF2-40B4-BE49-F238E27FC236}">
                <a16:creationId xmlns:a16="http://schemas.microsoft.com/office/drawing/2014/main" id="{AD50CF6E-B50B-7AED-1B43-4F26B73E7ACA}"/>
              </a:ext>
            </a:extLst>
          </p:cNvPr>
          <p:cNvSpPr txBox="1"/>
          <p:nvPr/>
        </p:nvSpPr>
        <p:spPr>
          <a:xfrm>
            <a:off x="808917" y="2461002"/>
            <a:ext cx="6261243" cy="4031873"/>
          </a:xfrm>
          <a:prstGeom prst="rect">
            <a:avLst/>
          </a:prstGeom>
          <a:noFill/>
        </p:spPr>
        <p:txBody>
          <a:bodyPr wrap="square" rtlCol="0">
            <a:spAutoFit/>
          </a:bodyPr>
          <a:lstStyle/>
          <a:p>
            <a:pPr defTabSz="658368"/>
            <a:endParaRPr lang="en-GB" sz="1400" kern="1200" dirty="0">
              <a:solidFill>
                <a:schemeClr val="tx1"/>
              </a:solidFill>
              <a:latin typeface="+mn-lt"/>
              <a:ea typeface="+mn-ea"/>
              <a:cs typeface="+mn-cs"/>
            </a:endParaRPr>
          </a:p>
          <a:p>
            <a:pPr marL="329184" indent="-329184" defTabSz="658368">
              <a:spcAft>
                <a:spcPts val="576"/>
              </a:spcAft>
              <a:buFont typeface="Arial" panose="020B0604020202020204" pitchFamily="34" charset="0"/>
              <a:buChar char="•"/>
            </a:pPr>
            <a:r>
              <a:rPr lang="en-GB" sz="3200" kern="100" dirty="0">
                <a:solidFill>
                  <a:schemeClr val="tx1"/>
                </a:solidFill>
                <a:latin typeface="Calibri" panose="020F0502020204030204" pitchFamily="34" charset="0"/>
                <a:ea typeface="+mn-ea"/>
                <a:cs typeface="Times New Roman" panose="02020603050405020304" pitchFamily="18" charset="0"/>
              </a:rPr>
              <a:t>Wednesday </a:t>
            </a:r>
            <a:r>
              <a:rPr lang="en-GB" sz="3200" kern="100" dirty="0">
                <a:latin typeface="Calibri" panose="020F0502020204030204" pitchFamily="34" charset="0"/>
                <a:cs typeface="Times New Roman" panose="02020603050405020304" pitchFamily="18" charset="0"/>
              </a:rPr>
              <a:t>9</a:t>
            </a:r>
            <a:r>
              <a:rPr lang="en-GB" sz="3200" kern="100" baseline="30000" dirty="0">
                <a:solidFill>
                  <a:schemeClr val="tx1"/>
                </a:solidFill>
                <a:latin typeface="Calibri" panose="020F0502020204030204" pitchFamily="34" charset="0"/>
                <a:ea typeface="+mn-ea"/>
                <a:cs typeface="Times New Roman" panose="02020603050405020304" pitchFamily="18" charset="0"/>
              </a:rPr>
              <a:t>th</a:t>
            </a:r>
            <a:r>
              <a:rPr lang="en-GB" sz="3200" kern="100" dirty="0">
                <a:solidFill>
                  <a:schemeClr val="tx1"/>
                </a:solidFill>
                <a:latin typeface="Calibri" panose="020F0502020204030204" pitchFamily="34" charset="0"/>
                <a:ea typeface="+mn-ea"/>
                <a:cs typeface="Times New Roman" panose="02020603050405020304" pitchFamily="18" charset="0"/>
              </a:rPr>
              <a:t> October</a:t>
            </a:r>
          </a:p>
          <a:p>
            <a:pPr marL="329184" indent="-329184" defTabSz="658368">
              <a:spcAft>
                <a:spcPts val="576"/>
              </a:spcAft>
              <a:buFont typeface="Arial" panose="020B0604020202020204" pitchFamily="34" charset="0"/>
              <a:buChar char="•"/>
            </a:pPr>
            <a:r>
              <a:rPr kumimoji="0" lang="en-GB" sz="32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Wednesday</a:t>
            </a:r>
            <a:r>
              <a:rPr lang="en-GB" sz="3200" kern="100" dirty="0">
                <a:latin typeface="Calibri" panose="020F0502020204030204" pitchFamily="34" charset="0"/>
                <a:cs typeface="Times New Roman" panose="02020603050405020304" pitchFamily="18" charset="0"/>
              </a:rPr>
              <a:t> 27</a:t>
            </a:r>
            <a:r>
              <a:rPr lang="en-GB" sz="3200" kern="100" baseline="30000" dirty="0">
                <a:latin typeface="Calibri" panose="020F0502020204030204" pitchFamily="34" charset="0"/>
                <a:cs typeface="Times New Roman" panose="02020603050405020304" pitchFamily="18" charset="0"/>
              </a:rPr>
              <a:t>th</a:t>
            </a:r>
            <a:r>
              <a:rPr lang="en-GB" sz="3200" kern="100" dirty="0">
                <a:latin typeface="Calibri" panose="020F0502020204030204" pitchFamily="34" charset="0"/>
                <a:cs typeface="Times New Roman" panose="02020603050405020304" pitchFamily="18" charset="0"/>
              </a:rPr>
              <a:t> November</a:t>
            </a:r>
          </a:p>
          <a:p>
            <a:pPr marL="329184" indent="-329184" defTabSz="658368">
              <a:spcAft>
                <a:spcPts val="576"/>
              </a:spcAft>
              <a:buFont typeface="Arial" panose="020B0604020202020204" pitchFamily="34" charset="0"/>
              <a:buChar char="•"/>
            </a:pPr>
            <a:r>
              <a:rPr kumimoji="0" lang="en-GB" sz="32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Wednesday</a:t>
            </a:r>
            <a:r>
              <a:rPr lang="en-GB" sz="3200" kern="100" dirty="0">
                <a:solidFill>
                  <a:schemeClr val="tx1"/>
                </a:solidFill>
                <a:latin typeface="Calibri" panose="020F0502020204030204" pitchFamily="34" charset="0"/>
                <a:ea typeface="+mn-ea"/>
                <a:cs typeface="Times New Roman" panose="02020603050405020304" pitchFamily="18" charset="0"/>
              </a:rPr>
              <a:t> 29</a:t>
            </a:r>
            <a:r>
              <a:rPr lang="en-GB" sz="3200" kern="100" baseline="30000" dirty="0">
                <a:solidFill>
                  <a:schemeClr val="tx1"/>
                </a:solidFill>
                <a:latin typeface="Calibri" panose="020F0502020204030204" pitchFamily="34" charset="0"/>
                <a:ea typeface="+mn-ea"/>
                <a:cs typeface="Times New Roman" panose="02020603050405020304" pitchFamily="18" charset="0"/>
              </a:rPr>
              <a:t>th</a:t>
            </a:r>
            <a:r>
              <a:rPr lang="en-GB" sz="3200" kern="100" dirty="0">
                <a:solidFill>
                  <a:schemeClr val="tx1"/>
                </a:solidFill>
                <a:latin typeface="Calibri" panose="020F0502020204030204" pitchFamily="34" charset="0"/>
                <a:ea typeface="+mn-ea"/>
                <a:cs typeface="Times New Roman" panose="02020603050405020304" pitchFamily="18" charset="0"/>
              </a:rPr>
              <a:t> January</a:t>
            </a:r>
          </a:p>
          <a:p>
            <a:pPr marL="329184" indent="-329184" defTabSz="658368">
              <a:spcAft>
                <a:spcPts val="576"/>
              </a:spcAft>
              <a:buFont typeface="Arial" panose="020B0604020202020204" pitchFamily="34" charset="0"/>
              <a:buChar char="•"/>
            </a:pPr>
            <a:r>
              <a:rPr kumimoji="0" lang="en-GB" sz="32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Wednesday</a:t>
            </a:r>
            <a:r>
              <a:rPr lang="en-GB" sz="3200" kern="100" dirty="0">
                <a:latin typeface="Calibri" panose="020F0502020204030204" pitchFamily="34" charset="0"/>
                <a:cs typeface="Times New Roman" panose="02020603050405020304" pitchFamily="18" charset="0"/>
              </a:rPr>
              <a:t> 26</a:t>
            </a:r>
            <a:r>
              <a:rPr lang="en-GB" sz="3200" kern="100" baseline="30000" dirty="0">
                <a:latin typeface="Calibri" panose="020F0502020204030204" pitchFamily="34" charset="0"/>
                <a:cs typeface="Times New Roman" panose="02020603050405020304" pitchFamily="18" charset="0"/>
              </a:rPr>
              <a:t>th</a:t>
            </a:r>
            <a:r>
              <a:rPr lang="en-GB" sz="3200" kern="100" dirty="0">
                <a:latin typeface="Calibri" panose="020F0502020204030204" pitchFamily="34" charset="0"/>
                <a:cs typeface="Times New Roman" panose="02020603050405020304" pitchFamily="18" charset="0"/>
              </a:rPr>
              <a:t> March</a:t>
            </a:r>
          </a:p>
          <a:p>
            <a:pPr marL="329184" indent="-329184" defTabSz="658368">
              <a:spcAft>
                <a:spcPts val="576"/>
              </a:spcAft>
              <a:buFont typeface="Arial" panose="020B0604020202020204" pitchFamily="34" charset="0"/>
              <a:buChar char="•"/>
            </a:pPr>
            <a:r>
              <a:rPr kumimoji="0" lang="en-GB" sz="32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Wednesday</a:t>
            </a:r>
            <a:r>
              <a:rPr lang="en-GB" sz="3200" kern="100" dirty="0">
                <a:solidFill>
                  <a:schemeClr val="tx1"/>
                </a:solidFill>
                <a:latin typeface="Calibri" panose="020F0502020204030204" pitchFamily="34" charset="0"/>
                <a:ea typeface="+mn-ea"/>
                <a:cs typeface="Times New Roman" panose="02020603050405020304" pitchFamily="18" charset="0"/>
              </a:rPr>
              <a:t> 21</a:t>
            </a:r>
            <a:r>
              <a:rPr lang="en-GB" sz="3200" kern="100" baseline="30000" dirty="0">
                <a:solidFill>
                  <a:schemeClr val="tx1"/>
                </a:solidFill>
                <a:latin typeface="Calibri" panose="020F0502020204030204" pitchFamily="34" charset="0"/>
                <a:ea typeface="+mn-ea"/>
                <a:cs typeface="Times New Roman" panose="02020603050405020304" pitchFamily="18" charset="0"/>
              </a:rPr>
              <a:t>st</a:t>
            </a:r>
            <a:r>
              <a:rPr lang="en-GB" sz="3200" kern="100" dirty="0">
                <a:solidFill>
                  <a:schemeClr val="tx1"/>
                </a:solidFill>
                <a:latin typeface="Calibri" panose="020F0502020204030204" pitchFamily="34" charset="0"/>
                <a:ea typeface="+mn-ea"/>
                <a:cs typeface="Times New Roman" panose="02020603050405020304" pitchFamily="18" charset="0"/>
              </a:rPr>
              <a:t>  May</a:t>
            </a:r>
          </a:p>
          <a:p>
            <a:pPr marL="329184" indent="-329184" defTabSz="658368">
              <a:spcAft>
                <a:spcPts val="576"/>
              </a:spcAft>
              <a:buFont typeface="Arial" panose="020B0604020202020204" pitchFamily="34" charset="0"/>
              <a:buChar char="•"/>
            </a:pPr>
            <a:r>
              <a:rPr kumimoji="0" lang="en-GB" sz="32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Wednesday</a:t>
            </a:r>
            <a:r>
              <a:rPr lang="en-GB" sz="3200" kern="100" dirty="0">
                <a:latin typeface="Calibri" panose="020F0502020204030204" pitchFamily="34" charset="0"/>
                <a:cs typeface="Times New Roman" panose="02020603050405020304" pitchFamily="18" charset="0"/>
              </a:rPr>
              <a:t> 27</a:t>
            </a:r>
            <a:r>
              <a:rPr lang="en-GB" sz="3200" kern="100" baseline="30000" dirty="0">
                <a:latin typeface="Calibri" panose="020F0502020204030204" pitchFamily="34" charset="0"/>
                <a:cs typeface="Times New Roman" panose="02020603050405020304" pitchFamily="18" charset="0"/>
              </a:rPr>
              <a:t>th</a:t>
            </a:r>
            <a:r>
              <a:rPr lang="en-GB" sz="3200" kern="100" dirty="0">
                <a:latin typeface="Calibri" panose="020F0502020204030204" pitchFamily="34" charset="0"/>
                <a:cs typeface="Times New Roman" panose="02020603050405020304" pitchFamily="18" charset="0"/>
              </a:rPr>
              <a:t> June</a:t>
            </a:r>
            <a:endParaRPr lang="en-GB" sz="3200" kern="100" dirty="0">
              <a:solidFill>
                <a:schemeClr val="tx1"/>
              </a:solidFill>
              <a:latin typeface="Calibri" panose="020F0502020204030204" pitchFamily="34" charset="0"/>
              <a:ea typeface="+mn-ea"/>
              <a:cs typeface="Times New Roman" panose="02020603050405020304" pitchFamily="18" charset="0"/>
            </a:endParaRPr>
          </a:p>
          <a:p>
            <a:endParaRPr lang="en-GB" sz="2000" dirty="0"/>
          </a:p>
        </p:txBody>
      </p:sp>
    </p:spTree>
    <p:extLst>
      <p:ext uri="{BB962C8B-B14F-4D97-AF65-F5344CB8AC3E}">
        <p14:creationId xmlns:p14="http://schemas.microsoft.com/office/powerpoint/2010/main" val="1933325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B9D32-16E1-1B36-61ED-4A3B3EECEB58}"/>
              </a:ext>
            </a:extLst>
          </p:cNvPr>
          <p:cNvSpPr>
            <a:spLocks noGrp="1"/>
          </p:cNvSpPr>
          <p:nvPr>
            <p:ph type="title"/>
          </p:nvPr>
        </p:nvSpPr>
        <p:spPr>
          <a:xfrm>
            <a:off x="838200" y="365125"/>
            <a:ext cx="10515600" cy="1325563"/>
          </a:xfrm>
        </p:spPr>
        <p:txBody>
          <a:bodyPr>
            <a:normAutofit/>
          </a:bodyPr>
          <a:lstStyle/>
          <a:p>
            <a:br>
              <a:rPr lang="en-GB" sz="4400" b="1" kern="1200" dirty="0">
                <a:solidFill>
                  <a:schemeClr val="tx1"/>
                </a:solidFill>
                <a:latin typeface="+mj-lt"/>
                <a:ea typeface="+mn-ea"/>
                <a:cs typeface="+mn-cs"/>
              </a:rPr>
            </a:br>
            <a:endParaRPr lang="en-GB" b="1" dirty="0"/>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E4561-1047-DD2B-3D7F-88305DABD213}"/>
              </a:ext>
            </a:extLst>
          </p:cNvPr>
          <p:cNvSpPr>
            <a:spLocks/>
          </p:cNvSpPr>
          <p:nvPr/>
        </p:nvSpPr>
        <p:spPr>
          <a:xfrm>
            <a:off x="1173479" y="2270608"/>
            <a:ext cx="5532121" cy="1109582"/>
          </a:xfrm>
          <a:prstGeom prst="rect">
            <a:avLst/>
          </a:prstGeom>
        </p:spPr>
        <p:txBody>
          <a:bodyPr>
            <a:noAutofit/>
          </a:bodyPr>
          <a:lstStyle/>
          <a:p>
            <a:pPr marL="0" indent="0">
              <a:buNone/>
            </a:pPr>
            <a:endParaRPr lang="en-GB" sz="3200" dirty="0"/>
          </a:p>
        </p:txBody>
      </p:sp>
      <p:pic>
        <p:nvPicPr>
          <p:cNvPr id="11" name="Picture 10" descr="A group of blue people in a circle&#10;&#10;Description automatically generated">
            <a:extLst>
              <a:ext uri="{FF2B5EF4-FFF2-40B4-BE49-F238E27FC236}">
                <a16:creationId xmlns:a16="http://schemas.microsoft.com/office/drawing/2014/main" id="{7CB0961D-3275-1C05-AA25-997E8F2F8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7255" y="2164662"/>
            <a:ext cx="1801266" cy="169291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4" name="Picture 3">
            <a:extLst>
              <a:ext uri="{FF2B5EF4-FFF2-40B4-BE49-F238E27FC236}">
                <a16:creationId xmlns:a16="http://schemas.microsoft.com/office/drawing/2014/main" id="{A2B27E72-864C-E3F0-D376-CB1B2EFDA565}"/>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9217256" y="4523413"/>
            <a:ext cx="1801265" cy="168539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pic>
        <p:nvPicPr>
          <p:cNvPr id="6" name="Picture 5">
            <a:extLst>
              <a:ext uri="{FF2B5EF4-FFF2-40B4-BE49-F238E27FC236}">
                <a16:creationId xmlns:a16="http://schemas.microsoft.com/office/drawing/2014/main" id="{49444F9A-404C-8D14-E532-A81580EE8043}"/>
              </a:ext>
            </a:extLst>
          </p:cNvPr>
          <p:cNvPicPr>
            <a:picLocks noChangeAspect="1"/>
          </p:cNvPicPr>
          <p:nvPr/>
        </p:nvPicPr>
        <p:blipFill>
          <a:blip r:embed="rId5"/>
          <a:stretch>
            <a:fillRect/>
          </a:stretch>
        </p:blipFill>
        <p:spPr>
          <a:xfrm>
            <a:off x="1464835" y="2717774"/>
            <a:ext cx="6287584" cy="3306052"/>
          </a:xfrm>
          <a:prstGeom prst="rect">
            <a:avLst/>
          </a:prstGeom>
        </p:spPr>
      </p:pic>
    </p:spTree>
    <p:extLst>
      <p:ext uri="{BB962C8B-B14F-4D97-AF65-F5344CB8AC3E}">
        <p14:creationId xmlns:p14="http://schemas.microsoft.com/office/powerpoint/2010/main" val="196871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66A28-D84C-5311-571F-6E90061F5C1D}"/>
              </a:ext>
            </a:extLst>
          </p:cNvPr>
          <p:cNvSpPr>
            <a:spLocks noGrp="1"/>
          </p:cNvSpPr>
          <p:nvPr>
            <p:ph type="title"/>
          </p:nvPr>
        </p:nvSpPr>
        <p:spPr>
          <a:xfrm>
            <a:off x="841248" y="548640"/>
            <a:ext cx="3600860" cy="5431536"/>
          </a:xfrm>
        </p:spPr>
        <p:txBody>
          <a:bodyPr>
            <a:normAutofit/>
          </a:bodyPr>
          <a:lstStyle/>
          <a:p>
            <a:r>
              <a:rPr lang="en-GB" sz="5400" dirty="0"/>
              <a:t>Agenda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5B5578-B8CE-8D73-F641-5AE141FDC699}"/>
              </a:ext>
            </a:extLst>
          </p:cNvPr>
          <p:cNvSpPr>
            <a:spLocks noGrp="1"/>
          </p:cNvSpPr>
          <p:nvPr>
            <p:ph idx="1"/>
          </p:nvPr>
        </p:nvSpPr>
        <p:spPr>
          <a:xfrm>
            <a:off x="5126418" y="552091"/>
            <a:ext cx="6224335" cy="5431536"/>
          </a:xfrm>
        </p:spPr>
        <p:txBody>
          <a:bodyPr anchor="ctr">
            <a:normAutofit/>
          </a:bodyPr>
          <a:lstStyle/>
          <a:p>
            <a:endParaRPr lang="en-GB" dirty="0"/>
          </a:p>
          <a:p>
            <a:endParaRPr lang="en-GB" dirty="0"/>
          </a:p>
          <a:p>
            <a:r>
              <a:rPr lang="en-GB" sz="2400" dirty="0">
                <a:latin typeface="Arial" panose="020B0604020202020204" pitchFamily="34" charset="0"/>
                <a:cs typeface="Arial" panose="020B0604020202020204" pitchFamily="34" charset="0"/>
              </a:rPr>
              <a:t>Feedback from previous meeting</a:t>
            </a:r>
          </a:p>
          <a:p>
            <a:r>
              <a:rPr lang="en-GB" sz="2400" dirty="0">
                <a:effectLst/>
                <a:latin typeface="Arial" panose="020B0604020202020204" pitchFamily="34" charset="0"/>
                <a:ea typeface="Calibri" panose="020F0502020204030204" pitchFamily="34" charset="0"/>
                <a:cs typeface="Arial" panose="020B0604020202020204" pitchFamily="34" charset="0"/>
              </a:rPr>
              <a:t>Transition Pledge update</a:t>
            </a:r>
          </a:p>
          <a:p>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ARC CHIME research project. </a:t>
            </a:r>
            <a:endParaRPr lang="en-GB" sz="2400" kern="1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An introduction to developing a calming menu/strategy to support self-regulation.</a:t>
            </a:r>
            <a:endParaRPr lang="en-GB" sz="2400" dirty="0">
              <a:solidFill>
                <a:srgbClr val="000000"/>
              </a:solidFill>
              <a:latin typeface="Arial" panose="020B0604020202020204" pitchFamily="34" charset="0"/>
              <a:ea typeface="Aptos" panose="020B0004020202020204" pitchFamily="34" charset="0"/>
              <a:cs typeface="Arial" panose="020B0604020202020204" pitchFamily="34" charset="0"/>
            </a:endParaRPr>
          </a:p>
          <a:p>
            <a:r>
              <a:rPr lang="en-GB"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An introduction to Emotional based school avoidance (EBSA)</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Next meeting – agenda and location</a:t>
            </a:r>
          </a:p>
          <a:p>
            <a:endParaRPr lang="en-GB" sz="2200" dirty="0"/>
          </a:p>
        </p:txBody>
      </p:sp>
    </p:spTree>
    <p:extLst>
      <p:ext uri="{BB962C8B-B14F-4D97-AF65-F5344CB8AC3E}">
        <p14:creationId xmlns:p14="http://schemas.microsoft.com/office/powerpoint/2010/main" val="56485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screenshot of a computer&#10;&#10;Description automatically generated">
            <a:extLst>
              <a:ext uri="{FF2B5EF4-FFF2-40B4-BE49-F238E27FC236}">
                <a16:creationId xmlns:a16="http://schemas.microsoft.com/office/drawing/2014/main" id="{4992C4CA-7BA3-1CC2-6B20-8AC4417DA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1044">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74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181CC3-6FBB-4BA2-ACA4-F7F50B957D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11527" y="6086393"/>
            <a:ext cx="1694835" cy="560881"/>
          </a:xfrm>
          <a:prstGeom prst="rect">
            <a:avLst/>
          </a:prstGeom>
        </p:spPr>
      </p:pic>
      <p:sp>
        <p:nvSpPr>
          <p:cNvPr id="8" name="Title 3">
            <a:extLst>
              <a:ext uri="{FF2B5EF4-FFF2-40B4-BE49-F238E27FC236}">
                <a16:creationId xmlns:a16="http://schemas.microsoft.com/office/drawing/2014/main" id="{38EFACB2-8AC6-44CD-85B9-0EE3E7013453}"/>
              </a:ext>
            </a:extLst>
          </p:cNvPr>
          <p:cNvSpPr txBox="1">
            <a:spLocks noGrp="1"/>
          </p:cNvSpPr>
          <p:nvPr>
            <p:ph type="title" idx="4294967295"/>
          </p:nvPr>
        </p:nvSpPr>
        <p:spPr>
          <a:xfrm>
            <a:off x="1196484" y="837446"/>
            <a:ext cx="655674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4400" b="1" dirty="0">
                <a:solidFill>
                  <a:schemeClr val="accent1">
                    <a:lumMod val="75000"/>
                  </a:schemeClr>
                </a:solidFill>
                <a:latin typeface="Arial" panose="020B0604020202020204" pitchFamily="34" charset="0"/>
                <a:ea typeface="Calibri" panose="020F0502020204030204" pitchFamily="34" charset="0"/>
              </a:rPr>
              <a:t>An Introduction to Developing a Calming Menu and Strategies to Support Self-Regulation</a:t>
            </a:r>
            <a:br>
              <a:rPr lang="en-GB" sz="4400" b="1" dirty="0">
                <a:solidFill>
                  <a:schemeClr val="accent1">
                    <a:lumMod val="75000"/>
                  </a:schemeClr>
                </a:solidFill>
                <a:effectLst/>
                <a:latin typeface="Arial" panose="020B0604020202020204" pitchFamily="34" charset="0"/>
                <a:ea typeface="Calibri" panose="020F0502020204030204" pitchFamily="34" charset="0"/>
              </a:rPr>
            </a:br>
            <a:endParaRPr kumimoji="0" lang="en-GB" sz="4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4CF76D6A-3027-444C-BA6A-614A23044F0F}"/>
              </a:ext>
            </a:extLst>
          </p:cNvPr>
          <p:cNvSpPr txBox="1">
            <a:spLocks/>
          </p:cNvSpPr>
          <p:nvPr/>
        </p:nvSpPr>
        <p:spPr>
          <a:xfrm>
            <a:off x="1339702" y="4273508"/>
            <a:ext cx="7095826" cy="12848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rgbClr val="1F418B"/>
                </a:solidFill>
                <a:effectLst/>
                <a:uLnTx/>
                <a:uFillTx/>
                <a:latin typeface="Arial" panose="020B0604020202020204" pitchFamily="34" charset="0"/>
                <a:ea typeface="+mn-ea"/>
                <a:cs typeface="Arial" panose="020B0604020202020204" pitchFamily="34" charset="0"/>
              </a:rPr>
              <a:t>Jenny Baskett and Jane Albery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1F418B"/>
                </a:solidFill>
                <a:effectLst/>
                <a:uLnTx/>
                <a:uFillTx/>
                <a:latin typeface="Arial" panose="020B0604020202020204" pitchFamily="34" charset="0"/>
                <a:ea typeface="+mn-ea"/>
                <a:cs typeface="Arial" panose="020B0604020202020204" pitchFamily="34" charset="0"/>
              </a:rPr>
              <a:t>C&amp;I Specialist Teachers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1F418B"/>
                </a:solidFill>
                <a:effectLst/>
                <a:uLnTx/>
                <a:uFillTx/>
                <a:latin typeface="Arial" panose="020B0604020202020204" pitchFamily="34" charset="0"/>
                <a:ea typeface="+mn-ea"/>
                <a:cs typeface="Arial" panose="020B0604020202020204" pitchFamily="34" charset="0"/>
              </a:rPr>
              <a:t>Community Inclusion Forum</a:t>
            </a:r>
          </a:p>
        </p:txBody>
      </p:sp>
      <p:pic>
        <p:nvPicPr>
          <p:cNvPr id="7" name="Picture 6">
            <a:extLst>
              <a:ext uri="{FF2B5EF4-FFF2-40B4-BE49-F238E27FC236}">
                <a16:creationId xmlns:a16="http://schemas.microsoft.com/office/drawing/2014/main" id="{E9721D51-E441-4327-87F3-B604870C81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96450" y="767614"/>
            <a:ext cx="3462050" cy="3578054"/>
          </a:xfrm>
          <a:prstGeom prst="rect">
            <a:avLst/>
          </a:prstGeom>
        </p:spPr>
      </p:pic>
      <p:cxnSp>
        <p:nvCxnSpPr>
          <p:cNvPr id="9" name="Straight Connector 8">
            <a:extLst>
              <a:ext uri="{FF2B5EF4-FFF2-40B4-BE49-F238E27FC236}">
                <a16:creationId xmlns:a16="http://schemas.microsoft.com/office/drawing/2014/main" id="{DD2D9F18-2972-41C4-9B51-D765DB17B990}"/>
              </a:ext>
              <a:ext uri="{C183D7F6-B498-43B3-948B-1728B52AA6E4}">
                <adec:decorative xmlns:adec="http://schemas.microsoft.com/office/drawing/2017/decorative" val="1"/>
              </a:ext>
            </a:extLst>
          </p:cNvPr>
          <p:cNvCxnSpPr>
            <a:cxnSpLocks/>
          </p:cNvCxnSpPr>
          <p:nvPr/>
        </p:nvCxnSpPr>
        <p:spPr>
          <a:xfrm>
            <a:off x="1081042" y="4345668"/>
            <a:ext cx="0" cy="1878151"/>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56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A5405-F2EA-4890-8ACB-1D788DB50ABF}"/>
              </a:ext>
            </a:extLst>
          </p:cNvPr>
          <p:cNvSpPr txBox="1">
            <a:spLocks noGrp="1"/>
          </p:cNvSpPr>
          <p:nvPr>
            <p:ph type="title" idx="4294967295"/>
          </p:nvPr>
        </p:nvSpPr>
        <p:spPr>
          <a:xfrm>
            <a:off x="0" y="2266"/>
            <a:ext cx="12191999" cy="1077218"/>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en-US" sz="4800" b="1" dirty="0">
                <a:latin typeface="Arial" panose="020B0604020202020204" pitchFamily="34" charset="0"/>
                <a:ea typeface="Verdana" panose="020B0604030504040204" pitchFamily="34" charset="0"/>
                <a:cs typeface="Arial" panose="020B0604020202020204" pitchFamily="34" charset="0"/>
              </a:rPr>
              <a:t>Definition of Self-Regulation</a:t>
            </a:r>
            <a:b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132032" y="1161868"/>
            <a:ext cx="9452642" cy="56938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rPr>
              <a:t>“Self-Regulation is the ability to attain, change or maintain an appropriate level of alertness for a task or situation”.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rPr>
              <a:t>(Williams and </a:t>
            </a:r>
            <a:r>
              <a:rPr kumimoji="0" lang="en-GB" sz="2600" b="0" i="0" u="none" strike="noStrike" kern="1200" cap="none" spc="0" normalizeH="0" baseline="0" noProof="0" dirty="0" err="1">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rPr>
              <a:t>Shellenburger</a:t>
            </a: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rPr>
              <a:t> 1996)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“Self-regulation is the ability to flexibly regulate internal states such as emotions or cognition as well as outwardly noticeable states such as behaviour in response to situational or contextual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demands” </a:t>
            </a: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t>
            </a:r>
            <a:r>
              <a:rPr kumimoji="0" lang="en-GB" sz="2600" b="0" i="0" u="none" strike="noStrike" kern="1200" cap="none" spc="0" normalizeH="0" baseline="0" noProof="0" dirty="0" err="1">
                <a:ln>
                  <a:noFill/>
                </a:ln>
                <a:solidFill>
                  <a:srgbClr val="44546A"/>
                </a:solidFill>
                <a:effectLst/>
                <a:uLnTx/>
                <a:uFillTx/>
                <a:latin typeface="Arial" panose="020B0604020202020204" pitchFamily="34" charset="0"/>
                <a:ea typeface="+mn-ea"/>
                <a:cs typeface="Arial" panose="020B0604020202020204" pitchFamily="34" charset="0"/>
              </a:rPr>
              <a:t>Nigg</a:t>
            </a: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2017)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“Self-regulation is important for paying attention in class, adapting to the demands of different activities, and keeping emotions in a balanced state” </a:t>
            </a: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(Blair &amp; Raver 2015)</a:t>
            </a: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96126" y="6183503"/>
            <a:ext cx="1433132" cy="488184"/>
          </a:xfrm>
          <a:prstGeom prst="rect">
            <a:avLst/>
          </a:prstGeom>
          <a:noFill/>
          <a:ln>
            <a:noFill/>
          </a:ln>
        </p:spPr>
      </p:pic>
      <p:pic>
        <p:nvPicPr>
          <p:cNvPr id="3" name="Picture 2">
            <a:extLst>
              <a:ext uri="{FF2B5EF4-FFF2-40B4-BE49-F238E27FC236}">
                <a16:creationId xmlns:a16="http://schemas.microsoft.com/office/drawing/2014/main" id="{E7A5165C-6460-7DE2-5085-CE90EA29BAA8}"/>
              </a:ext>
            </a:extLst>
          </p:cNvPr>
          <p:cNvPicPr>
            <a:picLocks noChangeAspect="1"/>
          </p:cNvPicPr>
          <p:nvPr/>
        </p:nvPicPr>
        <p:blipFill>
          <a:blip r:embed="rId4"/>
          <a:stretch>
            <a:fillRect/>
          </a:stretch>
        </p:blipFill>
        <p:spPr>
          <a:xfrm>
            <a:off x="9584674" y="2894328"/>
            <a:ext cx="2280092" cy="2165322"/>
          </a:xfrm>
          <a:prstGeom prst="rect">
            <a:avLst/>
          </a:prstGeom>
        </p:spPr>
      </p:pic>
    </p:spTree>
    <p:extLst>
      <p:ext uri="{BB962C8B-B14F-4D97-AF65-F5344CB8AC3E}">
        <p14:creationId xmlns:p14="http://schemas.microsoft.com/office/powerpoint/2010/main" val="291030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A5405-F2EA-4890-8ACB-1D788DB50ABF}"/>
              </a:ext>
            </a:extLst>
          </p:cNvPr>
          <p:cNvSpPr txBox="1">
            <a:spLocks noGrp="1"/>
          </p:cNvSpPr>
          <p:nvPr>
            <p:ph type="title" idx="4294967295"/>
          </p:nvPr>
        </p:nvSpPr>
        <p:spPr>
          <a:xfrm>
            <a:off x="0" y="2266"/>
            <a:ext cx="12191999" cy="1077218"/>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Self-Regulation</a:t>
            </a:r>
            <a:b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6641768" y="1284978"/>
            <a:ext cx="5358241" cy="557075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rPr>
              <a:t>We self-regulate constantly- think about how you keep alert as the driver on a long motorway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In classrooms, children are confronted with a variety of situations that might systematically elicit varying levels of self-regulation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546A"/>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0438F"/>
              </a:solidFill>
              <a:effectLst/>
              <a:uLnTx/>
              <a:uFillTx/>
              <a:latin typeface="Arial" panose="020B0604020202020204" pitchFamily="34" charset="0"/>
              <a:ea typeface="+mn-ea"/>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96126" y="6183503"/>
            <a:ext cx="1433132" cy="488184"/>
          </a:xfrm>
          <a:prstGeom prst="rect">
            <a:avLst/>
          </a:prstGeom>
          <a:noFill/>
          <a:ln>
            <a:noFill/>
          </a:ln>
        </p:spPr>
      </p:pic>
      <p:pic>
        <p:nvPicPr>
          <p:cNvPr id="1026" name="Picture 2" descr="Maintaining Focus While Driving | Highway">
            <a:extLst>
              <a:ext uri="{FF2B5EF4-FFF2-40B4-BE49-F238E27FC236}">
                <a16:creationId xmlns:a16="http://schemas.microsoft.com/office/drawing/2014/main" id="{7CE4D80E-FC62-4D80-BD61-4A62059D5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90" y="1417273"/>
            <a:ext cx="6351569" cy="423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2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window of tolerance&#10;&#10;Description automatically generated">
            <a:extLst>
              <a:ext uri="{FF2B5EF4-FFF2-40B4-BE49-F238E27FC236}">
                <a16:creationId xmlns:a16="http://schemas.microsoft.com/office/drawing/2014/main" id="{15AF44C3-1B78-1C97-EF01-2DA5669D67F8}"/>
              </a:ext>
            </a:extLst>
          </p:cNvPr>
          <p:cNvPicPr>
            <a:picLocks noChangeAspect="1"/>
          </p:cNvPicPr>
          <p:nvPr/>
        </p:nvPicPr>
        <p:blipFill>
          <a:blip r:embed="rId3"/>
          <a:stretch>
            <a:fillRect/>
          </a:stretch>
        </p:blipFill>
        <p:spPr>
          <a:xfrm>
            <a:off x="5636422" y="1838041"/>
            <a:ext cx="6405554" cy="5037586"/>
          </a:xfrm>
          <a:prstGeom prst="rect">
            <a:avLst/>
          </a:prstGeom>
        </p:spPr>
      </p:pic>
      <p:pic>
        <p:nvPicPr>
          <p:cNvPr id="5" name="Picture 4" descr="A poster with words and a window">
            <a:extLst>
              <a:ext uri="{FF2B5EF4-FFF2-40B4-BE49-F238E27FC236}">
                <a16:creationId xmlns:a16="http://schemas.microsoft.com/office/drawing/2014/main" id="{25025A4F-C118-CB4B-9C4B-51ACA7FEF39E}"/>
              </a:ext>
            </a:extLst>
          </p:cNvPr>
          <p:cNvPicPr>
            <a:picLocks noChangeAspect="1"/>
          </p:cNvPicPr>
          <p:nvPr/>
        </p:nvPicPr>
        <p:blipFill>
          <a:blip r:embed="rId4"/>
          <a:stretch>
            <a:fillRect/>
          </a:stretch>
        </p:blipFill>
        <p:spPr>
          <a:xfrm>
            <a:off x="473724" y="1818148"/>
            <a:ext cx="5012675" cy="5057479"/>
          </a:xfrm>
          <a:prstGeom prst="rect">
            <a:avLst/>
          </a:prstGeom>
        </p:spPr>
      </p:pic>
      <p:sp>
        <p:nvSpPr>
          <p:cNvPr id="6" name="Title 7">
            <a:extLst>
              <a:ext uri="{FF2B5EF4-FFF2-40B4-BE49-F238E27FC236}">
                <a16:creationId xmlns:a16="http://schemas.microsoft.com/office/drawing/2014/main" id="{181C11DD-665C-41A1-B739-F9B382F548C1}"/>
              </a:ext>
            </a:extLst>
          </p:cNvPr>
          <p:cNvSpPr txBox="1">
            <a:spLocks/>
          </p:cNvSpPr>
          <p:nvPr/>
        </p:nvSpPr>
        <p:spPr>
          <a:xfrm>
            <a:off x="-121186" y="2266"/>
            <a:ext cx="12313185" cy="1815882"/>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Emotional Regulation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Window of Tolerance</a:t>
            </a:r>
            <a:b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98059478"/>
      </p:ext>
    </p:extLst>
  </p:cSld>
  <p:clrMapOvr>
    <a:masterClrMapping/>
  </p:clrMapOvr>
</p:sld>
</file>

<file path=ppt/theme/theme1.xml><?xml version="1.0" encoding="utf-8"?>
<a:theme xmlns:a="http://schemas.openxmlformats.org/drawingml/2006/main" name="NSFT ba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97f7709-dfb7-43a0-b42a-cd354627f020">
      <UserInfo>
        <DisplayName>Catherine Fraser-Andrews</DisplayName>
        <AccountId>577</AccountId>
        <AccountType/>
      </UserInfo>
    </SharedWithUsers>
    <Teacher xmlns="6c81d485-2566-4934-a36c-718799002be2" xsi:nil="true"/>
    <Assignedto xmlns="6c81d485-2566-4934-a36c-718799002be2">
      <UserInfo>
        <DisplayName/>
        <AccountId xsi:nil="true"/>
        <AccountType/>
      </UserInfo>
    </Assignedto>
    <lcf76f155ced4ddcb4097134ff3c332f xmlns="6c81d485-2566-4934-a36c-718799002be2">
      <Terms xmlns="http://schemas.microsoft.com/office/infopath/2007/PartnerControls"/>
    </lcf76f155ced4ddcb4097134ff3c332f>
    <SortOrder xmlns="6c81d485-2566-4934-a36c-718799002be2" xsi:nil="true"/>
    <TaxCatchAll xmlns="75304046-ffad-4f70-9f4b-bbc776f1b6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ord Doc" ma:contentTypeID="0x010100FDFCAA55B1E4F94094050F881EDA1BBF" ma:contentTypeVersion="26" ma:contentTypeDescription="Create a new document." ma:contentTypeScope="" ma:versionID="b0222342a56bb5c84d24c794ef3b277f">
  <xsd:schema xmlns:xsd="http://www.w3.org/2001/XMLSchema" xmlns:xs="http://www.w3.org/2001/XMLSchema" xmlns:p="http://schemas.microsoft.com/office/2006/metadata/properties" xmlns:ns2="b97f7709-dfb7-43a0-b42a-cd354627f020" xmlns:ns3="6c81d485-2566-4934-a36c-718799002be2" xmlns:ns4="75304046-ffad-4f70-9f4b-bbc776f1b690" targetNamespace="http://schemas.microsoft.com/office/2006/metadata/properties" ma:root="true" ma:fieldsID="5326c27515200b7f0e4c7c7244006df3" ns2:_="" ns3:_="" ns4:_="">
    <xsd:import namespace="b97f7709-dfb7-43a0-b42a-cd354627f020"/>
    <xsd:import namespace="6c81d485-2566-4934-a36c-718799002be2"/>
    <xsd:import namespace="75304046-ffad-4f70-9f4b-bbc776f1b6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Teacher" minOccurs="0"/>
                <xsd:element ref="ns3:lcf76f155ced4ddcb4097134ff3c332f" minOccurs="0"/>
                <xsd:element ref="ns4:TaxCatchAll" minOccurs="0"/>
                <xsd:element ref="ns3:Assignedto" minOccurs="0"/>
                <xsd:element ref="ns3:MediaServiceObjectDetectorVersions" minOccurs="0"/>
                <xsd:element ref="ns3:SortOrde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f7709-dfb7-43a0-b42a-cd354627f0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81d485-2566-4934-a36c-718799002b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Teacher" ma:index="21" nillable="true" ma:displayName="Teacher" ma:format="Dropdown" ma:internalName="Teacher">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Assignedto" ma:index="25" nillable="true" ma:displayName="Assigned to" ma:description="Care Coordinator" ma:format="Dropdown" ma:list="UserInfo" ma:SharePointGroup="0"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ortOrder" ma:index="27" nillable="true" ma:displayName="Sort Order" ma:decimals="0" ma:format="Dropdown" ma:internalName="SortOrder" ma:percentage="FALSE">
      <xsd:simpleType>
        <xsd:restriction base="dms:Number"/>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1ffcd99-7339-4ede-9ff5-841c832ebfe4}" ma:internalName="TaxCatchAll" ma:showField="CatchAllData" ma:web="b97f7709-dfb7-43a0-b42a-cd354627f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740069-46D8-4A6B-875B-AB610ED6B745}">
  <ds:schemaRefs>
    <ds:schemaRef ds:uri="http://schemas.microsoft.com/sharepoint/v3/contenttype/forms"/>
  </ds:schemaRefs>
</ds:datastoreItem>
</file>

<file path=customXml/itemProps2.xml><?xml version="1.0" encoding="utf-8"?>
<ds:datastoreItem xmlns:ds="http://schemas.openxmlformats.org/officeDocument/2006/customXml" ds:itemID="{5FBCC655-0E82-4CF8-AD00-569C455DB3F1}">
  <ds:schemaRefs>
    <ds:schemaRef ds:uri="http://schemas.microsoft.com/office/2006/metadata/properties"/>
    <ds:schemaRef ds:uri="http://schemas.microsoft.com/office/infopath/2007/PartnerControls"/>
    <ds:schemaRef ds:uri="d48d9a0b-2c2d-4608-8895-39745f048b92"/>
  </ds:schemaRefs>
</ds:datastoreItem>
</file>

<file path=customXml/itemProps3.xml><?xml version="1.0" encoding="utf-8"?>
<ds:datastoreItem xmlns:ds="http://schemas.openxmlformats.org/officeDocument/2006/customXml" ds:itemID="{4DC41248-D8A6-43C5-8B0A-87D4B74C5C3D}"/>
</file>

<file path=docProps/app.xml><?xml version="1.0" encoding="utf-8"?>
<Properties xmlns="http://schemas.openxmlformats.org/officeDocument/2006/extended-properties" xmlns:vt="http://schemas.openxmlformats.org/officeDocument/2006/docPropsVTypes">
  <TotalTime>1432</TotalTime>
  <Words>3897</Words>
  <Application>Microsoft Office PowerPoint</Application>
  <PresentationFormat>Widescreen</PresentationFormat>
  <Paragraphs>350</Paragraphs>
  <Slides>38</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Arial</vt:lpstr>
      <vt:lpstr>Calibri</vt:lpstr>
      <vt:lpstr>Calibri Light</vt:lpstr>
      <vt:lpstr>Montserrat</vt:lpstr>
      <vt:lpstr>Wingdings</vt:lpstr>
      <vt:lpstr>NSFT base theme</vt:lpstr>
      <vt:lpstr>Office Theme</vt:lpstr>
      <vt:lpstr>Metropolitan</vt:lpstr>
      <vt:lpstr>1_Office Theme</vt:lpstr>
      <vt:lpstr>Community Inclusion Forums</vt:lpstr>
      <vt:lpstr>The Purpose Of Our Community Inclusion Forums:</vt:lpstr>
      <vt:lpstr>PowerPoint Presentation</vt:lpstr>
      <vt:lpstr>Agenda</vt:lpstr>
      <vt:lpstr>PowerPoint Presentation</vt:lpstr>
      <vt:lpstr>An Introduction to Developing a Calming Menu and Strategies to Support Self-Regulation </vt:lpstr>
      <vt:lpstr>Definition of Self-Regulation </vt:lpstr>
      <vt:lpstr>Self-Regulation </vt:lpstr>
      <vt:lpstr>PowerPoint Presentation</vt:lpstr>
      <vt:lpstr>The Zones of Regulation</vt:lpstr>
      <vt:lpstr>Interoception and Self-Regulation </vt:lpstr>
      <vt:lpstr>Interoception and Self-Regulation </vt:lpstr>
      <vt:lpstr>Interoception Activities </vt:lpstr>
      <vt:lpstr>Interoception Activities </vt:lpstr>
      <vt:lpstr>Interoception Activities</vt:lpstr>
      <vt:lpstr>The Zones of Regulation</vt:lpstr>
      <vt:lpstr>    Questions?</vt:lpstr>
      <vt:lpstr>Resources- signposting</vt:lpstr>
      <vt:lpstr>Resources- signposting</vt:lpstr>
      <vt:lpstr>Emotionally-based school avoidance (EBSA)</vt:lpstr>
      <vt:lpstr>Aims for session</vt:lpstr>
      <vt:lpstr>What is EBSA?</vt:lpstr>
      <vt:lpstr>What causes EBSA?</vt:lpstr>
      <vt:lpstr>EBSA – The anxiety cycle that can maintain difficulties </vt:lpstr>
      <vt:lpstr>The need for an individualised approach</vt:lpstr>
      <vt:lpstr>SPIRAL Principles (Sawyer, 2022)</vt:lpstr>
      <vt:lpstr>PowerPoint Presentation</vt:lpstr>
      <vt:lpstr>Gathering the Voices</vt:lpstr>
      <vt:lpstr>When the child is not consistently attending...</vt:lpstr>
      <vt:lpstr>EBSA and Special Educational Needs (Disability)</vt:lpstr>
      <vt:lpstr>Supporting parent/carers</vt:lpstr>
      <vt:lpstr>So, what can schools be doing?</vt:lpstr>
      <vt:lpstr>EBSA Plan Example</vt:lpstr>
      <vt:lpstr>Helpful links and resources</vt:lpstr>
      <vt:lpstr>Anything else?</vt:lpstr>
      <vt:lpstr>Transition pledge update.</vt:lpstr>
      <vt:lpstr>Questions &amp; Dates for next year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Inclusion Forums</dc:title>
  <dc:creator>Jamie Hudson</dc:creator>
  <cp:lastModifiedBy>Jamie Hudson</cp:lastModifiedBy>
  <cp:revision>7</cp:revision>
  <dcterms:created xsi:type="dcterms:W3CDTF">2024-01-25T14:27:59Z</dcterms:created>
  <dcterms:modified xsi:type="dcterms:W3CDTF">2024-06-27T07:53:31Z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0x010100FDFCAA55B1E4F94094050F881EDA1BBF</vt:lpwstr>
  </property>
</Properties>
</file>