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18"/>
  </p:notesMasterIdLst>
  <p:sldIdLst>
    <p:sldId id="897" r:id="rId5"/>
    <p:sldId id="260" r:id="rId6"/>
    <p:sldId id="257" r:id="rId7"/>
    <p:sldId id="258" r:id="rId8"/>
    <p:sldId id="259" r:id="rId9"/>
    <p:sldId id="906" r:id="rId10"/>
    <p:sldId id="903" r:id="rId11"/>
    <p:sldId id="905" r:id="rId12"/>
    <p:sldId id="885" r:id="rId13"/>
    <p:sldId id="273" r:id="rId14"/>
    <p:sldId id="901" r:id="rId15"/>
    <p:sldId id="896" r:id="rId16"/>
    <p:sldId id="89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7F38E8-23AD-4193-A70B-18F1B232E2BA}" v="27" dt="2024-03-19T20:30:39.5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916" autoAdjust="0"/>
  </p:normalViewPr>
  <p:slideViewPr>
    <p:cSldViewPr snapToGrid="0">
      <p:cViewPr varScale="1">
        <p:scale>
          <a:sx n="54" d="100"/>
          <a:sy n="54" d="100"/>
        </p:scale>
        <p:origin x="11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mma Carter" userId="66fbb0c4-296a-4130-b108-483c91c0dbc8" providerId="ADAL" clId="{517F38E8-23AD-4193-A70B-18F1B232E2BA}"/>
    <pc:docChg chg="undo custSel addSld delSld modSld sldOrd modMainMaster">
      <pc:chgData name="Jemma Carter" userId="66fbb0c4-296a-4130-b108-483c91c0dbc8" providerId="ADAL" clId="{517F38E8-23AD-4193-A70B-18F1B232E2BA}" dt="2024-03-19T20:49:19.394" v="1064" actId="20577"/>
      <pc:docMkLst>
        <pc:docMk/>
      </pc:docMkLst>
      <pc:sldChg chg="del">
        <pc:chgData name="Jemma Carter" userId="66fbb0c4-296a-4130-b108-483c91c0dbc8" providerId="ADAL" clId="{517F38E8-23AD-4193-A70B-18F1B232E2BA}" dt="2024-03-19T19:56:30.494" v="65" actId="47"/>
        <pc:sldMkLst>
          <pc:docMk/>
          <pc:sldMk cId="3515545963" sldId="256"/>
        </pc:sldMkLst>
      </pc:sldChg>
      <pc:sldChg chg="addSp modSp mod">
        <pc:chgData name="Jemma Carter" userId="66fbb0c4-296a-4130-b108-483c91c0dbc8" providerId="ADAL" clId="{517F38E8-23AD-4193-A70B-18F1B232E2BA}" dt="2024-03-19T20:30:56.490" v="938" actId="1076"/>
        <pc:sldMkLst>
          <pc:docMk/>
          <pc:sldMk cId="518364655" sldId="257"/>
        </pc:sldMkLst>
        <pc:spChg chg="mod">
          <ac:chgData name="Jemma Carter" userId="66fbb0c4-296a-4130-b108-483c91c0dbc8" providerId="ADAL" clId="{517F38E8-23AD-4193-A70B-18F1B232E2BA}" dt="2024-03-19T20:30:56.490" v="938" actId="1076"/>
          <ac:spMkLst>
            <pc:docMk/>
            <pc:sldMk cId="518364655" sldId="257"/>
            <ac:spMk id="6" creationId="{B7999DA5-D139-943F-EE4A-D9A1146EBA8A}"/>
          </ac:spMkLst>
        </pc:spChg>
        <pc:spChg chg="add mod">
          <ac:chgData name="Jemma Carter" userId="66fbb0c4-296a-4130-b108-483c91c0dbc8" providerId="ADAL" clId="{517F38E8-23AD-4193-A70B-18F1B232E2BA}" dt="2024-03-19T19:11:12.505" v="2" actId="1076"/>
          <ac:spMkLst>
            <pc:docMk/>
            <pc:sldMk cId="518364655" sldId="257"/>
            <ac:spMk id="10" creationId="{98592D5C-1931-C71F-65D8-33782D6965B5}"/>
          </ac:spMkLst>
        </pc:spChg>
        <pc:picChg chg="mod">
          <ac:chgData name="Jemma Carter" userId="66fbb0c4-296a-4130-b108-483c91c0dbc8" providerId="ADAL" clId="{517F38E8-23AD-4193-A70B-18F1B232E2BA}" dt="2024-03-19T20:30:53.066" v="937" actId="1076"/>
          <ac:picMkLst>
            <pc:docMk/>
            <pc:sldMk cId="518364655" sldId="257"/>
            <ac:picMk id="8" creationId="{A6CF16A7-AB5E-AE99-D617-5FF18FC0DD56}"/>
          </ac:picMkLst>
        </pc:picChg>
      </pc:sldChg>
      <pc:sldChg chg="addSp delSp modSp new mod modNotesTx">
        <pc:chgData name="Jemma Carter" userId="66fbb0c4-296a-4130-b108-483c91c0dbc8" providerId="ADAL" clId="{517F38E8-23AD-4193-A70B-18F1B232E2BA}" dt="2024-03-19T20:49:19.394" v="1064" actId="20577"/>
        <pc:sldMkLst>
          <pc:docMk/>
          <pc:sldMk cId="4278815015" sldId="258"/>
        </pc:sldMkLst>
        <pc:spChg chg="del">
          <ac:chgData name="Jemma Carter" userId="66fbb0c4-296a-4130-b108-483c91c0dbc8" providerId="ADAL" clId="{517F38E8-23AD-4193-A70B-18F1B232E2BA}" dt="2024-03-19T19:13:12.887" v="7" actId="478"/>
          <ac:spMkLst>
            <pc:docMk/>
            <pc:sldMk cId="4278815015" sldId="258"/>
            <ac:spMk id="2" creationId="{891B5177-E433-DCD0-C062-E5D87B079AD7}"/>
          </ac:spMkLst>
        </pc:spChg>
        <pc:spChg chg="del">
          <ac:chgData name="Jemma Carter" userId="66fbb0c4-296a-4130-b108-483c91c0dbc8" providerId="ADAL" clId="{517F38E8-23AD-4193-A70B-18F1B232E2BA}" dt="2024-03-19T19:13:04.771" v="3" actId="931"/>
          <ac:spMkLst>
            <pc:docMk/>
            <pc:sldMk cId="4278815015" sldId="258"/>
            <ac:spMk id="3" creationId="{928A9CC6-92EB-7CE7-7A62-0E2B68FF780D}"/>
          </ac:spMkLst>
        </pc:spChg>
        <pc:spChg chg="add mod">
          <ac:chgData name="Jemma Carter" userId="66fbb0c4-296a-4130-b108-483c91c0dbc8" providerId="ADAL" clId="{517F38E8-23AD-4193-A70B-18F1B232E2BA}" dt="2024-03-19T20:26:26.478" v="932" actId="1076"/>
          <ac:spMkLst>
            <pc:docMk/>
            <pc:sldMk cId="4278815015" sldId="258"/>
            <ac:spMk id="8" creationId="{250901ED-0412-EEDE-047A-685B96C17126}"/>
          </ac:spMkLst>
        </pc:spChg>
        <pc:picChg chg="add mod">
          <ac:chgData name="Jemma Carter" userId="66fbb0c4-296a-4130-b108-483c91c0dbc8" providerId="ADAL" clId="{517F38E8-23AD-4193-A70B-18F1B232E2BA}" dt="2024-03-19T20:00:55.566" v="313" actId="1076"/>
          <ac:picMkLst>
            <pc:docMk/>
            <pc:sldMk cId="4278815015" sldId="258"/>
            <ac:picMk id="5" creationId="{C3859FF2-9C5B-CA4C-A143-92773A053474}"/>
          </ac:picMkLst>
        </pc:picChg>
        <pc:picChg chg="add mod">
          <ac:chgData name="Jemma Carter" userId="66fbb0c4-296a-4130-b108-483c91c0dbc8" providerId="ADAL" clId="{517F38E8-23AD-4193-A70B-18F1B232E2BA}" dt="2024-03-19T20:25:55.676" v="896" actId="1076"/>
          <ac:picMkLst>
            <pc:docMk/>
            <pc:sldMk cId="4278815015" sldId="258"/>
            <ac:picMk id="7" creationId="{F57EF001-7CFF-2EF2-96F5-90D0FFA7C309}"/>
          </ac:picMkLst>
        </pc:picChg>
      </pc:sldChg>
      <pc:sldChg chg="addSp delSp modSp new mod">
        <pc:chgData name="Jemma Carter" userId="66fbb0c4-296a-4130-b108-483c91c0dbc8" providerId="ADAL" clId="{517F38E8-23AD-4193-A70B-18F1B232E2BA}" dt="2024-03-19T20:31:22.411" v="940" actId="20577"/>
        <pc:sldMkLst>
          <pc:docMk/>
          <pc:sldMk cId="3664513212" sldId="259"/>
        </pc:sldMkLst>
        <pc:spChg chg="del">
          <ac:chgData name="Jemma Carter" userId="66fbb0c4-296a-4130-b108-483c91c0dbc8" providerId="ADAL" clId="{517F38E8-23AD-4193-A70B-18F1B232E2BA}" dt="2024-03-19T19:18:09.420" v="9" actId="478"/>
          <ac:spMkLst>
            <pc:docMk/>
            <pc:sldMk cId="3664513212" sldId="259"/>
            <ac:spMk id="2" creationId="{C5A2A9B5-214C-A1BE-3302-976100F9A742}"/>
          </ac:spMkLst>
        </pc:spChg>
        <pc:spChg chg="del">
          <ac:chgData name="Jemma Carter" userId="66fbb0c4-296a-4130-b108-483c91c0dbc8" providerId="ADAL" clId="{517F38E8-23AD-4193-A70B-18F1B232E2BA}" dt="2024-03-19T19:18:12.465" v="10" actId="478"/>
          <ac:spMkLst>
            <pc:docMk/>
            <pc:sldMk cId="3664513212" sldId="259"/>
            <ac:spMk id="3" creationId="{A92534A3-A1FC-D133-95C6-77D8DA5B375D}"/>
          </ac:spMkLst>
        </pc:spChg>
        <pc:spChg chg="add del mod">
          <ac:chgData name="Jemma Carter" userId="66fbb0c4-296a-4130-b108-483c91c0dbc8" providerId="ADAL" clId="{517F38E8-23AD-4193-A70B-18F1B232E2BA}" dt="2024-03-19T19:22:11.098" v="15" actId="478"/>
          <ac:spMkLst>
            <pc:docMk/>
            <pc:sldMk cId="3664513212" sldId="259"/>
            <ac:spMk id="6" creationId="{4B10E5ED-4855-F46C-CB53-4E17174AF6A9}"/>
          </ac:spMkLst>
        </pc:spChg>
        <pc:spChg chg="add mod">
          <ac:chgData name="Jemma Carter" userId="66fbb0c4-296a-4130-b108-483c91c0dbc8" providerId="ADAL" clId="{517F38E8-23AD-4193-A70B-18F1B232E2BA}" dt="2024-03-19T20:08:07.410" v="770" actId="14100"/>
          <ac:spMkLst>
            <pc:docMk/>
            <pc:sldMk cId="3664513212" sldId="259"/>
            <ac:spMk id="7" creationId="{31B5A23D-F772-20C6-CC1B-3BAFBFCA43BB}"/>
          </ac:spMkLst>
        </pc:spChg>
        <pc:spChg chg="add mod">
          <ac:chgData name="Jemma Carter" userId="66fbb0c4-296a-4130-b108-483c91c0dbc8" providerId="ADAL" clId="{517F38E8-23AD-4193-A70B-18F1B232E2BA}" dt="2024-03-19T20:31:22.411" v="940" actId="20577"/>
          <ac:spMkLst>
            <pc:docMk/>
            <pc:sldMk cId="3664513212" sldId="259"/>
            <ac:spMk id="8" creationId="{B6B8053D-1755-B67A-E5AD-95B4F45D0F5E}"/>
          </ac:spMkLst>
        </pc:spChg>
        <pc:spChg chg="add mod">
          <ac:chgData name="Jemma Carter" userId="66fbb0c4-296a-4130-b108-483c91c0dbc8" providerId="ADAL" clId="{517F38E8-23AD-4193-A70B-18F1B232E2BA}" dt="2024-03-19T20:14:33.391" v="841" actId="1076"/>
          <ac:spMkLst>
            <pc:docMk/>
            <pc:sldMk cId="3664513212" sldId="259"/>
            <ac:spMk id="9" creationId="{FE4F2B8D-C914-F56E-6EBD-FAF602899596}"/>
          </ac:spMkLst>
        </pc:spChg>
        <pc:spChg chg="add mod">
          <ac:chgData name="Jemma Carter" userId="66fbb0c4-296a-4130-b108-483c91c0dbc8" providerId="ADAL" clId="{517F38E8-23AD-4193-A70B-18F1B232E2BA}" dt="2024-03-19T20:07:01.840" v="697" actId="1076"/>
          <ac:spMkLst>
            <pc:docMk/>
            <pc:sldMk cId="3664513212" sldId="259"/>
            <ac:spMk id="10" creationId="{98BDCEA4-9C22-E899-7059-0F8F56B2404D}"/>
          </ac:spMkLst>
        </pc:spChg>
        <pc:spChg chg="add mod">
          <ac:chgData name="Jemma Carter" userId="66fbb0c4-296a-4130-b108-483c91c0dbc8" providerId="ADAL" clId="{517F38E8-23AD-4193-A70B-18F1B232E2BA}" dt="2024-03-19T20:06:07.146" v="605"/>
          <ac:spMkLst>
            <pc:docMk/>
            <pc:sldMk cId="3664513212" sldId="259"/>
            <ac:spMk id="11" creationId="{C7251C15-E3A4-5C05-25B6-C172E2E3DF6B}"/>
          </ac:spMkLst>
        </pc:spChg>
        <pc:spChg chg="add mod">
          <ac:chgData name="Jemma Carter" userId="66fbb0c4-296a-4130-b108-483c91c0dbc8" providerId="ADAL" clId="{517F38E8-23AD-4193-A70B-18F1B232E2BA}" dt="2024-03-19T20:09:12.600" v="794" actId="14100"/>
          <ac:spMkLst>
            <pc:docMk/>
            <pc:sldMk cId="3664513212" sldId="259"/>
            <ac:spMk id="12" creationId="{167C6751-23CF-2E82-13D7-0AABC7EEC1DF}"/>
          </ac:spMkLst>
        </pc:spChg>
        <pc:spChg chg="add mod">
          <ac:chgData name="Jemma Carter" userId="66fbb0c4-296a-4130-b108-483c91c0dbc8" providerId="ADAL" clId="{517F38E8-23AD-4193-A70B-18F1B232E2BA}" dt="2024-03-19T20:20:56.036" v="871" actId="114"/>
          <ac:spMkLst>
            <pc:docMk/>
            <pc:sldMk cId="3664513212" sldId="259"/>
            <ac:spMk id="14" creationId="{62523C94-C9CB-BDA5-450C-8C18DF951EE7}"/>
          </ac:spMkLst>
        </pc:spChg>
        <pc:spChg chg="add mod">
          <ac:chgData name="Jemma Carter" userId="66fbb0c4-296a-4130-b108-483c91c0dbc8" providerId="ADAL" clId="{517F38E8-23AD-4193-A70B-18F1B232E2BA}" dt="2024-03-19T20:21:11.599" v="873" actId="404"/>
          <ac:spMkLst>
            <pc:docMk/>
            <pc:sldMk cId="3664513212" sldId="259"/>
            <ac:spMk id="16" creationId="{39AFFBF7-37A3-EA6B-FAFC-27EB54F80709}"/>
          </ac:spMkLst>
        </pc:spChg>
        <pc:spChg chg="add mod">
          <ac:chgData name="Jemma Carter" userId="66fbb0c4-296a-4130-b108-483c91c0dbc8" providerId="ADAL" clId="{517F38E8-23AD-4193-A70B-18F1B232E2BA}" dt="2024-03-19T20:28:40.682" v="935" actId="14100"/>
          <ac:spMkLst>
            <pc:docMk/>
            <pc:sldMk cId="3664513212" sldId="259"/>
            <ac:spMk id="18" creationId="{F284C24C-6F00-07FE-452A-0998A740D6CB}"/>
          </ac:spMkLst>
        </pc:spChg>
        <pc:spChg chg="add mod">
          <ac:chgData name="Jemma Carter" userId="66fbb0c4-296a-4130-b108-483c91c0dbc8" providerId="ADAL" clId="{517F38E8-23AD-4193-A70B-18F1B232E2BA}" dt="2024-03-19T20:21:16.608" v="874" actId="404"/>
          <ac:spMkLst>
            <pc:docMk/>
            <pc:sldMk cId="3664513212" sldId="259"/>
            <ac:spMk id="20" creationId="{78AFDEBE-93B4-42B2-7F80-05DE681CE055}"/>
          </ac:spMkLst>
        </pc:spChg>
        <pc:picChg chg="add del mod">
          <ac:chgData name="Jemma Carter" userId="66fbb0c4-296a-4130-b108-483c91c0dbc8" providerId="ADAL" clId="{517F38E8-23AD-4193-A70B-18F1B232E2BA}" dt="2024-03-19T19:22:07.987" v="13" actId="478"/>
          <ac:picMkLst>
            <pc:docMk/>
            <pc:sldMk cId="3664513212" sldId="259"/>
            <ac:picMk id="4" creationId="{EAD07274-E71F-93D3-0907-3E89CE66EA08}"/>
          </ac:picMkLst>
        </pc:picChg>
        <pc:picChg chg="add del mod">
          <ac:chgData name="Jemma Carter" userId="66fbb0c4-296a-4130-b108-483c91c0dbc8" providerId="ADAL" clId="{517F38E8-23AD-4193-A70B-18F1B232E2BA}" dt="2024-03-19T19:27:17.102" v="20" actId="478"/>
          <ac:picMkLst>
            <pc:docMk/>
            <pc:sldMk cId="3664513212" sldId="259"/>
            <ac:picMk id="1026" creationId="{FAEB9EA7-ABA7-FBD1-702A-FADD963D8DA5}"/>
          </ac:picMkLst>
        </pc:picChg>
        <pc:picChg chg="add mod">
          <ac:chgData name="Jemma Carter" userId="66fbb0c4-296a-4130-b108-483c91c0dbc8" providerId="ADAL" clId="{517F38E8-23AD-4193-A70B-18F1B232E2BA}" dt="2024-03-19T19:27:34.742" v="22" actId="1076"/>
          <ac:picMkLst>
            <pc:docMk/>
            <pc:sldMk cId="3664513212" sldId="259"/>
            <ac:picMk id="1028" creationId="{FE0A416B-BF49-7E50-58FF-5B9663FE261A}"/>
          </ac:picMkLst>
        </pc:picChg>
      </pc:sldChg>
      <pc:sldChg chg="addSp modSp new mod">
        <pc:chgData name="Jemma Carter" userId="66fbb0c4-296a-4130-b108-483c91c0dbc8" providerId="ADAL" clId="{517F38E8-23AD-4193-A70B-18F1B232E2BA}" dt="2024-03-19T20:34:34.669" v="1032" actId="20577"/>
        <pc:sldMkLst>
          <pc:docMk/>
          <pc:sldMk cId="880113112" sldId="260"/>
        </pc:sldMkLst>
        <pc:spChg chg="add mod">
          <ac:chgData name="Jemma Carter" userId="66fbb0c4-296a-4130-b108-483c91c0dbc8" providerId="ADAL" clId="{517F38E8-23AD-4193-A70B-18F1B232E2BA}" dt="2024-03-19T20:34:34.669" v="1032" actId="20577"/>
          <ac:spMkLst>
            <pc:docMk/>
            <pc:sldMk cId="880113112" sldId="260"/>
            <ac:spMk id="2" creationId="{620A50B3-4D49-7700-8EAB-E1194D7EAD76}"/>
          </ac:spMkLst>
        </pc:spChg>
      </pc:sldChg>
      <pc:sldChg chg="addSp modSp add mod ord setBg">
        <pc:chgData name="Jemma Carter" userId="66fbb0c4-296a-4130-b108-483c91c0dbc8" providerId="ADAL" clId="{517F38E8-23AD-4193-A70B-18F1B232E2BA}" dt="2024-03-19T20:18:12.010" v="860"/>
        <pc:sldMkLst>
          <pc:docMk/>
          <pc:sldMk cId="1035059326" sldId="273"/>
        </pc:sldMkLst>
        <pc:picChg chg="add mod">
          <ac:chgData name="Jemma Carter" userId="66fbb0c4-296a-4130-b108-483c91c0dbc8" providerId="ADAL" clId="{517F38E8-23AD-4193-A70B-18F1B232E2BA}" dt="2024-03-19T20:17:54.678" v="858" actId="1076"/>
          <ac:picMkLst>
            <pc:docMk/>
            <pc:sldMk cId="1035059326" sldId="273"/>
            <ac:picMk id="3" creationId="{111BF515-B1CF-BADB-D43E-D46F80AB5EA0}"/>
          </ac:picMkLst>
        </pc:picChg>
      </pc:sldChg>
      <pc:sldChg chg="add del">
        <pc:chgData name="Jemma Carter" userId="66fbb0c4-296a-4130-b108-483c91c0dbc8" providerId="ADAL" clId="{517F38E8-23AD-4193-A70B-18F1B232E2BA}" dt="2024-03-19T20:18:27.338" v="862" actId="47"/>
        <pc:sldMkLst>
          <pc:docMk/>
          <pc:sldMk cId="1407182825" sldId="274"/>
        </pc:sldMkLst>
      </pc:sldChg>
      <pc:sldChg chg="add del">
        <pc:chgData name="Jemma Carter" userId="66fbb0c4-296a-4130-b108-483c91c0dbc8" providerId="ADAL" clId="{517F38E8-23AD-4193-A70B-18F1B232E2BA}" dt="2024-03-19T20:18:28.456" v="863" actId="47"/>
        <pc:sldMkLst>
          <pc:docMk/>
          <pc:sldMk cId="2116662333" sldId="275"/>
        </pc:sldMkLst>
      </pc:sldChg>
      <pc:sldChg chg="add ord">
        <pc:chgData name="Jemma Carter" userId="66fbb0c4-296a-4130-b108-483c91c0dbc8" providerId="ADAL" clId="{517F38E8-23AD-4193-A70B-18F1B232E2BA}" dt="2024-03-19T20:16:56.383" v="855"/>
        <pc:sldMkLst>
          <pc:docMk/>
          <pc:sldMk cId="1021037367" sldId="885"/>
        </pc:sldMkLst>
      </pc:sldChg>
      <pc:sldChg chg="add del">
        <pc:chgData name="Jemma Carter" userId="66fbb0c4-296a-4130-b108-483c91c0dbc8" providerId="ADAL" clId="{517F38E8-23AD-4193-A70B-18F1B232E2BA}" dt="2024-03-19T20:18:26.081" v="861" actId="47"/>
        <pc:sldMkLst>
          <pc:docMk/>
          <pc:sldMk cId="1414748218" sldId="886"/>
        </pc:sldMkLst>
      </pc:sldChg>
      <pc:sldChg chg="add del">
        <pc:chgData name="Jemma Carter" userId="66fbb0c4-296a-4130-b108-483c91c0dbc8" providerId="ADAL" clId="{517F38E8-23AD-4193-A70B-18F1B232E2BA}" dt="2024-03-19T20:18:30.106" v="864" actId="47"/>
        <pc:sldMkLst>
          <pc:docMk/>
          <pc:sldMk cId="4206662984" sldId="894"/>
        </pc:sldMkLst>
      </pc:sldChg>
      <pc:sldChg chg="modSp add mod">
        <pc:chgData name="Jemma Carter" userId="66fbb0c4-296a-4130-b108-483c91c0dbc8" providerId="ADAL" clId="{517F38E8-23AD-4193-A70B-18F1B232E2BA}" dt="2024-03-19T20:15:08.157" v="845" actId="20577"/>
        <pc:sldMkLst>
          <pc:docMk/>
          <pc:sldMk cId="183825069" sldId="896"/>
        </pc:sldMkLst>
        <pc:spChg chg="mod">
          <ac:chgData name="Jemma Carter" userId="66fbb0c4-296a-4130-b108-483c91c0dbc8" providerId="ADAL" clId="{517F38E8-23AD-4193-A70B-18F1B232E2BA}" dt="2024-03-19T20:15:08.157" v="845" actId="20577"/>
          <ac:spMkLst>
            <pc:docMk/>
            <pc:sldMk cId="183825069" sldId="896"/>
            <ac:spMk id="2" creationId="{C9092FE7-763B-D0A8-D7CB-9072BE3AADB9}"/>
          </ac:spMkLst>
        </pc:spChg>
      </pc:sldChg>
      <pc:sldChg chg="modSp add mod">
        <pc:chgData name="Jemma Carter" userId="66fbb0c4-296a-4130-b108-483c91c0dbc8" providerId="ADAL" clId="{517F38E8-23AD-4193-A70B-18F1B232E2BA}" dt="2024-03-19T20:34:19.651" v="993" actId="14100"/>
        <pc:sldMkLst>
          <pc:docMk/>
          <pc:sldMk cId="3205381081" sldId="897"/>
        </pc:sldMkLst>
        <pc:spChg chg="mod">
          <ac:chgData name="Jemma Carter" userId="66fbb0c4-296a-4130-b108-483c91c0dbc8" providerId="ADAL" clId="{517F38E8-23AD-4193-A70B-18F1B232E2BA}" dt="2024-03-19T20:34:19.651" v="993" actId="14100"/>
          <ac:spMkLst>
            <pc:docMk/>
            <pc:sldMk cId="3205381081" sldId="897"/>
            <ac:spMk id="4" creationId="{6406477D-8B64-8859-A84F-3A9CFB1D5199}"/>
          </ac:spMkLst>
        </pc:spChg>
      </pc:sldChg>
      <pc:sldChg chg="add">
        <pc:chgData name="Jemma Carter" userId="66fbb0c4-296a-4130-b108-483c91c0dbc8" providerId="ADAL" clId="{517F38E8-23AD-4193-A70B-18F1B232E2BA}" dt="2024-03-19T20:11:16.444" v="802"/>
        <pc:sldMkLst>
          <pc:docMk/>
          <pc:sldMk cId="3641000829" sldId="898"/>
        </pc:sldMkLst>
      </pc:sldChg>
      <pc:sldChg chg="modSp add del mod modClrScheme chgLayout">
        <pc:chgData name="Jemma Carter" userId="66fbb0c4-296a-4130-b108-483c91c0dbc8" providerId="ADAL" clId="{517F38E8-23AD-4193-A70B-18F1B232E2BA}" dt="2024-03-19T20:16:28.719" v="853" actId="1076"/>
        <pc:sldMkLst>
          <pc:docMk/>
          <pc:sldMk cId="4078959672" sldId="901"/>
        </pc:sldMkLst>
        <pc:spChg chg="mod">
          <ac:chgData name="Jemma Carter" userId="66fbb0c4-296a-4130-b108-483c91c0dbc8" providerId="ADAL" clId="{517F38E8-23AD-4193-A70B-18F1B232E2BA}" dt="2024-03-19T20:16:28.719" v="853" actId="1076"/>
          <ac:spMkLst>
            <pc:docMk/>
            <pc:sldMk cId="4078959672" sldId="901"/>
            <ac:spMk id="3" creationId="{8445AA51-12C7-9C46-4E1E-1D453E2209B8}"/>
          </ac:spMkLst>
        </pc:spChg>
      </pc:sldChg>
      <pc:sldChg chg="addSp modSp add mod">
        <pc:chgData name="Jemma Carter" userId="66fbb0c4-296a-4130-b108-483c91c0dbc8" providerId="ADAL" clId="{517F38E8-23AD-4193-A70B-18F1B232E2BA}" dt="2024-03-19T20:25:48.897" v="895" actId="1076"/>
        <pc:sldMkLst>
          <pc:docMk/>
          <pc:sldMk cId="1378197927" sldId="903"/>
        </pc:sldMkLst>
        <pc:spChg chg="mod">
          <ac:chgData name="Jemma Carter" userId="66fbb0c4-296a-4130-b108-483c91c0dbc8" providerId="ADAL" clId="{517F38E8-23AD-4193-A70B-18F1B232E2BA}" dt="2024-03-19T20:24:57.048" v="893" actId="1076"/>
          <ac:spMkLst>
            <pc:docMk/>
            <pc:sldMk cId="1378197927" sldId="903"/>
            <ac:spMk id="7" creationId="{B66C109E-A6F1-6111-81C6-8F6A222C51EB}"/>
          </ac:spMkLst>
        </pc:spChg>
        <pc:picChg chg="add mod">
          <ac:chgData name="Jemma Carter" userId="66fbb0c4-296a-4130-b108-483c91c0dbc8" providerId="ADAL" clId="{517F38E8-23AD-4193-A70B-18F1B232E2BA}" dt="2024-03-19T20:25:48.897" v="895" actId="1076"/>
          <ac:picMkLst>
            <pc:docMk/>
            <pc:sldMk cId="1378197927" sldId="903"/>
            <ac:picMk id="4" creationId="{50257C67-9780-A3A7-EDBB-4F6B6BEDB7B5}"/>
          </ac:picMkLst>
        </pc:picChg>
        <pc:picChg chg="mod">
          <ac:chgData name="Jemma Carter" userId="66fbb0c4-296a-4130-b108-483c91c0dbc8" providerId="ADAL" clId="{517F38E8-23AD-4193-A70B-18F1B232E2BA}" dt="2024-03-19T20:24:54.236" v="892" actId="1076"/>
          <ac:picMkLst>
            <pc:docMk/>
            <pc:sldMk cId="1378197927" sldId="903"/>
            <ac:picMk id="5" creationId="{F5F2D4BC-1F85-0BD3-64E6-763C52902232}"/>
          </ac:picMkLst>
        </pc:picChg>
      </pc:sldChg>
      <pc:sldChg chg="addSp new del mod">
        <pc:chgData name="Jemma Carter" userId="66fbb0c4-296a-4130-b108-483c91c0dbc8" providerId="ADAL" clId="{517F38E8-23AD-4193-A70B-18F1B232E2BA}" dt="2024-03-19T20:20:18.450" v="869" actId="47"/>
        <pc:sldMkLst>
          <pc:docMk/>
          <pc:sldMk cId="2904806648" sldId="904"/>
        </pc:sldMkLst>
        <pc:picChg chg="add">
          <ac:chgData name="Jemma Carter" userId="66fbb0c4-296a-4130-b108-483c91c0dbc8" providerId="ADAL" clId="{517F38E8-23AD-4193-A70B-18F1B232E2BA}" dt="2024-03-19T20:20:05.739" v="866" actId="22"/>
          <ac:picMkLst>
            <pc:docMk/>
            <pc:sldMk cId="2904806648" sldId="904"/>
            <ac:picMk id="3" creationId="{46E3665E-C5FF-341C-8493-60A1B2D4E28B}"/>
          </ac:picMkLst>
        </pc:picChg>
      </pc:sldChg>
      <pc:sldChg chg="addSp modSp new mod setBg">
        <pc:chgData name="Jemma Carter" userId="66fbb0c4-296a-4130-b108-483c91c0dbc8" providerId="ADAL" clId="{517F38E8-23AD-4193-A70B-18F1B232E2BA}" dt="2024-03-19T20:31:42.238" v="941" actId="26606"/>
        <pc:sldMkLst>
          <pc:docMk/>
          <pc:sldMk cId="1132471602" sldId="905"/>
        </pc:sldMkLst>
        <pc:picChg chg="add mod">
          <ac:chgData name="Jemma Carter" userId="66fbb0c4-296a-4130-b108-483c91c0dbc8" providerId="ADAL" clId="{517F38E8-23AD-4193-A70B-18F1B232E2BA}" dt="2024-03-19T20:31:42.238" v="941" actId="26606"/>
          <ac:picMkLst>
            <pc:docMk/>
            <pc:sldMk cId="1132471602" sldId="905"/>
            <ac:picMk id="3" creationId="{300CA0FF-F07F-DE90-00DF-3A4D9567E015}"/>
          </ac:picMkLst>
        </pc:picChg>
      </pc:sldChg>
      <pc:sldChg chg="addSp delSp modSp new mod">
        <pc:chgData name="Jemma Carter" userId="66fbb0c4-296a-4130-b108-483c91c0dbc8" providerId="ADAL" clId="{517F38E8-23AD-4193-A70B-18F1B232E2BA}" dt="2024-03-19T20:24:27.662" v="890" actId="1076"/>
        <pc:sldMkLst>
          <pc:docMk/>
          <pc:sldMk cId="2820649759" sldId="906"/>
        </pc:sldMkLst>
        <pc:spChg chg="del">
          <ac:chgData name="Jemma Carter" userId="66fbb0c4-296a-4130-b108-483c91c0dbc8" providerId="ADAL" clId="{517F38E8-23AD-4193-A70B-18F1B232E2BA}" dt="2024-03-19T20:23:30.222" v="876" actId="478"/>
          <ac:spMkLst>
            <pc:docMk/>
            <pc:sldMk cId="2820649759" sldId="906"/>
            <ac:spMk id="2" creationId="{ADCAD317-6EC6-4FE9-F01E-291CC8A6A3F4}"/>
          </ac:spMkLst>
        </pc:spChg>
        <pc:spChg chg="del">
          <ac:chgData name="Jemma Carter" userId="66fbb0c4-296a-4130-b108-483c91c0dbc8" providerId="ADAL" clId="{517F38E8-23AD-4193-A70B-18F1B232E2BA}" dt="2024-03-19T20:23:32.396" v="877" actId="478"/>
          <ac:spMkLst>
            <pc:docMk/>
            <pc:sldMk cId="2820649759" sldId="906"/>
            <ac:spMk id="3" creationId="{61B5AB8F-38F0-39CD-21A8-AB8649D95898}"/>
          </ac:spMkLst>
        </pc:spChg>
        <pc:spChg chg="add mod">
          <ac:chgData name="Jemma Carter" userId="66fbb0c4-296a-4130-b108-483c91c0dbc8" providerId="ADAL" clId="{517F38E8-23AD-4193-A70B-18F1B232E2BA}" dt="2024-03-19T20:24:24.603" v="888" actId="1076"/>
          <ac:spMkLst>
            <pc:docMk/>
            <pc:sldMk cId="2820649759" sldId="906"/>
            <ac:spMk id="9" creationId="{027BC25B-2DA4-201D-8BC2-164217C6D97D}"/>
          </ac:spMkLst>
        </pc:spChg>
        <pc:picChg chg="add mod">
          <ac:chgData name="Jemma Carter" userId="66fbb0c4-296a-4130-b108-483c91c0dbc8" providerId="ADAL" clId="{517F38E8-23AD-4193-A70B-18F1B232E2BA}" dt="2024-03-19T20:24:26.342" v="889" actId="1076"/>
          <ac:picMkLst>
            <pc:docMk/>
            <pc:sldMk cId="2820649759" sldId="906"/>
            <ac:picMk id="5" creationId="{ED8E1914-D3D3-6A3A-E4A7-3A7DB5CC409E}"/>
          </ac:picMkLst>
        </pc:picChg>
        <pc:picChg chg="add mod">
          <ac:chgData name="Jemma Carter" userId="66fbb0c4-296a-4130-b108-483c91c0dbc8" providerId="ADAL" clId="{517F38E8-23AD-4193-A70B-18F1B232E2BA}" dt="2024-03-19T20:24:27.662" v="890" actId="1076"/>
          <ac:picMkLst>
            <pc:docMk/>
            <pc:sldMk cId="2820649759" sldId="906"/>
            <ac:picMk id="7" creationId="{C3C3A4B4-9B3F-4AEA-4291-1A2C39066F41}"/>
          </ac:picMkLst>
        </pc:picChg>
      </pc:sldChg>
      <pc:sldMasterChg chg="delSldLayout">
        <pc:chgData name="Jemma Carter" userId="66fbb0c4-296a-4130-b108-483c91c0dbc8" providerId="ADAL" clId="{517F38E8-23AD-4193-A70B-18F1B232E2BA}" dt="2024-03-19T20:18:26.081" v="861" actId="47"/>
        <pc:sldMasterMkLst>
          <pc:docMk/>
          <pc:sldMasterMk cId="321631838" sldId="2147483648"/>
        </pc:sldMasterMkLst>
        <pc:sldLayoutChg chg="del">
          <pc:chgData name="Jemma Carter" userId="66fbb0c4-296a-4130-b108-483c91c0dbc8" providerId="ADAL" clId="{517F38E8-23AD-4193-A70B-18F1B232E2BA}" dt="2024-03-19T20:18:26.081" v="861" actId="47"/>
          <pc:sldLayoutMkLst>
            <pc:docMk/>
            <pc:sldMasterMk cId="321631838" sldId="2147483648"/>
            <pc:sldLayoutMk cId="1077441243" sldId="2147483662"/>
          </pc:sldLayoutMkLst>
        </pc:sldLayoutChg>
      </pc:sldMasterChg>
      <pc:sldMasterChg chg="modSldLayout">
        <pc:chgData name="Jemma Carter" userId="66fbb0c4-296a-4130-b108-483c91c0dbc8" providerId="ADAL" clId="{517F38E8-23AD-4193-A70B-18F1B232E2BA}" dt="2024-03-19T20:30:39.576" v="936"/>
        <pc:sldMasterMkLst>
          <pc:docMk/>
          <pc:sldMasterMk cId="657234864" sldId="2147483664"/>
        </pc:sldMasterMkLst>
        <pc:sldLayoutChg chg="delSp">
          <pc:chgData name="Jemma Carter" userId="66fbb0c4-296a-4130-b108-483c91c0dbc8" providerId="ADAL" clId="{517F38E8-23AD-4193-A70B-18F1B232E2BA}" dt="2024-03-19T20:30:39.576" v="936"/>
          <pc:sldLayoutMkLst>
            <pc:docMk/>
            <pc:sldMasterMk cId="657234864" sldId="2147483664"/>
            <pc:sldLayoutMk cId="1688964521" sldId="2147483678"/>
          </pc:sldLayoutMkLst>
          <pc:spChg chg="del">
            <ac:chgData name="Jemma Carter" userId="66fbb0c4-296a-4130-b108-483c91c0dbc8" providerId="ADAL" clId="{517F38E8-23AD-4193-A70B-18F1B232E2BA}" dt="2024-03-19T20:30:39.576" v="936"/>
            <ac:spMkLst>
              <pc:docMk/>
              <pc:sldMasterMk cId="657234864" sldId="2147483664"/>
              <pc:sldLayoutMk cId="1688964521" sldId="2147483678"/>
              <ac:spMk id="37" creationId="{00000000-0000-0000-0000-000000000000}"/>
            </ac:spMkLst>
          </pc:spChg>
          <pc:picChg chg="del">
            <ac:chgData name="Jemma Carter" userId="66fbb0c4-296a-4130-b108-483c91c0dbc8" providerId="ADAL" clId="{517F38E8-23AD-4193-A70B-18F1B232E2BA}" dt="2024-03-19T20:30:39.576" v="936"/>
            <ac:picMkLst>
              <pc:docMk/>
              <pc:sldMasterMk cId="657234864" sldId="2147483664"/>
              <pc:sldLayoutMk cId="1688964521" sldId="2147483678"/>
              <ac:picMk id="38"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722D9-B20F-4CA3-8651-DA39368FF54F}" type="datetimeFigureOut">
              <a:rPr lang="en-GB" smtClean="0"/>
              <a:t>19/03/2024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22967A-E9DE-4918-8832-0932CFD778F3}" type="slidenum">
              <a:rPr lang="en-GB" smtClean="0"/>
              <a:t>‹#›</a:t>
            </a:fld>
            <a:endParaRPr lang="en-GB"/>
          </a:p>
        </p:txBody>
      </p:sp>
    </p:spTree>
    <p:extLst>
      <p:ext uri="{BB962C8B-B14F-4D97-AF65-F5344CB8AC3E}">
        <p14:creationId xmlns:p14="http://schemas.microsoft.com/office/powerpoint/2010/main" val="1186546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Toxic stress leads to changes in our brain, hormonal and immune systems. These changes, in turn, are associated with </a:t>
            </a:r>
            <a:r>
              <a:rPr lang="en-GB" dirty="0" err="1"/>
              <a:t>behavioral</a:t>
            </a:r>
            <a:r>
              <a:rPr lang="en-GB" dirty="0"/>
              <a:t> and general health.</a:t>
            </a:r>
          </a:p>
          <a:p>
            <a:endParaRPr lang="en-GB" dirty="0"/>
          </a:p>
        </p:txBody>
      </p:sp>
      <p:sp>
        <p:nvSpPr>
          <p:cNvPr id="4" name="Slide Number Placeholder 3"/>
          <p:cNvSpPr>
            <a:spLocks noGrp="1"/>
          </p:cNvSpPr>
          <p:nvPr>
            <p:ph type="sldNum" sz="quarter" idx="5"/>
          </p:nvPr>
        </p:nvSpPr>
        <p:spPr/>
        <p:txBody>
          <a:bodyPr/>
          <a:lstStyle/>
          <a:p>
            <a:fld id="{FC22967A-E9DE-4918-8832-0932CFD778F3}" type="slidenum">
              <a:rPr lang="en-GB" smtClean="0"/>
              <a:t>4</a:t>
            </a:fld>
            <a:endParaRPr lang="en-GB"/>
          </a:p>
        </p:txBody>
      </p:sp>
    </p:spTree>
    <p:extLst>
      <p:ext uri="{BB962C8B-B14F-4D97-AF65-F5344CB8AC3E}">
        <p14:creationId xmlns:p14="http://schemas.microsoft.com/office/powerpoint/2010/main" val="321193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Offer as activity</a:t>
            </a:r>
          </a:p>
        </p:txBody>
      </p:sp>
      <p:sp>
        <p:nvSpPr>
          <p:cNvPr id="4" name="Slide Number Placeholder 3"/>
          <p:cNvSpPr>
            <a:spLocks noGrp="1"/>
          </p:cNvSpPr>
          <p:nvPr>
            <p:ph type="sldNum" sz="quarter" idx="5"/>
          </p:nvPr>
        </p:nvSpPr>
        <p:spPr/>
        <p:txBody>
          <a:bodyPr/>
          <a:lstStyle/>
          <a:p>
            <a:fld id="{5B08EA44-E4C0-4CA6-B483-4D6C2E4F8EC9}" type="slidenum">
              <a:rPr lang="en-GB" smtClean="0"/>
              <a:t>7</a:t>
            </a:fld>
            <a:endParaRPr lang="en-GB"/>
          </a:p>
        </p:txBody>
      </p:sp>
    </p:spTree>
    <p:extLst>
      <p:ext uri="{BB962C8B-B14F-4D97-AF65-F5344CB8AC3E}">
        <p14:creationId xmlns:p14="http://schemas.microsoft.com/office/powerpoint/2010/main" val="163312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e89302da6a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e89302da6a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5622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e89302da6a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e89302da6a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Clr>
                <a:srgbClr val="000000"/>
              </a:buClr>
              <a:buSzPts val="1100"/>
              <a:buFont typeface="Arial"/>
              <a:buChar char="•"/>
              <a:defRPr/>
            </a:pPr>
            <a:r>
              <a:rPr lang="en-GB" sz="1100" dirty="0">
                <a:latin typeface="Arial"/>
                <a:cs typeface="Arial"/>
              </a:rPr>
              <a:t>Free! </a:t>
            </a:r>
          </a:p>
          <a:p>
            <a:pPr marL="171450" indent="-171450">
              <a:buClr>
                <a:srgbClr val="000000"/>
              </a:buClr>
              <a:buSzPts val="1100"/>
              <a:buFont typeface="Arial"/>
              <a:buChar char="•"/>
              <a:defRPr/>
            </a:pPr>
            <a:r>
              <a:rPr lang="en-GB" sz="1100" dirty="0">
                <a:latin typeface="Arial"/>
                <a:cs typeface="Arial"/>
              </a:rPr>
              <a:t>Available 24/7 365</a:t>
            </a:r>
            <a:endParaRPr lang="en-GB" dirty="0"/>
          </a:p>
          <a:p>
            <a:pPr marL="171450" indent="-171450">
              <a:buClr>
                <a:srgbClr val="000000"/>
              </a:buClr>
              <a:buSzPts val="1100"/>
              <a:buFont typeface="Arial"/>
              <a:buChar char="•"/>
              <a:defRPr/>
            </a:pPr>
            <a:r>
              <a:rPr lang="en-GB" sz="1100" dirty="0">
                <a:latin typeface="Arial"/>
                <a:cs typeface="Arial"/>
              </a:rPr>
              <a:t>Staffed by counsellors </a:t>
            </a:r>
          </a:p>
          <a:p>
            <a:pPr marL="171450" indent="-171450">
              <a:buClr>
                <a:srgbClr val="000000"/>
              </a:buClr>
              <a:buSzPts val="1100"/>
              <a:buFont typeface="Arial"/>
              <a:buChar char="•"/>
              <a:defRPr/>
            </a:pPr>
            <a:r>
              <a:rPr lang="en-GB" sz="1100" dirty="0">
                <a:latin typeface="Arial"/>
                <a:cs typeface="Arial"/>
              </a:rPr>
              <a:t>Personal and work related issues </a:t>
            </a:r>
          </a:p>
          <a:p>
            <a:pPr marL="171450" indent="-171450">
              <a:buClr>
                <a:srgbClr val="000000"/>
              </a:buClr>
              <a:buSzPts val="1100"/>
              <a:buFont typeface="Arial"/>
              <a:buChar char="•"/>
              <a:defRPr/>
            </a:pPr>
            <a:r>
              <a:rPr lang="en-GB" sz="1100" dirty="0">
                <a:latin typeface="Arial"/>
                <a:cs typeface="Arial"/>
              </a:rPr>
              <a:t>In the moment support </a:t>
            </a:r>
          </a:p>
          <a:p>
            <a:pPr marL="171450" indent="-171450">
              <a:buClr>
                <a:srgbClr val="000000"/>
              </a:buClr>
              <a:buSzPts val="1100"/>
              <a:buFont typeface="Arial"/>
              <a:buChar char="•"/>
              <a:defRPr/>
            </a:pPr>
            <a:r>
              <a:rPr lang="en-GB" sz="1100" dirty="0">
                <a:latin typeface="Arial"/>
                <a:cs typeface="Arial"/>
              </a:rPr>
              <a:t>Completely confidential </a:t>
            </a:r>
          </a:p>
          <a:p>
            <a:pPr marL="171450" indent="-171450">
              <a:buClr>
                <a:srgbClr val="000000"/>
              </a:buClr>
              <a:buSzPts val="1100"/>
              <a:buFont typeface="Arial"/>
              <a:buChar char="•"/>
              <a:defRPr/>
            </a:pPr>
            <a:endParaRPr lang="en-GB" sz="1100" dirty="0">
              <a:latin typeface="Arial"/>
              <a:cs typeface="Arial"/>
            </a:endParaRPr>
          </a:p>
        </p:txBody>
      </p:sp>
    </p:spTree>
    <p:extLst>
      <p:ext uri="{BB962C8B-B14F-4D97-AF65-F5344CB8AC3E}">
        <p14:creationId xmlns:p14="http://schemas.microsoft.com/office/powerpoint/2010/main" val="1484418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22967A-E9DE-4918-8832-0932CFD778F3}" type="slidenum">
              <a:rPr lang="en-GB" smtClean="0"/>
              <a:t>13</a:t>
            </a:fld>
            <a:endParaRPr lang="en-GB"/>
          </a:p>
        </p:txBody>
      </p:sp>
    </p:spTree>
    <p:extLst>
      <p:ext uri="{BB962C8B-B14F-4D97-AF65-F5344CB8AC3E}">
        <p14:creationId xmlns:p14="http://schemas.microsoft.com/office/powerpoint/2010/main" val="2155161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A0D1141-E437-4418-BDDA-FDBCDE8118DD}" type="datetimeFigureOut">
              <a:rPr lang="en-GB" smtClean="0"/>
              <a:t>19/03/2024</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CF7FEED-BA2D-4E12-8C7B-61AE2E6AEA93}"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179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0D1141-E437-4418-BDDA-FDBCDE8118DD}"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F7FEED-BA2D-4E12-8C7B-61AE2E6AEA93}" type="slidenum">
              <a:rPr lang="en-GB" smtClean="0"/>
              <a:t>‹#›</a:t>
            </a:fld>
            <a:endParaRPr lang="en-GB"/>
          </a:p>
        </p:txBody>
      </p:sp>
    </p:spTree>
    <p:extLst>
      <p:ext uri="{BB962C8B-B14F-4D97-AF65-F5344CB8AC3E}">
        <p14:creationId xmlns:p14="http://schemas.microsoft.com/office/powerpoint/2010/main" val="1384837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0D1141-E437-4418-BDDA-FDBCDE8118DD}"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F7FEED-BA2D-4E12-8C7B-61AE2E6AEA93}" type="slidenum">
              <a:rPr lang="en-GB" smtClean="0"/>
              <a:t>‹#›</a:t>
            </a:fld>
            <a:endParaRPr lang="en-GB"/>
          </a:p>
        </p:txBody>
      </p:sp>
    </p:spTree>
    <p:extLst>
      <p:ext uri="{BB962C8B-B14F-4D97-AF65-F5344CB8AC3E}">
        <p14:creationId xmlns:p14="http://schemas.microsoft.com/office/powerpoint/2010/main" val="645875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yout - Blank" userDrawn="1">
  <p:cSld name="Layout - Blank">
    <p:spTree>
      <p:nvGrpSpPr>
        <p:cNvPr id="1" name="Shape 6"/>
        <p:cNvGrpSpPr/>
        <p:nvPr/>
      </p:nvGrpSpPr>
      <p:grpSpPr>
        <a:xfrm>
          <a:off x="0" y="0"/>
          <a:ext cx="0" cy="0"/>
          <a:chOff x="0" y="0"/>
          <a:chExt cx="0" cy="0"/>
        </a:xfrm>
      </p:grpSpPr>
      <p:sp>
        <p:nvSpPr>
          <p:cNvPr id="3" name="Google Shape;39;p9">
            <a:extLst>
              <a:ext uri="{FF2B5EF4-FFF2-40B4-BE49-F238E27FC236}">
                <a16:creationId xmlns:a16="http://schemas.microsoft.com/office/drawing/2014/main" id="{97F2A7BD-255C-2D49-A020-9B41B263C672}"/>
              </a:ext>
            </a:extLst>
          </p:cNvPr>
          <p:cNvSpPr txBox="1"/>
          <p:nvPr userDrawn="1"/>
        </p:nvSpPr>
        <p:spPr>
          <a:xfrm>
            <a:off x="488156" y="152923"/>
            <a:ext cx="2438400" cy="440000"/>
          </a:xfrm>
          <a:prstGeom prst="rect">
            <a:avLst/>
          </a:prstGeom>
          <a:noFill/>
          <a:ln>
            <a:noFill/>
          </a:ln>
        </p:spPr>
        <p:txBody>
          <a:bodyPr spcFirstLastPara="1" wrap="square" lIns="121900" tIns="121900" rIns="121900" bIns="121900" anchor="t" anchorCtr="0">
            <a:noAutofit/>
          </a:bodyPr>
          <a:lstStyle/>
          <a:p>
            <a:pPr marL="0" lvl="0" indent="-114297" algn="l" rtl="0">
              <a:spcBef>
                <a:spcPts val="0"/>
              </a:spcBef>
              <a:spcAft>
                <a:spcPts val="0"/>
              </a:spcAft>
              <a:buNone/>
            </a:pPr>
            <a:r>
              <a:rPr lang="en" sz="800">
                <a:solidFill>
                  <a:schemeClr val="dk1"/>
                </a:solidFill>
                <a:latin typeface="Helvetica Neue"/>
                <a:ea typeface="Helvetica Neue"/>
                <a:cs typeface="Helvetica Neue"/>
                <a:sym typeface="Helvetica Neue"/>
              </a:rPr>
              <a:t>Education Support</a:t>
            </a:r>
            <a:endParaRPr sz="800">
              <a:solidFill>
                <a:schemeClr val="dk1"/>
              </a:solidFill>
              <a:latin typeface="Helvetica Neue"/>
              <a:ea typeface="Helvetica Neue"/>
              <a:cs typeface="Helvetica Neue"/>
              <a:sym typeface="Helvetica Neue"/>
            </a:endParaRPr>
          </a:p>
        </p:txBody>
      </p:sp>
      <p:pic>
        <p:nvPicPr>
          <p:cNvPr id="4" name="Google Shape;58;p13">
            <a:extLst>
              <a:ext uri="{FF2B5EF4-FFF2-40B4-BE49-F238E27FC236}">
                <a16:creationId xmlns:a16="http://schemas.microsoft.com/office/drawing/2014/main" id="{4878DE5D-5A40-EB4B-9C73-5CE46E466AFF}"/>
              </a:ext>
            </a:extLst>
          </p:cNvPr>
          <p:cNvPicPr preferRelativeResize="0"/>
          <p:nvPr userDrawn="1"/>
        </p:nvPicPr>
        <p:blipFill>
          <a:blip r:embed="rId2">
            <a:extLst>
              <a:ext uri="{96DAC541-7B7A-43D3-8B79-37D633B846F1}">
                <asvg:svgBlip xmlns:asvg="http://schemas.microsoft.com/office/drawing/2016/SVG/main" r:embed="rId3"/>
              </a:ext>
            </a:extLst>
          </a:blip>
          <a:srcRect/>
          <a:stretch/>
        </p:blipFill>
        <p:spPr>
          <a:xfrm>
            <a:off x="295284" y="6269667"/>
            <a:ext cx="387365" cy="259067"/>
          </a:xfrm>
          <a:prstGeom prst="rect">
            <a:avLst/>
          </a:prstGeom>
          <a:noFill/>
          <a:ln>
            <a:noFill/>
          </a:ln>
        </p:spPr>
      </p:pic>
    </p:spTree>
    <p:extLst>
      <p:ext uri="{BB962C8B-B14F-4D97-AF65-F5344CB8AC3E}">
        <p14:creationId xmlns:p14="http://schemas.microsoft.com/office/powerpoint/2010/main" val="248713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yout - Blank" userDrawn="1">
  <p:cSld name="1_Layout - Blank">
    <p:spTree>
      <p:nvGrpSpPr>
        <p:cNvPr id="1" name="Shape 6"/>
        <p:cNvGrpSpPr/>
        <p:nvPr/>
      </p:nvGrpSpPr>
      <p:grpSpPr>
        <a:xfrm>
          <a:off x="0" y="0"/>
          <a:ext cx="0" cy="0"/>
          <a:chOff x="0" y="0"/>
          <a:chExt cx="0" cy="0"/>
        </a:xfrm>
      </p:grpSpPr>
      <p:sp>
        <p:nvSpPr>
          <p:cNvPr id="2" name="Google Shape;22;p6"/>
          <p:cNvSpPr/>
          <p:nvPr userDrawn="1"/>
        </p:nvSpPr>
        <p:spPr>
          <a:xfrm>
            <a:off x="0" y="0"/>
            <a:ext cx="12192000" cy="6858000"/>
          </a:xfrm>
          <a:prstGeom prst="rect">
            <a:avLst/>
          </a:prstGeom>
          <a:solidFill>
            <a:srgbClr val="0047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3" name="Google Shape;78;p15"/>
          <p:cNvPicPr preferRelativeResize="0"/>
          <p:nvPr userDrawn="1"/>
        </p:nvPicPr>
        <p:blipFill rotWithShape="1">
          <a:blip r:embed="rId2">
            <a:alphaModFix/>
          </a:blip>
          <a:srcRect l="14418" r="14411"/>
          <a:stretch/>
        </p:blipFill>
        <p:spPr>
          <a:xfrm>
            <a:off x="7398667" y="203200"/>
            <a:ext cx="4590000" cy="6446400"/>
          </a:xfrm>
          <a:prstGeom prst="roundRect">
            <a:avLst>
              <a:gd name="adj" fmla="val 8068"/>
            </a:avLst>
          </a:prstGeom>
          <a:noFill/>
          <a:ln>
            <a:noFill/>
          </a:ln>
        </p:spPr>
      </p:pic>
      <p:sp>
        <p:nvSpPr>
          <p:cNvPr id="4" name="Google Shape;80;p15"/>
          <p:cNvSpPr txBox="1"/>
          <p:nvPr userDrawn="1"/>
        </p:nvSpPr>
        <p:spPr>
          <a:xfrm>
            <a:off x="2438400" y="2686267"/>
            <a:ext cx="2438400" cy="245600"/>
          </a:xfrm>
          <a:prstGeom prst="rect">
            <a:avLst/>
          </a:prstGeom>
          <a:noFill/>
          <a:ln>
            <a:noFill/>
          </a:ln>
        </p:spPr>
        <p:txBody>
          <a:bodyPr spcFirstLastPara="1" wrap="square" lIns="121900" tIns="0" rIns="121900" bIns="0" anchor="t" anchorCtr="0">
            <a:noAutofit/>
          </a:bodyPr>
          <a:lstStyle/>
          <a:p>
            <a:pPr marL="0" lvl="0" indent="0" algn="l" rtl="0">
              <a:spcBef>
                <a:spcPts val="0"/>
              </a:spcBef>
              <a:spcAft>
                <a:spcPts val="0"/>
              </a:spcAft>
              <a:buNone/>
            </a:pPr>
            <a:r>
              <a:rPr lang="en" sz="933">
                <a:solidFill>
                  <a:schemeClr val="lt1"/>
                </a:solidFill>
                <a:latin typeface="Satoshi" panose="020B0604020202020204" charset="0"/>
                <a:ea typeface="Helvetica Neue Light"/>
                <a:cs typeface="Satoshi" panose="020B0604020202020204" charset="0"/>
                <a:sym typeface="Helvetica Neue Light"/>
              </a:rPr>
              <a:t>INSERT NAME</a:t>
            </a:r>
            <a:endParaRPr sz="933">
              <a:solidFill>
                <a:schemeClr val="lt1"/>
              </a:solidFill>
              <a:latin typeface="Satoshi" panose="020B0604020202020204" charset="0"/>
              <a:ea typeface="Helvetica Neue Light"/>
              <a:cs typeface="Satoshi" panose="020B0604020202020204" charset="0"/>
              <a:sym typeface="Helvetica Neue Light"/>
            </a:endParaRPr>
          </a:p>
        </p:txBody>
      </p:sp>
      <p:sp>
        <p:nvSpPr>
          <p:cNvPr id="5" name="Google Shape;82;p15"/>
          <p:cNvSpPr txBox="1"/>
          <p:nvPr userDrawn="1"/>
        </p:nvSpPr>
        <p:spPr>
          <a:xfrm>
            <a:off x="482800" y="2686267"/>
            <a:ext cx="1955600" cy="245600"/>
          </a:xfrm>
          <a:prstGeom prst="rect">
            <a:avLst/>
          </a:prstGeom>
          <a:noFill/>
          <a:ln>
            <a:noFill/>
          </a:ln>
        </p:spPr>
        <p:txBody>
          <a:bodyPr spcFirstLastPara="1" wrap="square" lIns="121900" tIns="0" rIns="121900" bIns="0" anchor="t" anchorCtr="0">
            <a:noAutofit/>
          </a:bodyPr>
          <a:lstStyle/>
          <a:p>
            <a:pPr marL="0" lvl="0" indent="0" algn="l" rtl="0">
              <a:spcBef>
                <a:spcPts val="0"/>
              </a:spcBef>
              <a:spcAft>
                <a:spcPts val="0"/>
              </a:spcAft>
              <a:buNone/>
            </a:pPr>
            <a:r>
              <a:rPr lang="en" sz="933">
                <a:solidFill>
                  <a:schemeClr val="lt1"/>
                </a:solidFill>
                <a:latin typeface="Satoshi" panose="020B0604020202020204" charset="0"/>
                <a:ea typeface="Helvetica Neue Light"/>
                <a:cs typeface="Satoshi" panose="020B0604020202020204" charset="0"/>
                <a:sym typeface="Helvetica Neue Light"/>
              </a:rPr>
              <a:t>DD/MM/YY</a:t>
            </a:r>
            <a:endParaRPr sz="933">
              <a:solidFill>
                <a:schemeClr val="lt1"/>
              </a:solidFill>
              <a:latin typeface="Satoshi" panose="020B0604020202020204" charset="0"/>
              <a:ea typeface="Helvetica Neue Light"/>
              <a:cs typeface="Satoshi" panose="020B0604020202020204" charset="0"/>
              <a:sym typeface="Helvetica Neue Light"/>
            </a:endParaRPr>
          </a:p>
        </p:txBody>
      </p:sp>
      <p:pic>
        <p:nvPicPr>
          <p:cNvPr id="6" name="Google Shape;79;p15"/>
          <p:cNvPicPr preferRelativeResize="0"/>
          <p:nvPr userDrawn="1"/>
        </p:nvPicPr>
        <p:blipFill rotWithShape="1">
          <a:blip r:embed="rId3">
            <a:alphaModFix/>
          </a:blip>
          <a:srcRect/>
          <a:stretch/>
        </p:blipFill>
        <p:spPr>
          <a:xfrm>
            <a:off x="482800" y="528267"/>
            <a:ext cx="926933" cy="282867"/>
          </a:xfrm>
          <a:prstGeom prst="rect">
            <a:avLst/>
          </a:prstGeom>
          <a:noFill/>
          <a:ln>
            <a:noFill/>
          </a:ln>
        </p:spPr>
      </p:pic>
      <p:sp>
        <p:nvSpPr>
          <p:cNvPr id="9" name="Text Placeholder 8"/>
          <p:cNvSpPr>
            <a:spLocks noGrp="1"/>
          </p:cNvSpPr>
          <p:nvPr>
            <p:ph type="body" sz="quarter" idx="10" hasCustomPrompt="1"/>
          </p:nvPr>
        </p:nvSpPr>
        <p:spPr>
          <a:xfrm>
            <a:off x="482600" y="3691467"/>
            <a:ext cx="6643709" cy="2516717"/>
          </a:xfrm>
          <a:prstGeom prst="rect">
            <a:avLst/>
          </a:prstGeom>
        </p:spPr>
        <p:txBody>
          <a:bodyPr/>
          <a:lstStyle>
            <a:lvl1pPr>
              <a:defRPr sz="7466" baseline="0">
                <a:solidFill>
                  <a:schemeClr val="bg1"/>
                </a:solidFill>
                <a:latin typeface="Satoshi" panose="020B0604020202020204" charset="0"/>
                <a:cs typeface="Satoshi" panose="020B0604020202020204" charset="0"/>
              </a:defRPr>
            </a:lvl1pPr>
            <a:lvl2pPr>
              <a:defRPr sz="7466">
                <a:solidFill>
                  <a:schemeClr val="bg1"/>
                </a:solidFill>
                <a:latin typeface="Helvetica Neue" panose="020B0604020202020204" charset="0"/>
              </a:defRPr>
            </a:lvl2pPr>
            <a:lvl3pPr>
              <a:defRPr sz="7466">
                <a:solidFill>
                  <a:schemeClr val="bg1"/>
                </a:solidFill>
                <a:latin typeface="Helvetica Neue" panose="020B0604020202020204" charset="0"/>
              </a:defRPr>
            </a:lvl3pPr>
            <a:lvl4pPr>
              <a:defRPr sz="7466">
                <a:solidFill>
                  <a:schemeClr val="bg1"/>
                </a:solidFill>
                <a:latin typeface="Helvetica Neue" panose="020B0604020202020204" charset="0"/>
              </a:defRPr>
            </a:lvl4pPr>
            <a:lvl5pPr>
              <a:defRPr sz="7466">
                <a:solidFill>
                  <a:schemeClr val="bg1"/>
                </a:solidFill>
                <a:latin typeface="Helvetica Neue" panose="020B0604020202020204" charset="0"/>
              </a:defRPr>
            </a:lvl5pPr>
          </a:lstStyle>
          <a:p>
            <a:pPr lvl="0"/>
            <a:r>
              <a:rPr lang="en-US"/>
              <a:t>Presentation Title</a:t>
            </a:r>
            <a:endParaRPr lang="en-GB"/>
          </a:p>
        </p:txBody>
      </p:sp>
      <p:pic>
        <p:nvPicPr>
          <p:cNvPr id="11" name="Google Shape;133;p22"/>
          <p:cNvPicPr preferRelativeResize="0"/>
          <p:nvPr userDrawn="1"/>
        </p:nvPicPr>
        <p:blipFill>
          <a:blip r:embed="rId4">
            <a:alphaModFix/>
          </a:blip>
          <a:stretch>
            <a:fillRect/>
          </a:stretch>
        </p:blipFill>
        <p:spPr>
          <a:xfrm>
            <a:off x="154204" y="6354726"/>
            <a:ext cx="1902632" cy="356733"/>
          </a:xfrm>
          <a:prstGeom prst="rect">
            <a:avLst/>
          </a:prstGeom>
          <a:noFill/>
          <a:ln>
            <a:noFill/>
          </a:ln>
        </p:spPr>
      </p:pic>
    </p:spTree>
    <p:extLst>
      <p:ext uri="{BB962C8B-B14F-4D97-AF65-F5344CB8AC3E}">
        <p14:creationId xmlns:p14="http://schemas.microsoft.com/office/powerpoint/2010/main" val="2473898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yout - Calm Red">
  <p:cSld name="Layout - Calm Red">
    <p:spTree>
      <p:nvGrpSpPr>
        <p:cNvPr id="1" name="Shape 36"/>
        <p:cNvGrpSpPr/>
        <p:nvPr/>
      </p:nvGrpSpPr>
      <p:grpSpPr>
        <a:xfrm>
          <a:off x="0" y="0"/>
          <a:ext cx="0" cy="0"/>
          <a:chOff x="0" y="0"/>
          <a:chExt cx="0" cy="0"/>
        </a:xfrm>
      </p:grpSpPr>
      <p:sp>
        <p:nvSpPr>
          <p:cNvPr id="6" name="Google Shape;39;p9">
            <a:extLst>
              <a:ext uri="{FF2B5EF4-FFF2-40B4-BE49-F238E27FC236}">
                <a16:creationId xmlns:a16="http://schemas.microsoft.com/office/drawing/2014/main" id="{5773F1BF-A522-DF43-9DAB-FAFC8C414E51}"/>
              </a:ext>
            </a:extLst>
          </p:cNvPr>
          <p:cNvSpPr txBox="1"/>
          <p:nvPr userDrawn="1"/>
        </p:nvSpPr>
        <p:spPr>
          <a:xfrm>
            <a:off x="488156" y="152923"/>
            <a:ext cx="2438400" cy="440000"/>
          </a:xfrm>
          <a:prstGeom prst="rect">
            <a:avLst/>
          </a:prstGeom>
          <a:noFill/>
          <a:ln>
            <a:noFill/>
          </a:ln>
        </p:spPr>
        <p:txBody>
          <a:bodyPr spcFirstLastPara="1" wrap="square" lIns="121900" tIns="121900" rIns="121900" bIns="121900" anchor="t" anchorCtr="0">
            <a:noAutofit/>
          </a:bodyPr>
          <a:lstStyle/>
          <a:p>
            <a:pPr marL="0" lvl="0" indent="-114297" algn="l" rtl="0">
              <a:spcBef>
                <a:spcPts val="0"/>
              </a:spcBef>
              <a:spcAft>
                <a:spcPts val="0"/>
              </a:spcAft>
              <a:buNone/>
            </a:pPr>
            <a:r>
              <a:rPr lang="en" sz="800">
                <a:solidFill>
                  <a:schemeClr val="dk1"/>
                </a:solidFill>
                <a:latin typeface="Helvetica Neue"/>
                <a:ea typeface="Helvetica Neue"/>
                <a:cs typeface="Helvetica Neue"/>
                <a:sym typeface="Helvetica Neue"/>
              </a:rPr>
              <a:t>Education Support</a:t>
            </a:r>
            <a:endParaRPr sz="80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688964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0D1141-E437-4418-BDDA-FDBCDE8118DD}"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F7FEED-BA2D-4E12-8C7B-61AE2E6AEA93}" type="slidenum">
              <a:rPr lang="en-GB" smtClean="0"/>
              <a:t>‹#›</a:t>
            </a:fld>
            <a:endParaRPr lang="en-GB"/>
          </a:p>
        </p:txBody>
      </p:sp>
    </p:spTree>
    <p:extLst>
      <p:ext uri="{BB962C8B-B14F-4D97-AF65-F5344CB8AC3E}">
        <p14:creationId xmlns:p14="http://schemas.microsoft.com/office/powerpoint/2010/main" val="71973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0D1141-E437-4418-BDDA-FDBCDE8118DD}"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F7FEED-BA2D-4E12-8C7B-61AE2E6AEA93}"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230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0D1141-E437-4418-BDDA-FDBCDE8118DD}" type="datetimeFigureOut">
              <a:rPr lang="en-GB" smtClean="0"/>
              <a:t>19/03/2024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F7FEED-BA2D-4E12-8C7B-61AE2E6AEA93}" type="slidenum">
              <a:rPr lang="en-GB" smtClean="0"/>
              <a:t>‹#›</a:t>
            </a:fld>
            <a:endParaRPr lang="en-GB"/>
          </a:p>
        </p:txBody>
      </p:sp>
    </p:spTree>
    <p:extLst>
      <p:ext uri="{BB962C8B-B14F-4D97-AF65-F5344CB8AC3E}">
        <p14:creationId xmlns:p14="http://schemas.microsoft.com/office/powerpoint/2010/main" val="305232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0D1141-E437-4418-BDDA-FDBCDE8118DD}" type="datetimeFigureOut">
              <a:rPr lang="en-GB" smtClean="0"/>
              <a:t>19/03/2024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F7FEED-BA2D-4E12-8C7B-61AE2E6AEA93}" type="slidenum">
              <a:rPr lang="en-GB" smtClean="0"/>
              <a:t>‹#›</a:t>
            </a:fld>
            <a:endParaRPr lang="en-GB"/>
          </a:p>
        </p:txBody>
      </p:sp>
    </p:spTree>
    <p:extLst>
      <p:ext uri="{BB962C8B-B14F-4D97-AF65-F5344CB8AC3E}">
        <p14:creationId xmlns:p14="http://schemas.microsoft.com/office/powerpoint/2010/main" val="1011906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0D1141-E437-4418-BDDA-FDBCDE8118DD}" type="datetimeFigureOut">
              <a:rPr lang="en-GB" smtClean="0"/>
              <a:t>19/03/2024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F7FEED-BA2D-4E12-8C7B-61AE2E6AEA93}" type="slidenum">
              <a:rPr lang="en-GB" smtClean="0"/>
              <a:t>‹#›</a:t>
            </a:fld>
            <a:endParaRPr lang="en-GB"/>
          </a:p>
        </p:txBody>
      </p:sp>
    </p:spTree>
    <p:extLst>
      <p:ext uri="{BB962C8B-B14F-4D97-AF65-F5344CB8AC3E}">
        <p14:creationId xmlns:p14="http://schemas.microsoft.com/office/powerpoint/2010/main" val="878112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0D1141-E437-4418-BDDA-FDBCDE8118DD}" type="datetimeFigureOut">
              <a:rPr lang="en-GB" smtClean="0"/>
              <a:t>19/03/2024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F7FEED-BA2D-4E12-8C7B-61AE2E6AEA93}" type="slidenum">
              <a:rPr lang="en-GB" smtClean="0"/>
              <a:t>‹#›</a:t>
            </a:fld>
            <a:endParaRPr lang="en-GB"/>
          </a:p>
        </p:txBody>
      </p:sp>
    </p:spTree>
    <p:extLst>
      <p:ext uri="{BB962C8B-B14F-4D97-AF65-F5344CB8AC3E}">
        <p14:creationId xmlns:p14="http://schemas.microsoft.com/office/powerpoint/2010/main" val="245984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0D1141-E437-4418-BDDA-FDBCDE8118DD}" type="datetimeFigureOut">
              <a:rPr lang="en-GB" smtClean="0"/>
              <a:t>19/03/2024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F7FEED-BA2D-4E12-8C7B-61AE2E6AEA93}" type="slidenum">
              <a:rPr lang="en-GB" smtClean="0"/>
              <a:t>‹#›</a:t>
            </a:fld>
            <a:endParaRPr lang="en-GB"/>
          </a:p>
        </p:txBody>
      </p:sp>
    </p:spTree>
    <p:extLst>
      <p:ext uri="{BB962C8B-B14F-4D97-AF65-F5344CB8AC3E}">
        <p14:creationId xmlns:p14="http://schemas.microsoft.com/office/powerpoint/2010/main" val="962592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0D1141-E437-4418-BDDA-FDBCDE8118DD}" type="datetimeFigureOut">
              <a:rPr lang="en-GB" smtClean="0"/>
              <a:t>19/03/2024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F7FEED-BA2D-4E12-8C7B-61AE2E6AEA93}" type="slidenum">
              <a:rPr lang="en-GB" smtClean="0"/>
              <a:t>‹#›</a:t>
            </a:fld>
            <a:endParaRPr lang="en-GB"/>
          </a:p>
        </p:txBody>
      </p:sp>
    </p:spTree>
    <p:extLst>
      <p:ext uri="{BB962C8B-B14F-4D97-AF65-F5344CB8AC3E}">
        <p14:creationId xmlns:p14="http://schemas.microsoft.com/office/powerpoint/2010/main" val="63539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A0D1141-E437-4418-BDDA-FDBCDE8118DD}" type="datetimeFigureOut">
              <a:rPr lang="en-GB" smtClean="0"/>
              <a:t>19/03/2024</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8CF7FEED-BA2D-4E12-8C7B-61AE2E6AEA93}" type="slidenum">
              <a:rPr lang="en-GB" smtClean="0"/>
              <a:t>‹#›</a:t>
            </a:fld>
            <a:endParaRPr lang="en-GB"/>
          </a:p>
        </p:txBody>
      </p:sp>
    </p:spTree>
    <p:extLst>
      <p:ext uri="{BB962C8B-B14F-4D97-AF65-F5344CB8AC3E}">
        <p14:creationId xmlns:p14="http://schemas.microsoft.com/office/powerpoint/2010/main" val="65723486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sv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www.educationsupport.org.uk/" TargetMode="External"/><Relationship Id="rId5" Type="http://schemas.openxmlformats.org/officeDocument/2006/relationships/hyperlink" Target="https://www.educationsupport.org.uk/resources/" TargetMode="External"/><Relationship Id="rId4" Type="http://schemas.openxmlformats.org/officeDocument/2006/relationships/image" Target="../media/image23.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hyperlink" Target="https://www.educationsupport.org.uk/resources/" TargetMode="External"/><Relationship Id="rId13" Type="http://schemas.openxmlformats.org/officeDocument/2006/relationships/hyperlink" Target="https://www.headspace.com/educators" TargetMode="External"/><Relationship Id="rId3" Type="http://schemas.openxmlformats.org/officeDocument/2006/relationships/hyperlink" Target="https://www.educationsupport.org.uk/resources/for-organisations/guides/staff-wellbeing-audit/" TargetMode="External"/><Relationship Id="rId7" Type="http://schemas.openxmlformats.org/officeDocument/2006/relationships/hyperlink" Target="https://www.gov.uk/guidance/mental-health-and-wellbeing-support-in-schools-and-colleges" TargetMode="External"/><Relationship Id="rId12" Type="http://schemas.openxmlformats.org/officeDocument/2006/relationships/hyperlink" Target="https://www.mentalhealthatwork.org.uk/?s=resources+for+schools" TargetMode="External"/><Relationship Id="rId17" Type="http://schemas.openxmlformats.org/officeDocument/2006/relationships/image" Target="../media/image26.png"/><Relationship Id="rId2" Type="http://schemas.openxmlformats.org/officeDocument/2006/relationships/hyperlink" Target="https://whatworkswellbeing.org/resources/a-guide-to-measuring-staff-wellbeing-in-schools-and-colleges/" TargetMode="External"/><Relationship Id="rId16" Type="http://schemas.openxmlformats.org/officeDocument/2006/relationships/hyperlink" Target="https://www.educationsupport.org.uk/news-and-events/news/wellbeing-tips-for-teachers-education-support-and-minded-partnership" TargetMode="External"/><Relationship Id="rId1" Type="http://schemas.openxmlformats.org/officeDocument/2006/relationships/slideLayout" Target="../slideLayouts/slideLayout7.xml"/><Relationship Id="rId6" Type="http://schemas.openxmlformats.org/officeDocument/2006/relationships/hyperlink" Target="https://www.ons.gov.uk/peoplepopulationandcommunity/wellbeing/articles/measuresofnationalwellbeingdashboard/2018-04-25" TargetMode="External"/><Relationship Id="rId11" Type="http://schemas.openxmlformats.org/officeDocument/2006/relationships/hyperlink" Target="https://www.annafreud.org/schools-and-colleges/resources/supporting-staff-wellbeing-in-schools/" TargetMode="External"/><Relationship Id="rId5" Type="http://schemas.openxmlformats.org/officeDocument/2006/relationships/hyperlink" Target="https://www.thrivingplacesindex.org/" TargetMode="External"/><Relationship Id="rId15" Type="http://schemas.openxmlformats.org/officeDocument/2006/relationships/hyperlink" Target="https://hubofhope.co.uk/" TargetMode="External"/><Relationship Id="rId10" Type="http://schemas.openxmlformats.org/officeDocument/2006/relationships/hyperlink" Target="https://www.mentallyhealthyschools.org.uk/" TargetMode="External"/><Relationship Id="rId4" Type="http://schemas.openxmlformats.org/officeDocument/2006/relationships/hyperlink" Target="https://www.gov.uk/government/publications/workplace-wellbeing-tool" TargetMode="External"/><Relationship Id="rId9" Type="http://schemas.openxmlformats.org/officeDocument/2006/relationships/hyperlink" Target="https://www.educationsupport.org.uk/get-help/help-for-you/helpline/" TargetMode="External"/><Relationship Id="rId14" Type="http://schemas.openxmlformats.org/officeDocument/2006/relationships/hyperlink" Target="https://www.local.gov.uk/our-support/workforce-and-hr-support/education-and-young-peopl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annafreud.org/resources/schools-and-colleges/ten-ways-to-support-school-staff-wellbeing/" TargetMode="External"/><Relationship Id="rId2" Type="http://schemas.openxmlformats.org/officeDocument/2006/relationships/hyperlink" Target="https://mentallyhealthyschools.org.uk/resources/interactive-stress-container-tool-for-staff/" TargetMode="Externa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hyperlink" Target="https://www.annafreud.org/schools-and-colleges/5-steps-to-mental-health-and-wellbein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3W0U-4Blrj4&amp;list=PLFowEOaumCQ5oGJ4GDAMD_mgHaYeNlMZH&amp;index=5"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s://www.wellbeingnands.co.uk/suffolk/get-support/courses/" TargetMode="External"/><Relationship Id="rId5" Type="http://schemas.openxmlformats.org/officeDocument/2006/relationships/hyperlink" Target="https://www.youtube.com/watch?v=jJZiWCwUNFM&amp;list=PLFowEOaumCQ5oGJ4GDAMD_mgHaYeNlMZH&amp;index=6" TargetMode="External"/><Relationship Id="rId4" Type="http://schemas.openxmlformats.org/officeDocument/2006/relationships/hyperlink" Target="https://www.youtube.com/watch?v=ASFeL6oWGwE&amp;list=PLFowEOaumCQ5oGJ4GDAMD_mgHaYeNlMZH&amp;index=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s://assets.publishing.service.gov.uk/media/6194eb37d3bf7f0551f2d1a5/DfE_Education_Workforce_Welbeing_Charter_Nov21.pdf" TargetMode="External"/><Relationship Id="rId7" Type="http://schemas.openxmlformats.org/officeDocument/2006/relationships/hyperlink" Target="https://mentallyhealthyschools.org.uk/resources/interactive-stress-container-tool-for-staff/"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s://assets.tes.com/marketing/s3fs-public/documents/2022-02/DS79597%20-%20PDF%20eBook%20-%2010%20ways%20to%20create%20a%20culture%20of%20positive%20staff%20wellbeing%20v10.pdf" TargetMode="External"/><Relationship Id="rId5" Type="http://schemas.openxmlformats.org/officeDocument/2006/relationships/hyperlink" Target="https://www.annafreud.org/resources/schools-and-colleges/supporting-staff-wellbeing-in-schools/" TargetMode="External"/><Relationship Id="rId4" Type="http://schemas.openxmlformats.org/officeDocument/2006/relationships/hyperlink" Target="https://www.mind.org.uk/workplace/mental-health-at-work/five-ways-to-wellbe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www.mind.org.uk/workplace/mental-health-at-work/taking-care-of-yourself/five-ways-to-wellbe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hyperlink" Target="https://view.officeapps.live.com/op/view.aspx?src=https%3A%2F%2Fwww.educationsupport.org.uk%2Fmedia%2Fihwhuvwk%2Fstaff-wellbeing-audit.docx&amp;wdOrigin=BROWSELINK" TargetMode="Externa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853C63-C84A-8259-509C-FED763343C38}"/>
              </a:ext>
            </a:extLst>
          </p:cNvPr>
          <p:cNvSpPr txBox="1"/>
          <p:nvPr/>
        </p:nvSpPr>
        <p:spPr>
          <a:xfrm>
            <a:off x="406400" y="112889"/>
            <a:ext cx="1557867" cy="369332"/>
          </a:xfrm>
          <a:prstGeom prst="rect">
            <a:avLst/>
          </a:prstGeom>
          <a:solidFill>
            <a:schemeClr val="bg1"/>
          </a:solidFill>
        </p:spPr>
        <p:txBody>
          <a:bodyPr wrap="square" rtlCol="0">
            <a:spAutoFit/>
          </a:bodyPr>
          <a:lstStyle/>
          <a:p>
            <a:endParaRPr lang="en-GB" dirty="0"/>
          </a:p>
        </p:txBody>
      </p:sp>
      <p:sp>
        <p:nvSpPr>
          <p:cNvPr id="3" name="TextBox 2">
            <a:extLst>
              <a:ext uri="{FF2B5EF4-FFF2-40B4-BE49-F238E27FC236}">
                <a16:creationId xmlns:a16="http://schemas.microsoft.com/office/drawing/2014/main" id="{D77CAE72-8539-C36D-DCCF-C90F57BBFA5F}"/>
              </a:ext>
            </a:extLst>
          </p:cNvPr>
          <p:cNvSpPr txBox="1"/>
          <p:nvPr/>
        </p:nvSpPr>
        <p:spPr>
          <a:xfrm>
            <a:off x="1789290" y="411568"/>
            <a:ext cx="8613420" cy="1384995"/>
          </a:xfrm>
          <a:prstGeom prst="rect">
            <a:avLst/>
          </a:prstGeom>
          <a:noFill/>
        </p:spPr>
        <p:txBody>
          <a:bodyPr wrap="square" rtlCol="0">
            <a:spAutoFit/>
          </a:bodyPr>
          <a:lstStyle/>
          <a:p>
            <a:pPr algn="ctr"/>
            <a:r>
              <a:rPr lang="en-GB" sz="2800" b="1" dirty="0"/>
              <a:t>Considering staff wellbeing</a:t>
            </a:r>
          </a:p>
          <a:p>
            <a:pPr algn="ctr"/>
            <a:r>
              <a:rPr lang="en-GB" sz="2800" b="1" dirty="0"/>
              <a:t>Presentation for Community Inclusion Forum</a:t>
            </a:r>
          </a:p>
          <a:p>
            <a:pPr algn="ctr"/>
            <a:r>
              <a:rPr lang="en-GB" sz="2800" b="1" dirty="0"/>
              <a:t>January 2024</a:t>
            </a:r>
          </a:p>
        </p:txBody>
      </p:sp>
      <p:sp>
        <p:nvSpPr>
          <p:cNvPr id="4" name="Block Arc 3">
            <a:extLst>
              <a:ext uri="{FF2B5EF4-FFF2-40B4-BE49-F238E27FC236}">
                <a16:creationId xmlns:a16="http://schemas.microsoft.com/office/drawing/2014/main" id="{6406477D-8B64-8859-A84F-3A9CFB1D5199}"/>
              </a:ext>
            </a:extLst>
          </p:cNvPr>
          <p:cNvSpPr/>
          <p:nvPr/>
        </p:nvSpPr>
        <p:spPr>
          <a:xfrm>
            <a:off x="3307640" y="1948377"/>
            <a:ext cx="5520267" cy="4316176"/>
          </a:xfrm>
          <a:prstGeom prst="blockArc">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A27D6416-FAE9-FEE1-17F6-C9377A6ED843}"/>
              </a:ext>
            </a:extLst>
          </p:cNvPr>
          <p:cNvSpPr/>
          <p:nvPr/>
        </p:nvSpPr>
        <p:spPr>
          <a:xfrm>
            <a:off x="4101905" y="2414823"/>
            <a:ext cx="3931736" cy="2391508"/>
          </a:xfrm>
          <a:prstGeom prst="rect">
            <a:avLst/>
          </a:prstGeom>
          <a:noFill/>
        </p:spPr>
        <p:txBody>
          <a:bodyPr wrap="none" lIns="91440" tIns="45720" rIns="91440" bIns="45720">
            <a:prstTxWarp prst="textArchUp">
              <a:avLst/>
            </a:prstTxWarp>
            <a:spAutoFit/>
          </a:bodyPr>
          <a:lstStyle/>
          <a:p>
            <a:pPr algn="ctr"/>
            <a:r>
              <a:rPr lang="en-US" sz="5400" dirty="0">
                <a:ln w="0"/>
                <a:effectLst>
                  <a:outerShdw blurRad="38100" dist="19050" dir="2700000" algn="tl" rotWithShape="0">
                    <a:schemeClr val="dk1">
                      <a:alpha val="40000"/>
                    </a:schemeClr>
                  </a:outerShdw>
                </a:effectLst>
              </a:rPr>
              <a:t>What an educational setting can do to facilitate staff wellbeing.</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11" name="Graphic 10" descr="Confused person outline">
            <a:extLst>
              <a:ext uri="{FF2B5EF4-FFF2-40B4-BE49-F238E27FC236}">
                <a16:creationId xmlns:a16="http://schemas.microsoft.com/office/drawing/2014/main" id="{21954370-B7CC-7CDB-296B-EFF3E34D77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10572" y="4500945"/>
            <a:ext cx="914400" cy="914400"/>
          </a:xfrm>
          <a:prstGeom prst="rect">
            <a:avLst/>
          </a:prstGeom>
        </p:spPr>
      </p:pic>
      <p:sp>
        <p:nvSpPr>
          <p:cNvPr id="13" name="Block Arc 12">
            <a:extLst>
              <a:ext uri="{FF2B5EF4-FFF2-40B4-BE49-F238E27FC236}">
                <a16:creationId xmlns:a16="http://schemas.microsoft.com/office/drawing/2014/main" id="{CFE2E7B3-3493-E77C-4B09-E849E3D128AE}"/>
              </a:ext>
            </a:extLst>
          </p:cNvPr>
          <p:cNvSpPr/>
          <p:nvPr/>
        </p:nvSpPr>
        <p:spPr>
          <a:xfrm rot="10800000">
            <a:off x="3307639" y="2405577"/>
            <a:ext cx="5520267" cy="4316176"/>
          </a:xfrm>
          <a:prstGeom prst="blockArc">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Rectangle 11">
            <a:extLst>
              <a:ext uri="{FF2B5EF4-FFF2-40B4-BE49-F238E27FC236}">
                <a16:creationId xmlns:a16="http://schemas.microsoft.com/office/drawing/2014/main" id="{79F8ADF0-1980-486E-E016-A48F1484CB34}"/>
              </a:ext>
            </a:extLst>
          </p:cNvPr>
          <p:cNvSpPr/>
          <p:nvPr/>
        </p:nvSpPr>
        <p:spPr>
          <a:xfrm>
            <a:off x="3981836" y="3922098"/>
            <a:ext cx="4228328" cy="2369155"/>
          </a:xfrm>
          <a:prstGeom prst="rect">
            <a:avLst/>
          </a:prstGeom>
          <a:noFill/>
        </p:spPr>
        <p:txBody>
          <a:bodyPr wrap="none" lIns="91440" tIns="45720" rIns="91440" bIns="45720">
            <a:prstTxWarp prst="textArchDown">
              <a:avLst/>
            </a:prstTxWarp>
            <a:spAutoFit/>
          </a:bodyPr>
          <a:lstStyle/>
          <a:p>
            <a:pPr algn="ctr"/>
            <a:r>
              <a:rPr lang="en-US" sz="5400" dirty="0">
                <a:ln w="0"/>
                <a:effectLst>
                  <a:outerShdw blurRad="38100" dist="19050" dir="2700000" algn="tl" rotWithShape="0">
                    <a:schemeClr val="dk1">
                      <a:alpha val="40000"/>
                    </a:schemeClr>
                  </a:outerShdw>
                </a:effectLst>
              </a:rPr>
              <a:t>What an individual staff member can do to facilitate their own wellbeing.</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4" name="TextBox 13">
            <a:extLst>
              <a:ext uri="{FF2B5EF4-FFF2-40B4-BE49-F238E27FC236}">
                <a16:creationId xmlns:a16="http://schemas.microsoft.com/office/drawing/2014/main" id="{3AF235D4-C0C2-6486-98DB-BF518859DF54}"/>
              </a:ext>
            </a:extLst>
          </p:cNvPr>
          <p:cNvSpPr txBox="1"/>
          <p:nvPr/>
        </p:nvSpPr>
        <p:spPr>
          <a:xfrm>
            <a:off x="90311" y="6016978"/>
            <a:ext cx="812800" cy="704776"/>
          </a:xfrm>
          <a:prstGeom prst="rect">
            <a:avLst/>
          </a:prstGeom>
          <a:solidFill>
            <a:schemeClr val="bg1"/>
          </a:solidFill>
        </p:spPr>
        <p:txBody>
          <a:bodyPr wrap="square" rtlCol="0">
            <a:spAutoFit/>
          </a:bodyPr>
          <a:lstStyle/>
          <a:p>
            <a:endParaRPr lang="en-GB" dirty="0"/>
          </a:p>
        </p:txBody>
      </p:sp>
      <p:pic>
        <p:nvPicPr>
          <p:cNvPr id="16" name="Graphic 15" descr="Social network outline">
            <a:extLst>
              <a:ext uri="{FF2B5EF4-FFF2-40B4-BE49-F238E27FC236}">
                <a16:creationId xmlns:a16="http://schemas.microsoft.com/office/drawing/2014/main" id="{75205ABB-1D8D-7F34-BD04-EA0AC82B6D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10572" y="3357945"/>
            <a:ext cx="914400" cy="914400"/>
          </a:xfrm>
          <a:prstGeom prst="rect">
            <a:avLst/>
          </a:prstGeom>
        </p:spPr>
      </p:pic>
      <p:sp>
        <p:nvSpPr>
          <p:cNvPr id="17" name="Rectangle 16">
            <a:extLst>
              <a:ext uri="{FF2B5EF4-FFF2-40B4-BE49-F238E27FC236}">
                <a16:creationId xmlns:a16="http://schemas.microsoft.com/office/drawing/2014/main" id="{E627AD0E-2AEE-A8BA-C987-8DCB13D1CA1B}"/>
              </a:ext>
            </a:extLst>
          </p:cNvPr>
          <p:cNvSpPr/>
          <p:nvPr/>
        </p:nvSpPr>
        <p:spPr>
          <a:xfrm>
            <a:off x="5001455" y="4097994"/>
            <a:ext cx="2132633" cy="1435166"/>
          </a:xfrm>
          <a:prstGeom prst="rect">
            <a:avLst/>
          </a:prstGeom>
          <a:noFill/>
        </p:spPr>
        <p:txBody>
          <a:bodyPr wrap="none" lIns="91440" tIns="45720" rIns="91440" bIns="45720">
            <a:prstTxWarp prst="textArchDown">
              <a:avLst/>
            </a:prstTxWarp>
            <a:spAutoFit/>
          </a:bodyPr>
          <a:lstStyle/>
          <a:p>
            <a:pPr algn="ctr"/>
            <a:r>
              <a:rPr lang="en-US" sz="1600" b="1" dirty="0">
                <a:ln w="0"/>
                <a:solidFill>
                  <a:srgbClr val="92D050"/>
                </a:solidFill>
              </a:rPr>
              <a:t>The individual (s)</a:t>
            </a:r>
            <a:endParaRPr lang="en-US" sz="1600" b="1" cap="none" spc="0" dirty="0">
              <a:ln w="0"/>
              <a:solidFill>
                <a:srgbClr val="92D050"/>
              </a:solidFill>
            </a:endParaRPr>
          </a:p>
        </p:txBody>
      </p:sp>
      <p:sp>
        <p:nvSpPr>
          <p:cNvPr id="18" name="Rectangle 17">
            <a:extLst>
              <a:ext uri="{FF2B5EF4-FFF2-40B4-BE49-F238E27FC236}">
                <a16:creationId xmlns:a16="http://schemas.microsoft.com/office/drawing/2014/main" id="{C42B778E-B3FC-257E-356A-A11DA262F593}"/>
              </a:ext>
            </a:extLst>
          </p:cNvPr>
          <p:cNvSpPr/>
          <p:nvPr/>
        </p:nvSpPr>
        <p:spPr>
          <a:xfrm>
            <a:off x="4403654" y="3303838"/>
            <a:ext cx="3328233" cy="2391508"/>
          </a:xfrm>
          <a:prstGeom prst="rect">
            <a:avLst/>
          </a:prstGeom>
          <a:noFill/>
        </p:spPr>
        <p:txBody>
          <a:bodyPr wrap="none" lIns="91440" tIns="45720" rIns="91440" bIns="45720">
            <a:prstTxWarp prst="textArchUp">
              <a:avLst/>
            </a:prstTxWarp>
            <a:spAutoFit/>
          </a:bodyPr>
          <a:lstStyle/>
          <a:p>
            <a:pPr algn="ctr"/>
            <a:r>
              <a:rPr lang="en-US" sz="1600" b="1" cap="none" spc="0" dirty="0">
                <a:ln w="0"/>
                <a:solidFill>
                  <a:schemeClr val="accent1">
                    <a:lumMod val="75000"/>
                  </a:schemeClr>
                </a:solidFill>
              </a:rPr>
              <a:t>The systems around the individuals</a:t>
            </a:r>
          </a:p>
        </p:txBody>
      </p:sp>
    </p:spTree>
    <p:extLst>
      <p:ext uri="{BB962C8B-B14F-4D97-AF65-F5344CB8AC3E}">
        <p14:creationId xmlns:p14="http://schemas.microsoft.com/office/powerpoint/2010/main" val="3205381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4" name="Google Shape;79;p15" descr="A picture containing graphical user interface&#10;&#10;Description automatically generated">
            <a:extLst>
              <a:ext uri="{FF2B5EF4-FFF2-40B4-BE49-F238E27FC236}">
                <a16:creationId xmlns:a16="http://schemas.microsoft.com/office/drawing/2014/main" id="{5CACBD73-F0FF-5B47-26C4-985EC72FDC7B}"/>
              </a:ext>
            </a:extLst>
          </p:cNvPr>
          <p:cNvPicPr preferRelativeResize="0"/>
          <p:nvPr/>
        </p:nvPicPr>
        <p:blipFill rotWithShape="1">
          <a:blip r:embed="rId3">
            <a:alphaModFix/>
          </a:blip>
          <a:srcRect/>
          <a:stretch/>
        </p:blipFill>
        <p:spPr>
          <a:xfrm>
            <a:off x="482800" y="528267"/>
            <a:ext cx="926933" cy="282867"/>
          </a:xfrm>
          <a:prstGeom prst="rect">
            <a:avLst/>
          </a:prstGeom>
          <a:noFill/>
          <a:ln>
            <a:noFill/>
          </a:ln>
        </p:spPr>
      </p:pic>
      <p:pic>
        <p:nvPicPr>
          <p:cNvPr id="12" name="Picture 11" descr="Logo&#10;&#10;Description automatically generated">
            <a:extLst>
              <a:ext uri="{FF2B5EF4-FFF2-40B4-BE49-F238E27FC236}">
                <a16:creationId xmlns:a16="http://schemas.microsoft.com/office/drawing/2014/main" id="{F8E55B17-9846-0E36-A025-14E093E256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41" y="411836"/>
            <a:ext cx="1188444" cy="512747"/>
          </a:xfrm>
          <a:prstGeom prst="rect">
            <a:avLst/>
          </a:prstGeom>
        </p:spPr>
      </p:pic>
      <p:sp>
        <p:nvSpPr>
          <p:cNvPr id="14" name="Google Shape;179;p28">
            <a:extLst>
              <a:ext uri="{FF2B5EF4-FFF2-40B4-BE49-F238E27FC236}">
                <a16:creationId xmlns:a16="http://schemas.microsoft.com/office/drawing/2014/main" id="{33FF1056-D18C-E60D-BDCC-A193F3848A65}"/>
              </a:ext>
            </a:extLst>
          </p:cNvPr>
          <p:cNvSpPr txBox="1"/>
          <p:nvPr/>
        </p:nvSpPr>
        <p:spPr>
          <a:xfrm>
            <a:off x="349156" y="780994"/>
            <a:ext cx="7020583" cy="506127"/>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4250" b="0" i="0" u="none" strike="noStrike" kern="1200" cap="none" spc="0" normalizeH="0" baseline="0" noProof="0" dirty="0">
                <a:ln>
                  <a:noFill/>
                </a:ln>
                <a:solidFill>
                  <a:srgbClr val="000000"/>
                </a:solidFill>
                <a:effectLst/>
                <a:uLnTx/>
                <a:uFillTx/>
                <a:latin typeface="Satoshi"/>
                <a:ea typeface="Helvetica Neue"/>
                <a:cs typeface="Helvetica Neue"/>
                <a:sym typeface="Helvetica Neue"/>
              </a:rPr>
              <a:t>Our Support  </a:t>
            </a:r>
            <a:endParaRPr kumimoji="0" lang="en" sz="4250" b="0" i="0" u="none" strike="noStrike" kern="1200" cap="none" spc="0" normalizeH="0" baseline="0" noProof="0" dirty="0">
              <a:ln>
                <a:noFill/>
              </a:ln>
              <a:solidFill>
                <a:srgbClr val="000000"/>
              </a:solidFill>
              <a:effectLst/>
              <a:uLnTx/>
              <a:uFillTx/>
              <a:latin typeface="Satoshi"/>
              <a:ea typeface="Helvetica Neue"/>
              <a:cs typeface="Helvetica Neue"/>
            </a:endParaRPr>
          </a:p>
        </p:txBody>
      </p:sp>
      <p:sp>
        <p:nvSpPr>
          <p:cNvPr id="17" name="TextBox 16">
            <a:extLst>
              <a:ext uri="{FF2B5EF4-FFF2-40B4-BE49-F238E27FC236}">
                <a16:creationId xmlns:a16="http://schemas.microsoft.com/office/drawing/2014/main" id="{B58FB40E-3415-8B9D-FE6C-79F8CEAE4115}"/>
              </a:ext>
            </a:extLst>
          </p:cNvPr>
          <p:cNvSpPr txBox="1"/>
          <p:nvPr/>
        </p:nvSpPr>
        <p:spPr>
          <a:xfrm>
            <a:off x="55845" y="1907582"/>
            <a:ext cx="7170756" cy="4906408"/>
          </a:xfrm>
          <a:prstGeom prst="rect">
            <a:avLst/>
          </a:prstGeom>
          <a:solidFill>
            <a:srgbClr val="FFEFF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atoshi-Regular"/>
                <a:ea typeface="+mn-ea"/>
                <a:cs typeface="+mn-cs"/>
              </a:rPr>
              <a:t>We support individuals and help schools, colleges and universities to improve the mental health and wellbeing of their staff – </a:t>
            </a:r>
            <a:r>
              <a:rPr kumimoji="0" lang="en-US" sz="1800" b="1" i="0" u="none" strike="noStrike" kern="1200" cap="none" spc="0" normalizeH="0" baseline="0" noProof="0" dirty="0">
                <a:ln>
                  <a:noFill/>
                </a:ln>
                <a:solidFill>
                  <a:srgbClr val="000000"/>
                </a:solidFill>
                <a:effectLst/>
                <a:uLnTx/>
                <a:uFillTx/>
                <a:latin typeface="Satoshi-Regular"/>
                <a:ea typeface="+mn-ea"/>
                <a:cs typeface="+mn-cs"/>
              </a:rPr>
              <a:t>All teachers and education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atoshi-Regular"/>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1" i="0" u="sng" strike="noStrike" kern="1200" cap="none" spc="0" normalizeH="0" baseline="0" noProof="0" dirty="0">
                <a:ln>
                  <a:noFill/>
                </a:ln>
                <a:solidFill>
                  <a:srgbClr val="000000"/>
                </a:solidFill>
                <a:effectLst/>
                <a:uLnTx/>
                <a:uFillTx/>
                <a:latin typeface="Satoshi-Regular"/>
                <a:ea typeface="+mn-ea"/>
                <a:cs typeface="+mn-cs"/>
              </a:rPr>
              <a:t>Helpline – 08000 562 561</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Satoshi-Regular"/>
                <a:ea typeface="+mn-ea"/>
                <a:cs typeface="+mn-cs"/>
              </a:rPr>
              <a:t>Grants</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Satoshi-Regular"/>
                <a:ea typeface="+mn-ea"/>
                <a:cs typeface="+mn-cs"/>
              </a:rPr>
              <a:t>Wellbeing Service (School Leaders Service)</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Satoshi-Regular"/>
                <a:ea typeface="+mn-ea"/>
                <a:cs typeface="+mn-cs"/>
              </a:rPr>
              <a:t>Resources </a:t>
            </a:r>
            <a:r>
              <a:rPr lang="en-GB" sz="1200" dirty="0">
                <a:hlinkClick r:id="rId5"/>
              </a:rPr>
              <a:t>Mental health &amp; wellbeing resources for teachers, education staff &amp; schools (educationsupport.org.uk)</a:t>
            </a:r>
            <a:endParaRPr kumimoji="0" lang="en-US" sz="1200" b="0" i="0" u="none" strike="noStrike" kern="1200" cap="none" spc="0" normalizeH="0" baseline="0" noProof="0" dirty="0">
              <a:ln>
                <a:noFill/>
              </a:ln>
              <a:solidFill>
                <a:srgbClr val="000000"/>
              </a:solidFill>
              <a:effectLst/>
              <a:uLnTx/>
              <a:uFillTx/>
              <a:latin typeface="Satoshi-Regular"/>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Satoshi-Regular"/>
                <a:ea typeface="+mn-ea"/>
                <a:cs typeface="+mn-cs"/>
              </a:rPr>
              <a:t>Research </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Satoshi-Regular"/>
                <a:ea typeface="+mn-ea"/>
                <a:cs typeface="+mn-cs"/>
              </a:rPr>
              <a:t>Employee Assistance Programme </a:t>
            </a:r>
          </a:p>
          <a:p>
            <a:pPr marR="0" lvl="0" algn="l" defTabSz="914400" rtl="0" eaLnBrk="1" fontAlgn="auto" latinLnBrk="0" hangingPunct="1">
              <a:lnSpc>
                <a:spcPct val="150000"/>
              </a:lnSpc>
              <a:spcBef>
                <a:spcPts val="0"/>
              </a:spcBef>
              <a:spcAft>
                <a:spcPts val="0"/>
              </a:spcAft>
              <a:buClrTx/>
              <a:buSzTx/>
              <a:tabLst/>
              <a:defRPr/>
            </a:pPr>
            <a:r>
              <a:rPr lang="en-GB" sz="1400" dirty="0">
                <a:hlinkClick r:id="rId6"/>
              </a:rPr>
              <a:t>Education Support, supporting teachers and education staff</a:t>
            </a:r>
            <a:r>
              <a:rPr lang="en-GB" sz="1400" dirty="0"/>
              <a:t> (</a:t>
            </a:r>
            <a:r>
              <a:rPr lang="en-GB" sz="1400" dirty="0">
                <a:hlinkClick r:id="rId6"/>
              </a:rPr>
              <a:t>https://www.educationsupport.org.uk/</a:t>
            </a:r>
            <a:r>
              <a:rPr lang="en-GB" sz="1400" dirty="0"/>
              <a:t>) </a:t>
            </a:r>
          </a:p>
          <a:p>
            <a:pPr marR="0" lvl="0" algn="l" defTabSz="914400" rtl="0" eaLnBrk="1" fontAlgn="auto" latinLnBrk="0" hangingPunct="1">
              <a:lnSpc>
                <a:spcPct val="150000"/>
              </a:lnSpc>
              <a:spcBef>
                <a:spcPts val="0"/>
              </a:spcBef>
              <a:spcAft>
                <a:spcPts val="0"/>
              </a:spcAft>
              <a:buClrTx/>
              <a:buSzTx/>
              <a:tabLst/>
              <a:defRPr/>
            </a:pPr>
            <a:endParaRPr kumimoji="0" lang="en-US" sz="1400" b="0" i="0" u="none" strike="noStrike" kern="1200" cap="none" spc="0" normalizeH="0" baseline="0" noProof="0" dirty="0">
              <a:ln>
                <a:noFill/>
              </a:ln>
              <a:solidFill>
                <a:srgbClr val="000000"/>
              </a:solidFill>
              <a:effectLst/>
              <a:uLnTx/>
              <a:uFillTx/>
              <a:latin typeface="Satoshi-Regular"/>
              <a:ea typeface="+mn-ea"/>
              <a:cs typeface="+mn-cs"/>
            </a:endParaRPr>
          </a:p>
        </p:txBody>
      </p:sp>
      <p:pic>
        <p:nvPicPr>
          <p:cNvPr id="18" name="Picture 18" descr="A picture containing schematic&#10;&#10;Description automatically generated">
            <a:extLst>
              <a:ext uri="{FF2B5EF4-FFF2-40B4-BE49-F238E27FC236}">
                <a16:creationId xmlns:a16="http://schemas.microsoft.com/office/drawing/2014/main" id="{D1BFCD08-922A-BCAC-68C2-BB25FAC20040}"/>
              </a:ext>
            </a:extLst>
          </p:cNvPr>
          <p:cNvPicPr>
            <a:picLocks noChangeAspect="1"/>
          </p:cNvPicPr>
          <p:nvPr/>
        </p:nvPicPr>
        <p:blipFill>
          <a:blip r:embed="rId7"/>
          <a:stretch>
            <a:fillRect/>
          </a:stretch>
        </p:blipFill>
        <p:spPr>
          <a:xfrm>
            <a:off x="7370233" y="160533"/>
            <a:ext cx="4622800" cy="6494601"/>
          </a:xfrm>
          <a:prstGeom prst="rect">
            <a:avLst/>
          </a:prstGeom>
        </p:spPr>
      </p:pic>
      <p:pic>
        <p:nvPicPr>
          <p:cNvPr id="8" name="Google Shape;178;p28" descr="Shape, rectangle&#10;&#10;Description automatically generated">
            <a:extLst>
              <a:ext uri="{FF2B5EF4-FFF2-40B4-BE49-F238E27FC236}">
                <a16:creationId xmlns:a16="http://schemas.microsoft.com/office/drawing/2014/main" id="{3C00F10B-6A42-FA6E-2F1D-0CD65F992F4E}"/>
              </a:ext>
            </a:extLst>
          </p:cNvPr>
          <p:cNvPicPr preferRelativeResize="0"/>
          <p:nvPr/>
        </p:nvPicPr>
        <p:blipFill rotWithShape="1">
          <a:blip r:embed="rId8">
            <a:alphaModFix/>
          </a:blip>
          <a:srcRect b="10"/>
          <a:stretch/>
        </p:blipFill>
        <p:spPr>
          <a:xfrm>
            <a:off x="1537585" y="1490382"/>
            <a:ext cx="2552231" cy="331793"/>
          </a:xfrm>
          <a:prstGeom prst="rect">
            <a:avLst/>
          </a:prstGeom>
          <a:noFill/>
          <a:ln>
            <a:noFill/>
          </a:ln>
        </p:spPr>
      </p:pic>
      <p:pic>
        <p:nvPicPr>
          <p:cNvPr id="3" name="Picture 2">
            <a:extLst>
              <a:ext uri="{FF2B5EF4-FFF2-40B4-BE49-F238E27FC236}">
                <a16:creationId xmlns:a16="http://schemas.microsoft.com/office/drawing/2014/main" id="{111BF515-B1CF-BADB-D43E-D46F80AB5EA0}"/>
              </a:ext>
            </a:extLst>
          </p:cNvPr>
          <p:cNvPicPr>
            <a:picLocks noChangeAspect="1"/>
          </p:cNvPicPr>
          <p:nvPr/>
        </p:nvPicPr>
        <p:blipFill>
          <a:blip r:embed="rId9"/>
          <a:stretch>
            <a:fillRect/>
          </a:stretch>
        </p:blipFill>
        <p:spPr>
          <a:xfrm>
            <a:off x="6756972" y="4589492"/>
            <a:ext cx="2924661" cy="2065642"/>
          </a:xfrm>
          <a:prstGeom prst="rect">
            <a:avLst/>
          </a:prstGeom>
        </p:spPr>
      </p:pic>
    </p:spTree>
    <p:extLst>
      <p:ext uri="{BB962C8B-B14F-4D97-AF65-F5344CB8AC3E}">
        <p14:creationId xmlns:p14="http://schemas.microsoft.com/office/powerpoint/2010/main" val="1035059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45AA51-12C7-9C46-4E1E-1D453E2209B8}"/>
              </a:ext>
            </a:extLst>
          </p:cNvPr>
          <p:cNvSpPr txBox="1"/>
          <p:nvPr/>
        </p:nvSpPr>
        <p:spPr>
          <a:xfrm>
            <a:off x="146755" y="260151"/>
            <a:ext cx="11650133" cy="6247864"/>
          </a:xfrm>
          <a:prstGeom prst="rect">
            <a:avLst/>
          </a:prstGeom>
          <a:noFill/>
        </p:spPr>
        <p:txBody>
          <a:bodyPr wrap="square">
            <a:spAutoFit/>
          </a:bodyPr>
          <a:lstStyle/>
          <a:p>
            <a:pPr algn="l"/>
            <a:r>
              <a:rPr lang="en-GB" sz="1600" b="1" i="0" dirty="0">
                <a:solidFill>
                  <a:srgbClr val="0B0C0C"/>
                </a:solidFill>
                <a:effectLst/>
                <a:latin typeface="GDS Transport"/>
              </a:rPr>
              <a:t>Measuring wellbeing</a:t>
            </a:r>
          </a:p>
          <a:p>
            <a:pPr algn="l"/>
            <a:r>
              <a:rPr lang="en-GB" sz="1600" b="0" i="0" dirty="0">
                <a:solidFill>
                  <a:srgbClr val="0B0C0C"/>
                </a:solidFill>
                <a:effectLst/>
                <a:latin typeface="GDS Transport"/>
              </a:rPr>
              <a:t>The staff well-being charter encourages the measuring of staff wellbeing so you can monitor and respond to any changes. Some resources to help this include:</a:t>
            </a:r>
          </a:p>
          <a:p>
            <a:pPr algn="l">
              <a:buFont typeface="Arial" panose="020B0604020202020204" pitchFamily="34" charset="0"/>
              <a:buChar char="•"/>
            </a:pPr>
            <a:r>
              <a:rPr lang="en-GB" sz="1600" b="0" i="0" dirty="0">
                <a:solidFill>
                  <a:srgbClr val="0B0C0C"/>
                </a:solidFill>
                <a:effectLst/>
                <a:latin typeface="GDS Transport"/>
              </a:rPr>
              <a:t>What Works Centre for Wellbeing’s guide on </a:t>
            </a:r>
            <a:r>
              <a:rPr lang="en-GB" sz="1600" b="0" i="0" dirty="0">
                <a:solidFill>
                  <a:srgbClr val="1D70B8"/>
                </a:solidFill>
                <a:effectLst/>
                <a:latin typeface="GDS Transport"/>
                <a:hlinkClick r:id="rId2"/>
              </a:rPr>
              <a:t>improving staff wellbeing in schools and colleges</a:t>
            </a:r>
            <a:r>
              <a:rPr lang="en-GB" sz="1600" b="0" i="0" dirty="0">
                <a:solidFill>
                  <a:srgbClr val="1D70B8"/>
                </a:solidFill>
                <a:effectLst/>
                <a:latin typeface="GDS Transport"/>
              </a:rPr>
              <a:t> </a:t>
            </a:r>
            <a:r>
              <a:rPr lang="en-GB" sz="1600" b="0" i="0" dirty="0">
                <a:effectLst/>
                <a:latin typeface="GDS Transport"/>
              </a:rPr>
              <a:t>(see next slide)</a:t>
            </a:r>
          </a:p>
          <a:p>
            <a:pPr algn="l">
              <a:buFont typeface="Arial" panose="020B0604020202020204" pitchFamily="34" charset="0"/>
              <a:buChar char="•"/>
            </a:pPr>
            <a:r>
              <a:rPr lang="en-GB" sz="1600" b="0" i="0" dirty="0">
                <a:solidFill>
                  <a:srgbClr val="0B0C0C"/>
                </a:solidFill>
                <a:effectLst/>
                <a:latin typeface="GDS Transport"/>
              </a:rPr>
              <a:t>Education Support’s </a:t>
            </a:r>
            <a:r>
              <a:rPr lang="en-GB" sz="1600" b="0" i="0" dirty="0">
                <a:solidFill>
                  <a:srgbClr val="1D70B8"/>
                </a:solidFill>
                <a:effectLst/>
                <a:latin typeface="GDS Transport"/>
                <a:hlinkClick r:id="rId3"/>
              </a:rPr>
              <a:t>staff wellbeing audit tool</a:t>
            </a:r>
            <a:endParaRPr lang="en-GB" sz="1600" b="0" i="0" dirty="0">
              <a:solidFill>
                <a:srgbClr val="0B0C0C"/>
              </a:solidFill>
              <a:effectLst/>
              <a:latin typeface="GDS Transport"/>
            </a:endParaRPr>
          </a:p>
          <a:p>
            <a:pPr algn="l">
              <a:buFont typeface="Arial" panose="020B0604020202020204" pitchFamily="34" charset="0"/>
              <a:buChar char="•"/>
            </a:pPr>
            <a:r>
              <a:rPr lang="en-GB" sz="1600" b="0" i="0" dirty="0">
                <a:solidFill>
                  <a:srgbClr val="0B0C0C"/>
                </a:solidFill>
                <a:effectLst/>
                <a:latin typeface="GDS Transport"/>
              </a:rPr>
              <a:t>Department for Work and Pensions’ </a:t>
            </a:r>
            <a:r>
              <a:rPr lang="en-GB" sz="1600" b="0" i="0" dirty="0">
                <a:solidFill>
                  <a:srgbClr val="1D70B8"/>
                </a:solidFill>
                <a:effectLst/>
                <a:latin typeface="GDS Transport"/>
                <a:hlinkClick r:id="rId4"/>
              </a:rPr>
              <a:t>workplace wellbeing tool</a:t>
            </a:r>
            <a:r>
              <a:rPr lang="en-GB" sz="1600" b="0" i="0" dirty="0">
                <a:solidFill>
                  <a:srgbClr val="0B0C0C"/>
                </a:solidFill>
                <a:effectLst/>
                <a:latin typeface="GDS Transport"/>
              </a:rPr>
              <a:t> that helps employers work out the costs of poor employee health (see slide 10)</a:t>
            </a:r>
          </a:p>
          <a:p>
            <a:pPr algn="l">
              <a:buFont typeface="Arial" panose="020B0604020202020204" pitchFamily="34" charset="0"/>
              <a:buChar char="•"/>
            </a:pPr>
            <a:r>
              <a:rPr lang="en-GB" sz="1600" b="0" i="0" dirty="0">
                <a:solidFill>
                  <a:srgbClr val="0B0C0C"/>
                </a:solidFill>
                <a:effectLst/>
                <a:latin typeface="GDS Transport"/>
              </a:rPr>
              <a:t>the </a:t>
            </a:r>
            <a:r>
              <a:rPr lang="en-GB" sz="1600" b="0" i="0" dirty="0">
                <a:solidFill>
                  <a:srgbClr val="1D70B8"/>
                </a:solidFill>
                <a:effectLst/>
                <a:latin typeface="GDS Transport"/>
                <a:hlinkClick r:id="rId5"/>
              </a:rPr>
              <a:t>Thriving Places Index</a:t>
            </a:r>
            <a:r>
              <a:rPr lang="en-GB" sz="1600" b="0" i="0" dirty="0">
                <a:solidFill>
                  <a:srgbClr val="0B0C0C"/>
                </a:solidFill>
                <a:effectLst/>
                <a:latin typeface="GDS Transport"/>
              </a:rPr>
              <a:t> which identifies the local conditions for wellbeing and measures whether these are being delivered fairly and sustainably</a:t>
            </a:r>
          </a:p>
          <a:p>
            <a:pPr algn="l"/>
            <a:r>
              <a:rPr lang="en-GB" sz="1600" b="0" i="0" dirty="0">
                <a:solidFill>
                  <a:srgbClr val="0B0C0C"/>
                </a:solidFill>
                <a:effectLst/>
                <a:latin typeface="GDS Transport"/>
              </a:rPr>
              <a:t>The </a:t>
            </a:r>
            <a:r>
              <a:rPr lang="en-GB" sz="1600" b="0" i="0" dirty="0">
                <a:solidFill>
                  <a:srgbClr val="1D70B8"/>
                </a:solidFill>
                <a:effectLst/>
                <a:latin typeface="GDS Transport"/>
                <a:hlinkClick r:id="rId6"/>
              </a:rPr>
              <a:t>Measures of National Well-being Dashboard</a:t>
            </a:r>
            <a:r>
              <a:rPr lang="en-GB" sz="1600" b="0" i="0" dirty="0">
                <a:solidFill>
                  <a:srgbClr val="0B0C0C"/>
                </a:solidFill>
                <a:effectLst/>
                <a:latin typeface="GDS Transport"/>
              </a:rPr>
              <a:t> monitors and reports on wellbeing of the UK.</a:t>
            </a:r>
          </a:p>
          <a:p>
            <a:pPr algn="l"/>
            <a:endParaRPr lang="en-GB" sz="1600" b="0" i="0" dirty="0">
              <a:solidFill>
                <a:srgbClr val="0B0C0C"/>
              </a:solidFill>
              <a:effectLst/>
              <a:latin typeface="GDS Transport"/>
            </a:endParaRPr>
          </a:p>
          <a:p>
            <a:pPr algn="l"/>
            <a:endParaRPr lang="en-GB" sz="1600" b="0" i="0" dirty="0">
              <a:solidFill>
                <a:srgbClr val="0B0C0C"/>
              </a:solidFill>
              <a:effectLst/>
              <a:latin typeface="GDS Transport"/>
            </a:endParaRPr>
          </a:p>
          <a:p>
            <a:pPr algn="l"/>
            <a:r>
              <a:rPr lang="en-GB" sz="1600" b="1" i="0" dirty="0">
                <a:solidFill>
                  <a:srgbClr val="0B0C0C"/>
                </a:solidFill>
                <a:effectLst/>
                <a:latin typeface="GDS Transport"/>
              </a:rPr>
              <a:t>Supporting staff wellbeing and mental health</a:t>
            </a:r>
          </a:p>
          <a:p>
            <a:pPr algn="l"/>
            <a:r>
              <a:rPr lang="en-GB" sz="1600" b="0" i="0" dirty="0">
                <a:solidFill>
                  <a:srgbClr val="0B0C0C"/>
                </a:solidFill>
                <a:effectLst/>
                <a:latin typeface="GDS Transport"/>
              </a:rPr>
              <a:t>Some resources to help support your staff’s mental wellbeing include:</a:t>
            </a:r>
          </a:p>
          <a:p>
            <a:pPr algn="l">
              <a:buFont typeface="Arial" panose="020B0604020202020204" pitchFamily="34" charset="0"/>
              <a:buChar char="•"/>
            </a:pPr>
            <a:r>
              <a:rPr lang="en-GB" sz="1600" b="0" i="0" dirty="0">
                <a:solidFill>
                  <a:srgbClr val="0B0C0C"/>
                </a:solidFill>
                <a:effectLst/>
                <a:latin typeface="GDS Transport"/>
              </a:rPr>
              <a:t>guidance on </a:t>
            </a:r>
            <a:r>
              <a:rPr lang="en-GB" sz="1600" b="0" i="0" dirty="0">
                <a:solidFill>
                  <a:srgbClr val="1D70B8"/>
                </a:solidFill>
                <a:effectLst/>
                <a:latin typeface="GDS Transport"/>
                <a:hlinkClick r:id="rId7"/>
              </a:rPr>
              <a:t>promoting and supporting mental health and wellbeing in schools and colleges</a:t>
            </a:r>
            <a:r>
              <a:rPr lang="en-GB" sz="1600" b="0" i="0" dirty="0">
                <a:solidFill>
                  <a:srgbClr val="1D70B8"/>
                </a:solidFill>
                <a:effectLst/>
                <a:latin typeface="GDS Transport"/>
              </a:rPr>
              <a:t> </a:t>
            </a:r>
            <a:r>
              <a:rPr lang="en-GB" sz="1600" b="0" i="0" dirty="0">
                <a:effectLst/>
                <a:latin typeface="GDS Transport"/>
              </a:rPr>
              <a:t>(gov.u</a:t>
            </a:r>
            <a:r>
              <a:rPr lang="en-GB" sz="1600" dirty="0">
                <a:latin typeface="GDS Transport"/>
              </a:rPr>
              <a:t>k document; includes reference to the 8 key principles of a whole school approach – principle / chapter 5 focuses on staff wellbeing)</a:t>
            </a:r>
            <a:endParaRPr lang="en-GB" sz="1600" b="0" i="0" dirty="0">
              <a:effectLst/>
              <a:latin typeface="GDS Transport"/>
            </a:endParaRPr>
          </a:p>
          <a:p>
            <a:pPr algn="l">
              <a:buFont typeface="Arial" panose="020B0604020202020204" pitchFamily="34" charset="0"/>
              <a:buChar char="•"/>
            </a:pPr>
            <a:r>
              <a:rPr lang="en-GB" sz="1600" b="0" i="0" dirty="0">
                <a:solidFill>
                  <a:srgbClr val="1D70B8"/>
                </a:solidFill>
                <a:effectLst/>
                <a:latin typeface="GDS Transport"/>
                <a:hlinkClick r:id="rId8"/>
              </a:rPr>
              <a:t>Education Support’s resources</a:t>
            </a:r>
            <a:r>
              <a:rPr lang="en-GB" sz="1600" b="0" i="0" dirty="0">
                <a:solidFill>
                  <a:srgbClr val="0B0C0C"/>
                </a:solidFill>
                <a:effectLst/>
                <a:latin typeface="GDS Transport"/>
              </a:rPr>
              <a:t> to help your organisation with mental health and wellbeing including </a:t>
            </a:r>
            <a:r>
              <a:rPr lang="en-GB" sz="1600" b="0" i="0" dirty="0">
                <a:solidFill>
                  <a:srgbClr val="1D70B8"/>
                </a:solidFill>
                <a:effectLst/>
                <a:latin typeface="GDS Transport"/>
                <a:hlinkClick r:id="rId9"/>
              </a:rPr>
              <a:t>free 24 hour helpline for education staff</a:t>
            </a:r>
            <a:endParaRPr lang="en-GB" sz="1600" b="0" i="0" dirty="0">
              <a:solidFill>
                <a:srgbClr val="0B0C0C"/>
              </a:solidFill>
              <a:effectLst/>
              <a:latin typeface="GDS Transport"/>
            </a:endParaRPr>
          </a:p>
          <a:p>
            <a:pPr algn="l">
              <a:buFont typeface="Arial" panose="020B0604020202020204" pitchFamily="34" charset="0"/>
              <a:buChar char="•"/>
            </a:pPr>
            <a:r>
              <a:rPr lang="en-GB" sz="1600" b="0" i="0" dirty="0">
                <a:solidFill>
                  <a:srgbClr val="1D70B8"/>
                </a:solidFill>
                <a:effectLst/>
                <a:latin typeface="GDS Transport"/>
                <a:hlinkClick r:id="rId10"/>
              </a:rPr>
              <a:t>Mentally Healthy Schools</a:t>
            </a:r>
            <a:r>
              <a:rPr lang="en-GB" sz="1600" b="0" i="0" dirty="0">
                <a:solidFill>
                  <a:srgbClr val="0B0C0C"/>
                </a:solidFill>
                <a:effectLst/>
                <a:latin typeface="GDS Transport"/>
              </a:rPr>
              <a:t> which is a directory of resources for schools</a:t>
            </a:r>
          </a:p>
          <a:p>
            <a:pPr algn="l">
              <a:buFont typeface="Arial" panose="020B0604020202020204" pitchFamily="34" charset="0"/>
              <a:buChar char="•"/>
            </a:pPr>
            <a:r>
              <a:rPr lang="en-GB" sz="1600" b="0" i="0" dirty="0">
                <a:solidFill>
                  <a:srgbClr val="0B0C0C"/>
                </a:solidFill>
                <a:effectLst/>
                <a:latin typeface="GDS Transport"/>
              </a:rPr>
              <a:t>Anna Freud’s guidance on </a:t>
            </a:r>
            <a:r>
              <a:rPr lang="en-GB" sz="1600" b="0" i="0" dirty="0">
                <a:solidFill>
                  <a:srgbClr val="1D70B8"/>
                </a:solidFill>
                <a:effectLst/>
                <a:latin typeface="GDS Transport"/>
                <a:hlinkClick r:id="rId11"/>
              </a:rPr>
              <a:t>supporting staff wellbeing in schools</a:t>
            </a:r>
            <a:r>
              <a:rPr lang="en-GB" sz="1600" b="0" i="0" dirty="0">
                <a:solidFill>
                  <a:srgbClr val="1D70B8"/>
                </a:solidFill>
                <a:effectLst/>
                <a:latin typeface="GDS Transport"/>
              </a:rPr>
              <a:t> </a:t>
            </a:r>
            <a:r>
              <a:rPr lang="en-GB" sz="1600" b="0" i="0" dirty="0">
                <a:effectLst/>
                <a:latin typeface="GDS Transport"/>
              </a:rPr>
              <a:t>(see downloaded copy)</a:t>
            </a:r>
          </a:p>
          <a:p>
            <a:pPr algn="l">
              <a:buFont typeface="Arial" panose="020B0604020202020204" pitchFamily="34" charset="0"/>
              <a:buChar char="•"/>
            </a:pPr>
            <a:r>
              <a:rPr lang="en-GB" sz="1600" b="0" i="0" dirty="0">
                <a:solidFill>
                  <a:srgbClr val="1D70B8"/>
                </a:solidFill>
                <a:effectLst/>
                <a:latin typeface="GDS Transport"/>
                <a:hlinkClick r:id="rId12"/>
              </a:rPr>
              <a:t>Mental Health at Work</a:t>
            </a:r>
            <a:r>
              <a:rPr lang="en-GB" sz="1600" b="0" i="0" dirty="0">
                <a:solidFill>
                  <a:srgbClr val="0B0C0C"/>
                </a:solidFill>
                <a:effectLst/>
                <a:latin typeface="GDS Transport"/>
              </a:rPr>
              <a:t> resources for schools</a:t>
            </a:r>
          </a:p>
          <a:p>
            <a:pPr algn="l">
              <a:buFont typeface="Arial" panose="020B0604020202020204" pitchFamily="34" charset="0"/>
              <a:buChar char="•"/>
            </a:pPr>
            <a:r>
              <a:rPr lang="en-GB" sz="1600" b="0" i="0" dirty="0">
                <a:solidFill>
                  <a:srgbClr val="0B0C0C"/>
                </a:solidFill>
                <a:effectLst/>
                <a:latin typeface="GDS Transport"/>
              </a:rPr>
              <a:t>mindfulness and meditation sessions through </a:t>
            </a:r>
            <a:r>
              <a:rPr lang="en-GB" sz="1600" b="0" i="0" dirty="0">
                <a:solidFill>
                  <a:srgbClr val="1D70B8"/>
                </a:solidFill>
                <a:effectLst/>
                <a:latin typeface="GDS Transport"/>
                <a:hlinkClick r:id="rId13"/>
              </a:rPr>
              <a:t>Headspace for Educators</a:t>
            </a:r>
            <a:endParaRPr lang="en-GB" sz="1600" b="0" i="0" dirty="0">
              <a:solidFill>
                <a:srgbClr val="0B0C0C"/>
              </a:solidFill>
              <a:effectLst/>
              <a:latin typeface="GDS Transport"/>
            </a:endParaRPr>
          </a:p>
          <a:p>
            <a:pPr algn="l">
              <a:buFont typeface="Arial" panose="020B0604020202020204" pitchFamily="34" charset="0"/>
              <a:buChar char="•"/>
            </a:pPr>
            <a:r>
              <a:rPr lang="en-GB" sz="1600" b="0" i="0" dirty="0">
                <a:solidFill>
                  <a:srgbClr val="0B0C0C"/>
                </a:solidFill>
                <a:effectLst/>
                <a:latin typeface="GDS Transport"/>
              </a:rPr>
              <a:t>the </a:t>
            </a:r>
            <a:r>
              <a:rPr lang="en-GB" sz="1600" b="0" i="0" dirty="0">
                <a:solidFill>
                  <a:srgbClr val="1D70B8"/>
                </a:solidFill>
                <a:effectLst/>
                <a:latin typeface="GDS Transport"/>
                <a:hlinkClick r:id="rId14"/>
              </a:rPr>
              <a:t>NEOST staff wellbeing guide for schools and trusts</a:t>
            </a:r>
            <a:endParaRPr lang="en-GB" sz="1600" b="0" i="0" dirty="0">
              <a:solidFill>
                <a:srgbClr val="0B0C0C"/>
              </a:solidFill>
              <a:effectLst/>
              <a:latin typeface="GDS Transport"/>
            </a:endParaRPr>
          </a:p>
          <a:p>
            <a:pPr algn="l">
              <a:buFont typeface="Arial" panose="020B0604020202020204" pitchFamily="34" charset="0"/>
              <a:buChar char="•"/>
            </a:pPr>
            <a:r>
              <a:rPr lang="en-GB" sz="1600" b="0" i="0" dirty="0">
                <a:solidFill>
                  <a:srgbClr val="0B0C0C"/>
                </a:solidFill>
                <a:effectLst/>
                <a:latin typeface="GDS Transport"/>
              </a:rPr>
              <a:t>the </a:t>
            </a:r>
            <a:r>
              <a:rPr lang="en-GB" sz="1600" b="0" i="0" dirty="0">
                <a:solidFill>
                  <a:srgbClr val="1D70B8"/>
                </a:solidFill>
                <a:effectLst/>
                <a:latin typeface="GDS Transport"/>
                <a:hlinkClick r:id="rId15"/>
              </a:rPr>
              <a:t>local mental health support database</a:t>
            </a:r>
            <a:r>
              <a:rPr lang="en-GB" sz="1600" b="0" i="0" dirty="0">
                <a:solidFill>
                  <a:srgbClr val="0B0C0C"/>
                </a:solidFill>
                <a:effectLst/>
                <a:latin typeface="GDS Transport"/>
              </a:rPr>
              <a:t> from the Hub of Hope</a:t>
            </a:r>
          </a:p>
          <a:p>
            <a:pPr algn="l">
              <a:buFont typeface="Arial" panose="020B0604020202020204" pitchFamily="34" charset="0"/>
              <a:buChar char="•"/>
            </a:pPr>
            <a:r>
              <a:rPr lang="en-GB" sz="1600" b="0" i="0" dirty="0">
                <a:solidFill>
                  <a:srgbClr val="0B0C0C"/>
                </a:solidFill>
                <a:effectLst/>
                <a:latin typeface="GDS Transport"/>
              </a:rPr>
              <a:t>Education Support’s </a:t>
            </a:r>
            <a:r>
              <a:rPr lang="en-GB" sz="1600" b="0" i="0" dirty="0">
                <a:solidFill>
                  <a:srgbClr val="1D70B8"/>
                </a:solidFill>
                <a:effectLst/>
                <a:latin typeface="GDS Transport"/>
                <a:hlinkClick r:id="rId16"/>
              </a:rPr>
              <a:t>wellbeing tips for teachers</a:t>
            </a:r>
            <a:endParaRPr lang="en-GB" sz="1600" b="0" i="0" dirty="0">
              <a:solidFill>
                <a:srgbClr val="0B0C0C"/>
              </a:solidFill>
              <a:effectLst/>
              <a:latin typeface="GDS Transport"/>
            </a:endParaRPr>
          </a:p>
        </p:txBody>
      </p:sp>
      <p:pic>
        <p:nvPicPr>
          <p:cNvPr id="4" name="Picture 3">
            <a:extLst>
              <a:ext uri="{FF2B5EF4-FFF2-40B4-BE49-F238E27FC236}">
                <a16:creationId xmlns:a16="http://schemas.microsoft.com/office/drawing/2014/main" id="{CE47F00E-41B1-61C6-883D-6416FAD81ACA}"/>
              </a:ext>
            </a:extLst>
          </p:cNvPr>
          <p:cNvPicPr>
            <a:picLocks noChangeAspect="1"/>
          </p:cNvPicPr>
          <p:nvPr/>
        </p:nvPicPr>
        <p:blipFill>
          <a:blip r:embed="rId17"/>
          <a:stretch>
            <a:fillRect/>
          </a:stretch>
        </p:blipFill>
        <p:spPr>
          <a:xfrm>
            <a:off x="8171849" y="5063400"/>
            <a:ext cx="3873396" cy="1444615"/>
          </a:xfrm>
          <a:prstGeom prst="rect">
            <a:avLst/>
          </a:prstGeom>
          <a:ln w="57150">
            <a:solidFill>
              <a:schemeClr val="accent1"/>
            </a:solidFill>
          </a:ln>
        </p:spPr>
      </p:pic>
      <p:cxnSp>
        <p:nvCxnSpPr>
          <p:cNvPr id="6" name="Straight Arrow Connector 5">
            <a:extLst>
              <a:ext uri="{FF2B5EF4-FFF2-40B4-BE49-F238E27FC236}">
                <a16:creationId xmlns:a16="http://schemas.microsoft.com/office/drawing/2014/main" id="{A8FB1899-3C94-C0E0-0943-F5CB5CB61B05}"/>
              </a:ext>
            </a:extLst>
          </p:cNvPr>
          <p:cNvCxnSpPr/>
          <p:nvPr/>
        </p:nvCxnSpPr>
        <p:spPr>
          <a:xfrm flipV="1">
            <a:off x="4259179" y="5811253"/>
            <a:ext cx="3753853" cy="493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959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092FE7-763B-D0A8-D7CB-9072BE3AADB9}"/>
              </a:ext>
            </a:extLst>
          </p:cNvPr>
          <p:cNvSpPr txBox="1"/>
          <p:nvPr/>
        </p:nvSpPr>
        <p:spPr>
          <a:xfrm>
            <a:off x="169333" y="541867"/>
            <a:ext cx="6908799" cy="4770537"/>
          </a:xfrm>
          <a:prstGeom prst="rect">
            <a:avLst/>
          </a:prstGeom>
          <a:noFill/>
        </p:spPr>
        <p:txBody>
          <a:bodyPr wrap="square" rtlCol="0">
            <a:spAutoFit/>
          </a:bodyPr>
          <a:lstStyle/>
          <a:p>
            <a:endParaRPr lang="en-GB" sz="1600" dirty="0"/>
          </a:p>
          <a:p>
            <a:pPr algn="l"/>
            <a:r>
              <a:rPr lang="en-GB" sz="1600" b="1" i="0" dirty="0">
                <a:solidFill>
                  <a:srgbClr val="333333"/>
                </a:solidFill>
                <a:effectLst/>
                <a:latin typeface="Source Sans Pro" panose="020B0503030403020204" pitchFamily="34" charset="0"/>
              </a:rPr>
              <a:t>Useful resources</a:t>
            </a:r>
          </a:p>
          <a:p>
            <a:pPr algn="l"/>
            <a:endParaRPr lang="en-GB" sz="1600" dirty="0">
              <a:solidFill>
                <a:srgbClr val="333333"/>
              </a:solidFill>
              <a:latin typeface="Source Sans Pro" panose="020B0503030403020204" pitchFamily="34" charset="0"/>
            </a:endParaRPr>
          </a:p>
          <a:p>
            <a:pPr algn="l"/>
            <a:r>
              <a:rPr lang="en-GB" sz="1600" dirty="0">
                <a:hlinkClick r:id="rId2"/>
              </a:rPr>
              <a:t>Interactive stress container tool for staff : Mentally Healthy Schools</a:t>
            </a:r>
            <a:endParaRPr lang="en-GB" sz="1600" dirty="0">
              <a:solidFill>
                <a:srgbClr val="333333"/>
              </a:solidFill>
              <a:latin typeface="Source Sans Pro" panose="020B0503030403020204" pitchFamily="34" charset="0"/>
            </a:endParaRPr>
          </a:p>
          <a:p>
            <a:pPr algn="l"/>
            <a:r>
              <a:rPr lang="en-GB" sz="1600" b="0" i="0" dirty="0">
                <a:solidFill>
                  <a:srgbClr val="232D5A"/>
                </a:solidFill>
                <a:effectLst/>
                <a:latin typeface="MulishRegular"/>
              </a:rPr>
              <a:t>This interactive online tool will lead staff through steps to help them:</a:t>
            </a:r>
          </a:p>
          <a:p>
            <a:pPr algn="l">
              <a:buFont typeface="Arial" panose="020B0604020202020204" pitchFamily="34" charset="0"/>
              <a:buChar char="•"/>
            </a:pPr>
            <a:r>
              <a:rPr lang="en-GB" sz="1600" b="0" i="0" dirty="0">
                <a:solidFill>
                  <a:srgbClr val="232D5A"/>
                </a:solidFill>
                <a:effectLst/>
                <a:latin typeface="MulishRegular"/>
              </a:rPr>
              <a:t>think about their individual capacity for stress</a:t>
            </a:r>
          </a:p>
          <a:p>
            <a:pPr algn="l">
              <a:buFont typeface="Arial" panose="020B0604020202020204" pitchFamily="34" charset="0"/>
              <a:buChar char="•"/>
            </a:pPr>
            <a:r>
              <a:rPr lang="en-GB" sz="1600" b="0" i="0" dirty="0">
                <a:solidFill>
                  <a:srgbClr val="232D5A"/>
                </a:solidFill>
                <a:effectLst/>
                <a:latin typeface="MulishRegular"/>
              </a:rPr>
              <a:t>identify sources of stress in their lives</a:t>
            </a:r>
          </a:p>
          <a:p>
            <a:pPr algn="l">
              <a:buFont typeface="Arial" panose="020B0604020202020204" pitchFamily="34" charset="0"/>
              <a:buChar char="•"/>
            </a:pPr>
            <a:r>
              <a:rPr lang="en-GB" sz="1600" b="0" i="0" dirty="0">
                <a:solidFill>
                  <a:srgbClr val="232D5A"/>
                </a:solidFill>
                <a:effectLst/>
                <a:latin typeface="MulishRegular"/>
              </a:rPr>
              <a:t>recognise how stress presents to them</a:t>
            </a:r>
          </a:p>
          <a:p>
            <a:pPr algn="l">
              <a:buFont typeface="Arial" panose="020B0604020202020204" pitchFamily="34" charset="0"/>
              <a:buChar char="•"/>
            </a:pPr>
            <a:r>
              <a:rPr lang="en-GB" sz="1600" b="0" i="0" dirty="0">
                <a:solidFill>
                  <a:srgbClr val="232D5A"/>
                </a:solidFill>
                <a:effectLst/>
                <a:latin typeface="MulishRegular"/>
              </a:rPr>
              <a:t>helpful and unhelpful coping strategies for stress</a:t>
            </a:r>
          </a:p>
          <a:p>
            <a:pPr algn="l"/>
            <a:endParaRPr lang="en-GB" sz="1600" dirty="0">
              <a:solidFill>
                <a:srgbClr val="333333"/>
              </a:solidFill>
              <a:latin typeface="Source Sans Pro" panose="020B0503030403020204" pitchFamily="34" charset="0"/>
            </a:endParaRPr>
          </a:p>
          <a:p>
            <a:pPr algn="l"/>
            <a:r>
              <a:rPr lang="en-GB" sz="1600" dirty="0">
                <a:hlinkClick r:id="rId3"/>
              </a:rPr>
              <a:t>Ten ways to support school staff wellbeing | Anna Freud</a:t>
            </a:r>
            <a:r>
              <a:rPr lang="en-GB" sz="1600" dirty="0">
                <a:solidFill>
                  <a:srgbClr val="333333"/>
                </a:solidFill>
                <a:latin typeface="Source Sans Pro" panose="020B0503030403020204" pitchFamily="34" charset="0"/>
              </a:rPr>
              <a:t> (there is a poster, a booklet and a report to download)</a:t>
            </a:r>
          </a:p>
          <a:p>
            <a:pPr algn="l"/>
            <a:endParaRPr lang="en-GB" sz="1600" dirty="0">
              <a:solidFill>
                <a:srgbClr val="333333"/>
              </a:solidFill>
              <a:latin typeface="Source Sans Pro" panose="020B0503030403020204" pitchFamily="34" charset="0"/>
            </a:endParaRPr>
          </a:p>
          <a:p>
            <a:pPr algn="l"/>
            <a:endParaRPr lang="en-GB" sz="1600" b="0" i="0" dirty="0">
              <a:solidFill>
                <a:srgbClr val="333333"/>
              </a:solidFill>
              <a:effectLst/>
              <a:latin typeface="Source Sans Pro" panose="020B0503030403020204" pitchFamily="34" charset="0"/>
            </a:endParaRPr>
          </a:p>
          <a:p>
            <a:pPr algn="l"/>
            <a:r>
              <a:rPr lang="en-GB" sz="1600" b="0" i="0" u="sng" dirty="0">
                <a:solidFill>
                  <a:srgbClr val="1D5C90"/>
                </a:solidFill>
                <a:effectLst/>
                <a:latin typeface="Source Sans Pro" panose="020B0503030403020204" pitchFamily="34" charset="0"/>
                <a:hlinkClick r:id="rId4" tooltip="Anna Feud Website"/>
              </a:rPr>
              <a:t>5 Steps to Mental Health and wellbeing</a:t>
            </a:r>
            <a:r>
              <a:rPr lang="en-GB" sz="1600" b="0" i="0" dirty="0">
                <a:solidFill>
                  <a:srgbClr val="333333"/>
                </a:solidFill>
                <a:effectLst/>
                <a:latin typeface="Source Sans Pro" panose="020B0503030403020204" pitchFamily="34" charset="0"/>
              </a:rPr>
              <a:t> - Tips for staff from the Anna Freud website.  - A really helpful starting point for considering staff wellbeing within an education setting.  It is free to use but you have to register with them to be able to use their action planning tool.</a:t>
            </a:r>
          </a:p>
          <a:p>
            <a:endParaRPr lang="en-GB" sz="1600" dirty="0"/>
          </a:p>
        </p:txBody>
      </p:sp>
      <p:sp>
        <p:nvSpPr>
          <p:cNvPr id="3" name="TextBox 2">
            <a:extLst>
              <a:ext uri="{FF2B5EF4-FFF2-40B4-BE49-F238E27FC236}">
                <a16:creationId xmlns:a16="http://schemas.microsoft.com/office/drawing/2014/main" id="{502F9ABF-115F-D168-A6D3-DB0C997EC0F8}"/>
              </a:ext>
            </a:extLst>
          </p:cNvPr>
          <p:cNvSpPr txBox="1"/>
          <p:nvPr/>
        </p:nvSpPr>
        <p:spPr>
          <a:xfrm>
            <a:off x="506437" y="168812"/>
            <a:ext cx="1139483" cy="369332"/>
          </a:xfrm>
          <a:prstGeom prst="rect">
            <a:avLst/>
          </a:prstGeom>
          <a:solidFill>
            <a:schemeClr val="bg1"/>
          </a:solidFill>
        </p:spPr>
        <p:txBody>
          <a:bodyPr wrap="square" rtlCol="0">
            <a:spAutoFit/>
          </a:bodyPr>
          <a:lstStyle/>
          <a:p>
            <a:endParaRPr lang="en-GB" dirty="0"/>
          </a:p>
        </p:txBody>
      </p:sp>
      <p:pic>
        <p:nvPicPr>
          <p:cNvPr id="5" name="Picture 4">
            <a:extLst>
              <a:ext uri="{FF2B5EF4-FFF2-40B4-BE49-F238E27FC236}">
                <a16:creationId xmlns:a16="http://schemas.microsoft.com/office/drawing/2014/main" id="{174E2F54-FF09-CEC1-E490-6A7F3BAFCFD9}"/>
              </a:ext>
            </a:extLst>
          </p:cNvPr>
          <p:cNvPicPr>
            <a:picLocks noChangeAspect="1"/>
          </p:cNvPicPr>
          <p:nvPr/>
        </p:nvPicPr>
        <p:blipFill>
          <a:blip r:embed="rId5"/>
          <a:stretch>
            <a:fillRect/>
          </a:stretch>
        </p:blipFill>
        <p:spPr>
          <a:xfrm>
            <a:off x="7300823" y="0"/>
            <a:ext cx="4891177" cy="6858000"/>
          </a:xfrm>
          <a:prstGeom prst="rect">
            <a:avLst/>
          </a:prstGeom>
        </p:spPr>
      </p:pic>
      <p:cxnSp>
        <p:nvCxnSpPr>
          <p:cNvPr id="7" name="Straight Arrow Connector 6">
            <a:extLst>
              <a:ext uri="{FF2B5EF4-FFF2-40B4-BE49-F238E27FC236}">
                <a16:creationId xmlns:a16="http://schemas.microsoft.com/office/drawing/2014/main" id="{1C8803EE-272E-F54B-96AD-FE48FF0A0021}"/>
              </a:ext>
            </a:extLst>
          </p:cNvPr>
          <p:cNvCxnSpPr>
            <a:cxnSpLocks/>
          </p:cNvCxnSpPr>
          <p:nvPr/>
        </p:nvCxnSpPr>
        <p:spPr>
          <a:xfrm flipV="1">
            <a:off x="6479822" y="1952978"/>
            <a:ext cx="821001" cy="1049866"/>
          </a:xfrm>
          <a:prstGeom prst="straightConnector1">
            <a:avLst/>
          </a:prstGeom>
          <a:ln>
            <a:solidFill>
              <a:schemeClr val="accent4">
                <a:lumMod val="75000"/>
              </a:schemeClr>
            </a:solidFill>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83825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F08D6D-33FA-0E12-849D-10C7B68A4551}"/>
              </a:ext>
            </a:extLst>
          </p:cNvPr>
          <p:cNvSpPr txBox="1"/>
          <p:nvPr/>
        </p:nvSpPr>
        <p:spPr>
          <a:xfrm>
            <a:off x="637822" y="620470"/>
            <a:ext cx="10916356" cy="5355312"/>
          </a:xfrm>
          <a:prstGeom prst="rect">
            <a:avLst/>
          </a:prstGeom>
          <a:noFill/>
        </p:spPr>
        <p:txBody>
          <a:bodyPr wrap="square">
            <a:spAutoFit/>
          </a:bodyPr>
          <a:lstStyle/>
          <a:p>
            <a:pPr algn="l"/>
            <a:r>
              <a:rPr lang="en-GB" sz="1800" b="1" i="0" dirty="0">
                <a:solidFill>
                  <a:srgbClr val="333333"/>
                </a:solidFill>
                <a:effectLst/>
                <a:latin typeface="Source Sans Pro" panose="020B0503030403020204" pitchFamily="34" charset="0"/>
              </a:rPr>
              <a:t>Training and Webinars</a:t>
            </a:r>
          </a:p>
          <a:p>
            <a:pPr algn="l"/>
            <a:r>
              <a:rPr lang="en-GB" sz="1800" b="0" i="0" u="sng" dirty="0">
                <a:solidFill>
                  <a:srgbClr val="1D5C90"/>
                </a:solidFill>
                <a:effectLst/>
                <a:latin typeface="Source Sans Pro" panose="020B0503030403020204" pitchFamily="34" charset="0"/>
                <a:hlinkClick r:id="rId3" tooltip="Supporting Staff Wellbeing YouTube Webinar"/>
              </a:rPr>
              <a:t>Supporting Your Staff Group or Team YouTube Webinar</a:t>
            </a:r>
            <a:r>
              <a:rPr lang="en-GB" sz="1800" b="0" i="0" dirty="0">
                <a:solidFill>
                  <a:srgbClr val="333333"/>
                </a:solidFill>
                <a:effectLst/>
                <a:latin typeface="Source Sans Pro" panose="020B0503030403020204" pitchFamily="34" charset="0"/>
              </a:rPr>
              <a:t> - A 52 minute webinar that addresses challenges that school leaders face, helping them to:</a:t>
            </a:r>
          </a:p>
          <a:p>
            <a:pPr algn="l">
              <a:buFont typeface="Arial" panose="020B0604020202020204" pitchFamily="34" charset="0"/>
              <a:buChar char="•"/>
            </a:pPr>
            <a:r>
              <a:rPr lang="en-GB" sz="1800" b="0" i="0" dirty="0">
                <a:solidFill>
                  <a:srgbClr val="333333"/>
                </a:solidFill>
                <a:effectLst/>
                <a:latin typeface="Source Sans Pro" panose="020B0503030403020204" pitchFamily="34" charset="0"/>
              </a:rPr>
              <a:t>Understand the needs of vulnerable staff,</a:t>
            </a:r>
          </a:p>
          <a:p>
            <a:pPr algn="l">
              <a:buFont typeface="Arial" panose="020B0604020202020204" pitchFamily="34" charset="0"/>
              <a:buChar char="•"/>
            </a:pPr>
            <a:r>
              <a:rPr lang="en-GB" sz="1800" b="0" i="0" dirty="0">
                <a:solidFill>
                  <a:srgbClr val="333333"/>
                </a:solidFill>
                <a:effectLst/>
                <a:latin typeface="Source Sans Pro" panose="020B0503030403020204" pitchFamily="34" charset="0"/>
              </a:rPr>
              <a:t>Develop knowledge about core beliefs/behaviours that build resilient organisations,</a:t>
            </a:r>
          </a:p>
          <a:p>
            <a:pPr algn="l">
              <a:buFont typeface="Arial" panose="020B0604020202020204" pitchFamily="34" charset="0"/>
              <a:buChar char="•"/>
            </a:pPr>
            <a:r>
              <a:rPr lang="en-GB" sz="1800" b="0" i="0" dirty="0">
                <a:solidFill>
                  <a:srgbClr val="333333"/>
                </a:solidFill>
                <a:effectLst/>
                <a:latin typeface="Source Sans Pro" panose="020B0503030403020204" pitchFamily="34" charset="0"/>
              </a:rPr>
              <a:t>Support leaders to consider how they can support the wellbeing of their team, and individuals,</a:t>
            </a:r>
          </a:p>
          <a:p>
            <a:pPr algn="l">
              <a:buFont typeface="Arial" panose="020B0604020202020204" pitchFamily="34" charset="0"/>
              <a:buChar char="•"/>
            </a:pPr>
            <a:r>
              <a:rPr lang="en-GB" sz="1800" b="0" i="0" dirty="0">
                <a:solidFill>
                  <a:srgbClr val="333333"/>
                </a:solidFill>
                <a:effectLst/>
                <a:latin typeface="Source Sans Pro" panose="020B0503030403020204" pitchFamily="34" charset="0"/>
              </a:rPr>
              <a:t>The importance of looking after your own wellbeing. </a:t>
            </a:r>
          </a:p>
          <a:p>
            <a:pPr algn="l">
              <a:buFont typeface="Arial" panose="020B0604020202020204" pitchFamily="34" charset="0"/>
              <a:buChar char="•"/>
            </a:pPr>
            <a:endParaRPr lang="en-GB" sz="1800" b="0" i="0" dirty="0">
              <a:solidFill>
                <a:srgbClr val="333333"/>
              </a:solidFill>
              <a:effectLst/>
              <a:latin typeface="Source Sans Pro" panose="020B0503030403020204" pitchFamily="34" charset="0"/>
            </a:endParaRPr>
          </a:p>
          <a:p>
            <a:pPr algn="l"/>
            <a:r>
              <a:rPr lang="en-GB" sz="1800" b="0" i="0" u="sng" dirty="0">
                <a:solidFill>
                  <a:srgbClr val="1D5C90"/>
                </a:solidFill>
                <a:effectLst/>
                <a:latin typeface="Source Sans Pro" panose="020B0503030403020204" pitchFamily="34" charset="0"/>
                <a:hlinkClick r:id="rId4" tooltip="Supporting wellbeing across the school YouTube webinar"/>
              </a:rPr>
              <a:t>Supporting Wellbeing Across the School Webinar Part 1</a:t>
            </a:r>
            <a:r>
              <a:rPr lang="en-GB" sz="1800" b="0" i="0" dirty="0">
                <a:solidFill>
                  <a:srgbClr val="333333"/>
                </a:solidFill>
                <a:effectLst/>
                <a:latin typeface="Source Sans Pro" panose="020B0503030403020204" pitchFamily="34" charset="0"/>
              </a:rPr>
              <a:t> </a:t>
            </a:r>
          </a:p>
          <a:p>
            <a:pPr algn="l"/>
            <a:r>
              <a:rPr lang="en-GB" sz="1800" b="0" i="0" u="sng" dirty="0">
                <a:solidFill>
                  <a:srgbClr val="1D5C90"/>
                </a:solidFill>
                <a:effectLst/>
                <a:latin typeface="Source Sans Pro" panose="020B0503030403020204" pitchFamily="34" charset="0"/>
                <a:hlinkClick r:id="rId5" tooltip="Supporting Wellbeing Across the School YouTube Webinar Part 2"/>
              </a:rPr>
              <a:t>Supporting Wellbeing Across the School Webinar Part 2</a:t>
            </a:r>
            <a:endParaRPr lang="en-GB" sz="1800" b="0" i="0" dirty="0">
              <a:solidFill>
                <a:srgbClr val="333333"/>
              </a:solidFill>
              <a:effectLst/>
              <a:latin typeface="Source Sans Pro" panose="020B0503030403020204" pitchFamily="34" charset="0"/>
            </a:endParaRPr>
          </a:p>
          <a:p>
            <a:pPr algn="l"/>
            <a:r>
              <a:rPr lang="en-GB" sz="1800" b="0" i="0" dirty="0">
                <a:solidFill>
                  <a:srgbClr val="333333"/>
                </a:solidFill>
                <a:effectLst/>
                <a:latin typeface="Source Sans Pro" panose="020B0503030403020204" pitchFamily="34" charset="0"/>
              </a:rPr>
              <a:t>These two 31 minute webinars focus on:</a:t>
            </a:r>
          </a:p>
          <a:p>
            <a:pPr algn="l">
              <a:buFont typeface="Arial" panose="020B0604020202020204" pitchFamily="34" charset="0"/>
              <a:buChar char="•"/>
            </a:pPr>
            <a:r>
              <a:rPr lang="en-GB" sz="1800" b="0" i="0" dirty="0">
                <a:solidFill>
                  <a:srgbClr val="333333"/>
                </a:solidFill>
                <a:effectLst/>
                <a:latin typeface="Source Sans Pro" panose="020B0503030403020204" pitchFamily="34" charset="0"/>
              </a:rPr>
              <a:t>Looking after your own wellbeing, the wellbeing of others</a:t>
            </a:r>
          </a:p>
          <a:p>
            <a:pPr algn="l">
              <a:buFont typeface="Arial" panose="020B0604020202020204" pitchFamily="34" charset="0"/>
              <a:buChar char="•"/>
            </a:pPr>
            <a:r>
              <a:rPr lang="en-GB" sz="1800" b="0" i="0" dirty="0">
                <a:solidFill>
                  <a:srgbClr val="333333"/>
                </a:solidFill>
                <a:effectLst/>
                <a:latin typeface="Source Sans Pro" panose="020B0503030403020204" pitchFamily="34" charset="0"/>
              </a:rPr>
              <a:t>Supporting the wellbeing of young people.</a:t>
            </a:r>
          </a:p>
          <a:p>
            <a:pPr algn="l">
              <a:buFont typeface="Arial" panose="020B0604020202020204" pitchFamily="34" charset="0"/>
              <a:buChar char="•"/>
            </a:pPr>
            <a:endParaRPr lang="en-GB" sz="1800" b="0" i="0" dirty="0">
              <a:solidFill>
                <a:srgbClr val="333333"/>
              </a:solidFill>
              <a:effectLst/>
              <a:latin typeface="Source Sans Pro" panose="020B0503030403020204" pitchFamily="34" charset="0"/>
            </a:endParaRPr>
          </a:p>
          <a:p>
            <a:pPr algn="l"/>
            <a:endParaRPr lang="en-GB" dirty="0">
              <a:solidFill>
                <a:srgbClr val="333333"/>
              </a:solidFill>
              <a:latin typeface="Source Sans Pro" panose="020B0503030403020204" pitchFamily="34" charset="0"/>
            </a:endParaRPr>
          </a:p>
          <a:p>
            <a:r>
              <a:rPr lang="en-GB" sz="1800" b="0" i="0" u="sng" dirty="0">
                <a:solidFill>
                  <a:srgbClr val="1D5C90"/>
                </a:solidFill>
                <a:effectLst/>
                <a:latin typeface="Source Sans Pro" panose="020B0503030403020204" pitchFamily="34" charset="0"/>
              </a:rPr>
              <a:t>For access to lots of free webinars on topics such as stress &amp; anxiety management, mindfulness, relationship break-ups, managing worry, bereavement:  </a:t>
            </a:r>
            <a:r>
              <a:rPr lang="en-GB" sz="1800" dirty="0">
                <a:hlinkClick r:id="rId6"/>
              </a:rPr>
              <a:t>Online Workshops and Courses - Wellbeing Suffolk (wellbeingnands.co.uk)</a:t>
            </a:r>
            <a:endParaRPr lang="en-GB" sz="1800" b="0" i="0" dirty="0">
              <a:solidFill>
                <a:srgbClr val="333333"/>
              </a:solidFill>
              <a:effectLst/>
              <a:latin typeface="Source Sans Pro" panose="020B0503030403020204" pitchFamily="34" charset="0"/>
            </a:endParaRPr>
          </a:p>
          <a:p>
            <a:pPr algn="l"/>
            <a:endParaRPr lang="en-GB" sz="1800" b="0" i="0" dirty="0">
              <a:solidFill>
                <a:srgbClr val="333333"/>
              </a:solidFill>
              <a:effectLst/>
              <a:latin typeface="Source Sans Pro" panose="020B0503030403020204" pitchFamily="34" charset="0"/>
            </a:endParaRPr>
          </a:p>
        </p:txBody>
      </p:sp>
    </p:spTree>
    <p:extLst>
      <p:ext uri="{BB962C8B-B14F-4D97-AF65-F5344CB8AC3E}">
        <p14:creationId xmlns:p14="http://schemas.microsoft.com/office/powerpoint/2010/main" val="3641000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0A50B3-4D49-7700-8EAB-E1194D7EAD76}"/>
              </a:ext>
            </a:extLst>
          </p:cNvPr>
          <p:cNvSpPr txBox="1"/>
          <p:nvPr/>
        </p:nvSpPr>
        <p:spPr>
          <a:xfrm>
            <a:off x="1503680" y="1005840"/>
            <a:ext cx="9479280" cy="4031873"/>
          </a:xfrm>
          <a:prstGeom prst="rect">
            <a:avLst/>
          </a:prstGeom>
          <a:noFill/>
        </p:spPr>
        <p:txBody>
          <a:bodyPr wrap="square" rtlCol="0">
            <a:spAutoFit/>
          </a:bodyPr>
          <a:lstStyle/>
          <a:p>
            <a:r>
              <a:rPr lang="en-GB" sz="3200" b="1" dirty="0"/>
              <a:t>Points covered:</a:t>
            </a:r>
          </a:p>
          <a:p>
            <a:endParaRPr lang="en-GB" sz="3200" dirty="0"/>
          </a:p>
          <a:p>
            <a:pPr marL="285750" indent="-285750">
              <a:buFont typeface="Arial" panose="020B0604020202020204" pitchFamily="34" charset="0"/>
              <a:buChar char="•"/>
            </a:pPr>
            <a:r>
              <a:rPr lang="en-GB" sz="3200" dirty="0"/>
              <a:t>Why are we talking about staff wellbeing?</a:t>
            </a:r>
          </a:p>
          <a:p>
            <a:pPr marL="285750" indent="-285750">
              <a:buFont typeface="Arial" panose="020B0604020202020204" pitchFamily="34" charset="0"/>
              <a:buChar char="•"/>
            </a:pPr>
            <a:r>
              <a:rPr lang="en-GB" sz="3200" dirty="0"/>
              <a:t>Ways we conceptualise wellbeing; stress and resilience</a:t>
            </a:r>
          </a:p>
          <a:p>
            <a:pPr marL="285750" indent="-285750">
              <a:buFont typeface="Arial" panose="020B0604020202020204" pitchFamily="34" charset="0"/>
              <a:buChar char="•"/>
            </a:pPr>
            <a:r>
              <a:rPr lang="en-GB" sz="3200" dirty="0"/>
              <a:t>What can I do? What can the system do?</a:t>
            </a:r>
          </a:p>
          <a:p>
            <a:pPr marL="285750" indent="-285750">
              <a:buFont typeface="Arial" panose="020B0604020202020204" pitchFamily="34" charset="0"/>
              <a:buChar char="•"/>
            </a:pPr>
            <a:r>
              <a:rPr lang="en-GB" sz="3200" dirty="0"/>
              <a:t>Wellbeing audit</a:t>
            </a:r>
          </a:p>
          <a:p>
            <a:pPr marL="285750" indent="-285750">
              <a:buFont typeface="Arial" panose="020B0604020202020204" pitchFamily="34" charset="0"/>
              <a:buChar char="•"/>
            </a:pPr>
            <a:r>
              <a:rPr lang="en-GB" sz="3200" dirty="0"/>
              <a:t>Resources to consider wellbeing in education</a:t>
            </a:r>
          </a:p>
        </p:txBody>
      </p:sp>
    </p:spTree>
    <p:extLst>
      <p:ext uri="{BB962C8B-B14F-4D97-AF65-F5344CB8AC3E}">
        <p14:creationId xmlns:p14="http://schemas.microsoft.com/office/powerpoint/2010/main" val="880113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819681-FAE5-28E7-AFFA-9399463A74A2}"/>
              </a:ext>
            </a:extLst>
          </p:cNvPr>
          <p:cNvSpPr>
            <a:spLocks noGrp="1"/>
          </p:cNvSpPr>
          <p:nvPr>
            <p:ph idx="1"/>
          </p:nvPr>
        </p:nvSpPr>
        <p:spPr>
          <a:xfrm>
            <a:off x="294993" y="887927"/>
            <a:ext cx="5917565" cy="2527935"/>
          </a:xfrm>
        </p:spPr>
        <p:txBody>
          <a:bodyPr/>
          <a:lstStyle/>
          <a:p>
            <a:pPr marL="0" indent="0">
              <a:buNone/>
            </a:pPr>
            <a:r>
              <a:rPr lang="en-GB" b="0" i="0" dirty="0">
                <a:solidFill>
                  <a:srgbClr val="0B0C0C"/>
                </a:solidFill>
                <a:effectLst/>
                <a:latin typeface="GDS Transport"/>
              </a:rPr>
              <a:t>“According to the UK’s Health and Safety Executive, teaching staff and education professionals report the highest rates of work-related stress, depression and anxiety in Britain”. (Gov.uk)</a:t>
            </a:r>
          </a:p>
          <a:p>
            <a:endParaRPr lang="en-GB" dirty="0">
              <a:solidFill>
                <a:srgbClr val="0B0C0C"/>
              </a:solidFill>
              <a:latin typeface="GDS Transport"/>
            </a:endParaRPr>
          </a:p>
          <a:p>
            <a:endParaRPr lang="en-GB" dirty="0"/>
          </a:p>
        </p:txBody>
      </p:sp>
      <p:pic>
        <p:nvPicPr>
          <p:cNvPr id="5" name="Picture 4">
            <a:extLst>
              <a:ext uri="{FF2B5EF4-FFF2-40B4-BE49-F238E27FC236}">
                <a16:creationId xmlns:a16="http://schemas.microsoft.com/office/drawing/2014/main" id="{CABF98F4-3210-BE51-6FB4-EDBD733F6D74}"/>
              </a:ext>
            </a:extLst>
          </p:cNvPr>
          <p:cNvPicPr>
            <a:picLocks noChangeAspect="1"/>
          </p:cNvPicPr>
          <p:nvPr/>
        </p:nvPicPr>
        <p:blipFill>
          <a:blip r:embed="rId2"/>
          <a:stretch>
            <a:fillRect/>
          </a:stretch>
        </p:blipFill>
        <p:spPr>
          <a:xfrm>
            <a:off x="6422108" y="590393"/>
            <a:ext cx="5677182" cy="3772214"/>
          </a:xfrm>
          <a:prstGeom prst="rect">
            <a:avLst/>
          </a:prstGeom>
        </p:spPr>
      </p:pic>
      <p:sp>
        <p:nvSpPr>
          <p:cNvPr id="6" name="TextBox 5">
            <a:extLst>
              <a:ext uri="{FF2B5EF4-FFF2-40B4-BE49-F238E27FC236}">
                <a16:creationId xmlns:a16="http://schemas.microsoft.com/office/drawing/2014/main" id="{B7999DA5-D139-943F-EE4A-D9A1146EBA8A}"/>
              </a:ext>
            </a:extLst>
          </p:cNvPr>
          <p:cNvSpPr txBox="1"/>
          <p:nvPr/>
        </p:nvSpPr>
        <p:spPr>
          <a:xfrm>
            <a:off x="5427344" y="4492745"/>
            <a:ext cx="5553075" cy="1477328"/>
          </a:xfrm>
          <a:prstGeom prst="rect">
            <a:avLst/>
          </a:prstGeom>
          <a:noFill/>
        </p:spPr>
        <p:txBody>
          <a:bodyPr wrap="square" rtlCol="0">
            <a:spAutoFit/>
          </a:bodyPr>
          <a:lstStyle/>
          <a:p>
            <a:r>
              <a:rPr lang="en-GB" sz="2400" b="0" i="1" dirty="0">
                <a:solidFill>
                  <a:srgbClr val="25303B"/>
                </a:solidFill>
                <a:effectLst/>
                <a:latin typeface="rubik"/>
              </a:rPr>
              <a:t>“Work-related stress is extremely prevalent within the teaching profession” </a:t>
            </a:r>
            <a:r>
              <a:rPr lang="en-GB" sz="2400" b="0" i="1" dirty="0">
                <a:solidFill>
                  <a:srgbClr val="0B0C0C"/>
                </a:solidFill>
                <a:effectLst/>
                <a:latin typeface="GDS Transport"/>
              </a:rPr>
              <a:t> (National Education Union)</a:t>
            </a:r>
          </a:p>
          <a:p>
            <a:endParaRPr lang="en-GB" dirty="0"/>
          </a:p>
        </p:txBody>
      </p:sp>
      <p:pic>
        <p:nvPicPr>
          <p:cNvPr id="8" name="Picture 7">
            <a:extLst>
              <a:ext uri="{FF2B5EF4-FFF2-40B4-BE49-F238E27FC236}">
                <a16:creationId xmlns:a16="http://schemas.microsoft.com/office/drawing/2014/main" id="{A6CF16A7-AB5E-AE99-D617-5FF18FC0DD56}"/>
              </a:ext>
            </a:extLst>
          </p:cNvPr>
          <p:cNvPicPr>
            <a:picLocks noChangeAspect="1"/>
          </p:cNvPicPr>
          <p:nvPr/>
        </p:nvPicPr>
        <p:blipFill>
          <a:blip r:embed="rId3"/>
          <a:stretch>
            <a:fillRect/>
          </a:stretch>
        </p:blipFill>
        <p:spPr>
          <a:xfrm>
            <a:off x="380718" y="3560665"/>
            <a:ext cx="4610744" cy="2972215"/>
          </a:xfrm>
          <a:prstGeom prst="rect">
            <a:avLst/>
          </a:prstGeom>
        </p:spPr>
      </p:pic>
      <p:sp>
        <p:nvSpPr>
          <p:cNvPr id="10" name="TextBox 9">
            <a:extLst>
              <a:ext uri="{FF2B5EF4-FFF2-40B4-BE49-F238E27FC236}">
                <a16:creationId xmlns:a16="http://schemas.microsoft.com/office/drawing/2014/main" id="{98592D5C-1931-C71F-65D8-33782D6965B5}"/>
              </a:ext>
            </a:extLst>
          </p:cNvPr>
          <p:cNvSpPr txBox="1"/>
          <p:nvPr/>
        </p:nvSpPr>
        <p:spPr>
          <a:xfrm>
            <a:off x="6096000" y="6082941"/>
            <a:ext cx="6096000" cy="369332"/>
          </a:xfrm>
          <a:prstGeom prst="rect">
            <a:avLst/>
          </a:prstGeom>
          <a:noFill/>
        </p:spPr>
        <p:txBody>
          <a:bodyPr wrap="square">
            <a:spAutoFit/>
          </a:bodyPr>
          <a:lstStyle/>
          <a:p>
            <a:r>
              <a:rPr lang="en-GB" b="0" i="0" dirty="0">
                <a:solidFill>
                  <a:srgbClr val="000000"/>
                </a:solidFill>
                <a:effectLst/>
                <a:latin typeface="Satoshi-Bold"/>
              </a:rPr>
              <a:t>In 2023 78% of teachers described themselves as stressed.</a:t>
            </a:r>
            <a:endParaRPr lang="en-GB" dirty="0"/>
          </a:p>
        </p:txBody>
      </p:sp>
    </p:spTree>
    <p:extLst>
      <p:ext uri="{BB962C8B-B14F-4D97-AF65-F5344CB8AC3E}">
        <p14:creationId xmlns:p14="http://schemas.microsoft.com/office/powerpoint/2010/main" val="518364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stress bucket&#10;&#10;Description automatically generated">
            <a:extLst>
              <a:ext uri="{FF2B5EF4-FFF2-40B4-BE49-F238E27FC236}">
                <a16:creationId xmlns:a16="http://schemas.microsoft.com/office/drawing/2014/main" id="{C3859FF2-9C5B-CA4C-A143-92773A0534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63331" y="523081"/>
            <a:ext cx="5811838" cy="5811838"/>
          </a:xfrm>
        </p:spPr>
      </p:pic>
      <p:pic>
        <p:nvPicPr>
          <p:cNvPr id="7" name="Picture 6">
            <a:extLst>
              <a:ext uri="{FF2B5EF4-FFF2-40B4-BE49-F238E27FC236}">
                <a16:creationId xmlns:a16="http://schemas.microsoft.com/office/drawing/2014/main" id="{F57EF001-7CFF-2EF2-96F5-90D0FFA7C309}"/>
              </a:ext>
            </a:extLst>
          </p:cNvPr>
          <p:cNvPicPr>
            <a:picLocks noChangeAspect="1"/>
          </p:cNvPicPr>
          <p:nvPr/>
        </p:nvPicPr>
        <p:blipFill>
          <a:blip r:embed="rId4"/>
          <a:stretch>
            <a:fillRect/>
          </a:stretch>
        </p:blipFill>
        <p:spPr>
          <a:xfrm>
            <a:off x="812006" y="1749875"/>
            <a:ext cx="2759869" cy="4213024"/>
          </a:xfrm>
          <a:prstGeom prst="rect">
            <a:avLst/>
          </a:prstGeom>
        </p:spPr>
      </p:pic>
      <p:sp>
        <p:nvSpPr>
          <p:cNvPr id="8" name="TextBox 7">
            <a:extLst>
              <a:ext uri="{FF2B5EF4-FFF2-40B4-BE49-F238E27FC236}">
                <a16:creationId xmlns:a16="http://schemas.microsoft.com/office/drawing/2014/main" id="{250901ED-0412-EEDE-047A-685B96C17126}"/>
              </a:ext>
            </a:extLst>
          </p:cNvPr>
          <p:cNvSpPr txBox="1"/>
          <p:nvPr/>
        </p:nvSpPr>
        <p:spPr>
          <a:xfrm>
            <a:off x="719931" y="523081"/>
            <a:ext cx="4343400" cy="461665"/>
          </a:xfrm>
          <a:prstGeom prst="rect">
            <a:avLst/>
          </a:prstGeom>
          <a:noFill/>
        </p:spPr>
        <p:txBody>
          <a:bodyPr wrap="square" rtlCol="0">
            <a:spAutoFit/>
          </a:bodyPr>
          <a:lstStyle/>
          <a:p>
            <a:r>
              <a:rPr lang="en-GB" sz="2400" b="1" dirty="0"/>
              <a:t>Wellbeing and stress</a:t>
            </a:r>
          </a:p>
        </p:txBody>
      </p:sp>
    </p:spTree>
    <p:extLst>
      <p:ext uri="{BB962C8B-B14F-4D97-AF65-F5344CB8AC3E}">
        <p14:creationId xmlns:p14="http://schemas.microsoft.com/office/powerpoint/2010/main" val="4278815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igure Social Ecological Model Of Factors That Affect">
            <a:extLst>
              <a:ext uri="{FF2B5EF4-FFF2-40B4-BE49-F238E27FC236}">
                <a16:creationId xmlns:a16="http://schemas.microsoft.com/office/drawing/2014/main" id="{FE0A416B-BF49-7E50-58FF-5B9663FE2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295" y="1704657"/>
            <a:ext cx="4514850" cy="4505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1B5A23D-F772-20C6-CC1B-3BAFBFCA43BB}"/>
              </a:ext>
            </a:extLst>
          </p:cNvPr>
          <p:cNvSpPr txBox="1"/>
          <p:nvPr/>
        </p:nvSpPr>
        <p:spPr>
          <a:xfrm>
            <a:off x="1341120" y="648018"/>
            <a:ext cx="5574030" cy="461665"/>
          </a:xfrm>
          <a:prstGeom prst="rect">
            <a:avLst/>
          </a:prstGeom>
          <a:noFill/>
        </p:spPr>
        <p:txBody>
          <a:bodyPr wrap="square" rtlCol="0">
            <a:spAutoFit/>
          </a:bodyPr>
          <a:lstStyle/>
          <a:p>
            <a:r>
              <a:rPr lang="en-GB" sz="2400" b="1" dirty="0"/>
              <a:t>Protective factor models of resilience</a:t>
            </a:r>
          </a:p>
        </p:txBody>
      </p:sp>
      <p:sp>
        <p:nvSpPr>
          <p:cNvPr id="8" name="TextBox 7">
            <a:extLst>
              <a:ext uri="{FF2B5EF4-FFF2-40B4-BE49-F238E27FC236}">
                <a16:creationId xmlns:a16="http://schemas.microsoft.com/office/drawing/2014/main" id="{B6B8053D-1755-B67A-E5AD-95B4F45D0F5E}"/>
              </a:ext>
            </a:extLst>
          </p:cNvPr>
          <p:cNvSpPr txBox="1"/>
          <p:nvPr/>
        </p:nvSpPr>
        <p:spPr>
          <a:xfrm>
            <a:off x="3983354" y="5514975"/>
            <a:ext cx="8108633" cy="369332"/>
          </a:xfrm>
          <a:prstGeom prst="rect">
            <a:avLst/>
          </a:prstGeom>
          <a:noFill/>
        </p:spPr>
        <p:txBody>
          <a:bodyPr wrap="square" rtlCol="0">
            <a:spAutoFit/>
          </a:bodyPr>
          <a:lstStyle/>
          <a:p>
            <a:r>
              <a:rPr lang="en-GB" dirty="0"/>
              <a:t>___________self-regulation, impulse control, goal setting, empathy, coping skills</a:t>
            </a:r>
          </a:p>
        </p:txBody>
      </p:sp>
      <p:sp>
        <p:nvSpPr>
          <p:cNvPr id="9" name="TextBox 8">
            <a:extLst>
              <a:ext uri="{FF2B5EF4-FFF2-40B4-BE49-F238E27FC236}">
                <a16:creationId xmlns:a16="http://schemas.microsoft.com/office/drawing/2014/main" id="{FE4F2B8D-C914-F56E-6EBD-FAF602899596}"/>
              </a:ext>
            </a:extLst>
          </p:cNvPr>
          <p:cNvSpPr txBox="1"/>
          <p:nvPr/>
        </p:nvSpPr>
        <p:spPr>
          <a:xfrm>
            <a:off x="4381023" y="4651871"/>
            <a:ext cx="7313294" cy="369332"/>
          </a:xfrm>
          <a:prstGeom prst="rect">
            <a:avLst/>
          </a:prstGeom>
          <a:noFill/>
        </p:spPr>
        <p:txBody>
          <a:bodyPr wrap="square" rtlCol="0">
            <a:spAutoFit/>
          </a:bodyPr>
          <a:lstStyle/>
          <a:p>
            <a:r>
              <a:rPr lang="en-GB" dirty="0"/>
              <a:t>________________co-regulation, connectedness to family, peers, groups </a:t>
            </a:r>
          </a:p>
        </p:txBody>
      </p:sp>
      <p:sp>
        <p:nvSpPr>
          <p:cNvPr id="10" name="TextBox 9">
            <a:extLst>
              <a:ext uri="{FF2B5EF4-FFF2-40B4-BE49-F238E27FC236}">
                <a16:creationId xmlns:a16="http://schemas.microsoft.com/office/drawing/2014/main" id="{98BDCEA4-9C22-E899-7059-0F8F56B2404D}"/>
              </a:ext>
            </a:extLst>
          </p:cNvPr>
          <p:cNvSpPr txBox="1"/>
          <p:nvPr/>
        </p:nvSpPr>
        <p:spPr>
          <a:xfrm>
            <a:off x="4335779" y="2714446"/>
            <a:ext cx="7999095" cy="369332"/>
          </a:xfrm>
          <a:prstGeom prst="rect">
            <a:avLst/>
          </a:prstGeom>
          <a:noFill/>
        </p:spPr>
        <p:txBody>
          <a:bodyPr wrap="square" rtlCol="0">
            <a:spAutoFit/>
          </a:bodyPr>
          <a:lstStyle/>
          <a:p>
            <a:r>
              <a:rPr lang="en-GB" dirty="0"/>
              <a:t>________________connection to community, helping others, acts of kindness</a:t>
            </a:r>
          </a:p>
        </p:txBody>
      </p:sp>
      <p:sp>
        <p:nvSpPr>
          <p:cNvPr id="11" name="TextBox 10">
            <a:extLst>
              <a:ext uri="{FF2B5EF4-FFF2-40B4-BE49-F238E27FC236}">
                <a16:creationId xmlns:a16="http://schemas.microsoft.com/office/drawing/2014/main" id="{C7251C15-E3A4-5C05-25B6-C172E2E3DF6B}"/>
              </a:ext>
            </a:extLst>
          </p:cNvPr>
          <p:cNvSpPr txBox="1"/>
          <p:nvPr/>
        </p:nvSpPr>
        <p:spPr>
          <a:xfrm>
            <a:off x="4240529" y="3392884"/>
            <a:ext cx="7313294" cy="369332"/>
          </a:xfrm>
          <a:prstGeom prst="rect">
            <a:avLst/>
          </a:prstGeom>
          <a:noFill/>
        </p:spPr>
        <p:txBody>
          <a:bodyPr wrap="square" rtlCol="0">
            <a:spAutoFit/>
          </a:bodyPr>
          <a:lstStyle/>
          <a:p>
            <a:r>
              <a:rPr lang="en-GB" dirty="0"/>
              <a:t>________________workplace supervision, support, role-models</a:t>
            </a:r>
          </a:p>
        </p:txBody>
      </p:sp>
      <p:sp>
        <p:nvSpPr>
          <p:cNvPr id="12" name="TextBox 11">
            <a:extLst>
              <a:ext uri="{FF2B5EF4-FFF2-40B4-BE49-F238E27FC236}">
                <a16:creationId xmlns:a16="http://schemas.microsoft.com/office/drawing/2014/main" id="{167C6751-23CF-2E82-13D7-0AABC7EEC1DF}"/>
              </a:ext>
            </a:extLst>
          </p:cNvPr>
          <p:cNvSpPr txBox="1"/>
          <p:nvPr/>
        </p:nvSpPr>
        <p:spPr>
          <a:xfrm>
            <a:off x="3850004" y="1721821"/>
            <a:ext cx="8341996" cy="369332"/>
          </a:xfrm>
          <a:prstGeom prst="rect">
            <a:avLst/>
          </a:prstGeom>
          <a:noFill/>
        </p:spPr>
        <p:txBody>
          <a:bodyPr wrap="square" rtlCol="0">
            <a:spAutoFit/>
          </a:bodyPr>
          <a:lstStyle/>
          <a:p>
            <a:r>
              <a:rPr lang="en-GB" dirty="0"/>
              <a:t>____________________gov initiatives/drive to support wellbeing, guidance/charters</a:t>
            </a:r>
          </a:p>
        </p:txBody>
      </p:sp>
      <p:sp>
        <p:nvSpPr>
          <p:cNvPr id="14" name="TextBox 13">
            <a:extLst>
              <a:ext uri="{FF2B5EF4-FFF2-40B4-BE49-F238E27FC236}">
                <a16:creationId xmlns:a16="http://schemas.microsoft.com/office/drawing/2014/main" id="{62523C94-C9CB-BDA5-450C-8C18DF951EE7}"/>
              </a:ext>
            </a:extLst>
          </p:cNvPr>
          <p:cNvSpPr txBox="1"/>
          <p:nvPr/>
        </p:nvSpPr>
        <p:spPr>
          <a:xfrm>
            <a:off x="6943726" y="1998036"/>
            <a:ext cx="5248274" cy="584775"/>
          </a:xfrm>
          <a:prstGeom prst="rect">
            <a:avLst/>
          </a:prstGeom>
          <a:noFill/>
        </p:spPr>
        <p:txBody>
          <a:bodyPr wrap="square">
            <a:spAutoFit/>
          </a:bodyPr>
          <a:lstStyle/>
          <a:p>
            <a:pPr algn="l"/>
            <a:r>
              <a:rPr lang="en-GB" sz="1600" dirty="0">
                <a:hlinkClick r:id="rId3"/>
              </a:rPr>
              <a:t>The Education Staff Wellbeing Charter - November 2021 (publishing.service.gov.uk)</a:t>
            </a:r>
            <a:endParaRPr lang="en-GB" sz="1600" b="0" dirty="0">
              <a:solidFill>
                <a:srgbClr val="0B0C0C"/>
              </a:solidFill>
              <a:effectLst/>
              <a:latin typeface="GDS Transport"/>
            </a:endParaRPr>
          </a:p>
        </p:txBody>
      </p:sp>
      <p:sp>
        <p:nvSpPr>
          <p:cNvPr id="16" name="TextBox 15">
            <a:extLst>
              <a:ext uri="{FF2B5EF4-FFF2-40B4-BE49-F238E27FC236}">
                <a16:creationId xmlns:a16="http://schemas.microsoft.com/office/drawing/2014/main" id="{39AFFBF7-37A3-EA6B-FAFC-27EB54F80709}"/>
              </a:ext>
            </a:extLst>
          </p:cNvPr>
          <p:cNvSpPr txBox="1"/>
          <p:nvPr/>
        </p:nvSpPr>
        <p:spPr>
          <a:xfrm>
            <a:off x="8021002" y="5884307"/>
            <a:ext cx="6167436" cy="338554"/>
          </a:xfrm>
          <a:prstGeom prst="rect">
            <a:avLst/>
          </a:prstGeom>
          <a:noFill/>
        </p:spPr>
        <p:txBody>
          <a:bodyPr wrap="square">
            <a:spAutoFit/>
          </a:bodyPr>
          <a:lstStyle/>
          <a:p>
            <a:r>
              <a:rPr lang="en-GB" sz="1600" dirty="0">
                <a:hlinkClick r:id="rId4"/>
              </a:rPr>
              <a:t>5 Ways to Wellbeing | Mind - Mind</a:t>
            </a:r>
            <a:endParaRPr lang="en-GB" sz="1600" dirty="0"/>
          </a:p>
        </p:txBody>
      </p:sp>
      <p:sp>
        <p:nvSpPr>
          <p:cNvPr id="18" name="TextBox 17">
            <a:extLst>
              <a:ext uri="{FF2B5EF4-FFF2-40B4-BE49-F238E27FC236}">
                <a16:creationId xmlns:a16="http://schemas.microsoft.com/office/drawing/2014/main" id="{F284C24C-6F00-07FE-452A-0998A740D6CB}"/>
              </a:ext>
            </a:extLst>
          </p:cNvPr>
          <p:cNvSpPr txBox="1"/>
          <p:nvPr/>
        </p:nvSpPr>
        <p:spPr>
          <a:xfrm>
            <a:off x="6729413" y="3647896"/>
            <a:ext cx="5205412" cy="830997"/>
          </a:xfrm>
          <a:prstGeom prst="rect">
            <a:avLst/>
          </a:prstGeom>
          <a:noFill/>
        </p:spPr>
        <p:txBody>
          <a:bodyPr wrap="square">
            <a:spAutoFit/>
          </a:bodyPr>
          <a:lstStyle/>
          <a:p>
            <a:r>
              <a:rPr lang="en-GB" sz="1600" dirty="0">
                <a:hlinkClick r:id="rId5"/>
              </a:rPr>
              <a:t>Supporting staff wellbeing in schools | Anna Freud</a:t>
            </a:r>
            <a:endParaRPr lang="en-GB" sz="1600" dirty="0"/>
          </a:p>
          <a:p>
            <a:r>
              <a:rPr lang="en-GB" sz="1600" dirty="0">
                <a:hlinkClick r:id="rId6"/>
              </a:rPr>
              <a:t>DS79597 - PDF eBook - 10 ways to create a culture of positive staff wellbeing v10.pdf (tes.com)</a:t>
            </a:r>
            <a:endParaRPr lang="en-GB" sz="1600" dirty="0"/>
          </a:p>
        </p:txBody>
      </p:sp>
      <p:sp>
        <p:nvSpPr>
          <p:cNvPr id="20" name="TextBox 19">
            <a:extLst>
              <a:ext uri="{FF2B5EF4-FFF2-40B4-BE49-F238E27FC236}">
                <a16:creationId xmlns:a16="http://schemas.microsoft.com/office/drawing/2014/main" id="{78AFDEBE-93B4-42B2-7F80-05DE681CE055}"/>
              </a:ext>
            </a:extLst>
          </p:cNvPr>
          <p:cNvSpPr txBox="1"/>
          <p:nvPr/>
        </p:nvSpPr>
        <p:spPr>
          <a:xfrm>
            <a:off x="4995863" y="6193976"/>
            <a:ext cx="7096124" cy="338554"/>
          </a:xfrm>
          <a:prstGeom prst="rect">
            <a:avLst/>
          </a:prstGeom>
          <a:noFill/>
        </p:spPr>
        <p:txBody>
          <a:bodyPr wrap="square">
            <a:spAutoFit/>
          </a:bodyPr>
          <a:lstStyle/>
          <a:p>
            <a:r>
              <a:rPr lang="en-GB" sz="1600" dirty="0">
                <a:hlinkClick r:id="rId7"/>
              </a:rPr>
              <a:t>Interactive stress container tool for staff : Mentally Healthy Schools</a:t>
            </a:r>
            <a:endParaRPr lang="en-GB" sz="1600" dirty="0"/>
          </a:p>
        </p:txBody>
      </p:sp>
    </p:spTree>
    <p:extLst>
      <p:ext uri="{BB962C8B-B14F-4D97-AF65-F5344CB8AC3E}">
        <p14:creationId xmlns:p14="http://schemas.microsoft.com/office/powerpoint/2010/main" val="366451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8E1914-D3D3-6A3A-E4A7-3A7DB5CC409E}"/>
              </a:ext>
            </a:extLst>
          </p:cNvPr>
          <p:cNvPicPr>
            <a:picLocks noChangeAspect="1"/>
          </p:cNvPicPr>
          <p:nvPr/>
        </p:nvPicPr>
        <p:blipFill>
          <a:blip r:embed="rId2"/>
          <a:stretch>
            <a:fillRect/>
          </a:stretch>
        </p:blipFill>
        <p:spPr>
          <a:xfrm>
            <a:off x="5877221" y="1063011"/>
            <a:ext cx="4858428" cy="4239217"/>
          </a:xfrm>
          <a:prstGeom prst="rect">
            <a:avLst/>
          </a:prstGeom>
        </p:spPr>
      </p:pic>
      <p:pic>
        <p:nvPicPr>
          <p:cNvPr id="7" name="Picture 6">
            <a:extLst>
              <a:ext uri="{FF2B5EF4-FFF2-40B4-BE49-F238E27FC236}">
                <a16:creationId xmlns:a16="http://schemas.microsoft.com/office/drawing/2014/main" id="{C3C3A4B4-9B3F-4AEA-4291-1A2C39066F41}"/>
              </a:ext>
            </a:extLst>
          </p:cNvPr>
          <p:cNvPicPr>
            <a:picLocks noChangeAspect="1"/>
          </p:cNvPicPr>
          <p:nvPr/>
        </p:nvPicPr>
        <p:blipFill>
          <a:blip r:embed="rId3"/>
          <a:stretch>
            <a:fillRect/>
          </a:stretch>
        </p:blipFill>
        <p:spPr>
          <a:xfrm>
            <a:off x="901884" y="984129"/>
            <a:ext cx="3219663" cy="2944616"/>
          </a:xfrm>
          <a:prstGeom prst="rect">
            <a:avLst/>
          </a:prstGeom>
        </p:spPr>
      </p:pic>
      <p:sp>
        <p:nvSpPr>
          <p:cNvPr id="9" name="TextBox 8">
            <a:extLst>
              <a:ext uri="{FF2B5EF4-FFF2-40B4-BE49-F238E27FC236}">
                <a16:creationId xmlns:a16="http://schemas.microsoft.com/office/drawing/2014/main" id="{027BC25B-2DA4-201D-8BC2-164217C6D97D}"/>
              </a:ext>
            </a:extLst>
          </p:cNvPr>
          <p:cNvSpPr txBox="1"/>
          <p:nvPr/>
        </p:nvSpPr>
        <p:spPr>
          <a:xfrm>
            <a:off x="3143249" y="6115735"/>
            <a:ext cx="8982075" cy="307777"/>
          </a:xfrm>
          <a:prstGeom prst="rect">
            <a:avLst/>
          </a:prstGeom>
          <a:noFill/>
        </p:spPr>
        <p:txBody>
          <a:bodyPr wrap="square">
            <a:spAutoFit/>
          </a:bodyPr>
          <a:lstStyle/>
          <a:p>
            <a:r>
              <a:rPr lang="en-GB" sz="1400" dirty="0">
                <a:hlinkClick r:id="rId4"/>
              </a:rPr>
              <a:t>https://www.mind.org.uk/workplace/mental-health-at-work/taking-care-of-yourself/five-ways-to-wellbeing/</a:t>
            </a:r>
            <a:endParaRPr lang="en-GB" sz="1400" dirty="0"/>
          </a:p>
        </p:txBody>
      </p:sp>
    </p:spTree>
    <p:extLst>
      <p:ext uri="{BB962C8B-B14F-4D97-AF65-F5344CB8AC3E}">
        <p14:creationId xmlns:p14="http://schemas.microsoft.com/office/powerpoint/2010/main" val="282064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820565-CE1E-4597-0CF8-1CB130826807}"/>
              </a:ext>
            </a:extLst>
          </p:cNvPr>
          <p:cNvPicPr>
            <a:picLocks noChangeAspect="1"/>
          </p:cNvPicPr>
          <p:nvPr/>
        </p:nvPicPr>
        <p:blipFill>
          <a:blip r:embed="rId3"/>
          <a:stretch>
            <a:fillRect/>
          </a:stretch>
        </p:blipFill>
        <p:spPr>
          <a:xfrm>
            <a:off x="781216" y="437732"/>
            <a:ext cx="5210902" cy="5982535"/>
          </a:xfrm>
          <a:prstGeom prst="rect">
            <a:avLst/>
          </a:prstGeom>
        </p:spPr>
      </p:pic>
      <p:pic>
        <p:nvPicPr>
          <p:cNvPr id="5" name="Picture 4">
            <a:extLst>
              <a:ext uri="{FF2B5EF4-FFF2-40B4-BE49-F238E27FC236}">
                <a16:creationId xmlns:a16="http://schemas.microsoft.com/office/drawing/2014/main" id="{F5F2D4BC-1F85-0BD3-64E6-763C52902232}"/>
              </a:ext>
            </a:extLst>
          </p:cNvPr>
          <p:cNvPicPr>
            <a:picLocks noChangeAspect="1"/>
          </p:cNvPicPr>
          <p:nvPr/>
        </p:nvPicPr>
        <p:blipFill>
          <a:blip r:embed="rId4"/>
          <a:stretch>
            <a:fillRect/>
          </a:stretch>
        </p:blipFill>
        <p:spPr>
          <a:xfrm>
            <a:off x="6218934" y="515801"/>
            <a:ext cx="5191850" cy="2305372"/>
          </a:xfrm>
          <a:prstGeom prst="rect">
            <a:avLst/>
          </a:prstGeom>
        </p:spPr>
      </p:pic>
      <p:sp>
        <p:nvSpPr>
          <p:cNvPr id="7" name="TextBox 6">
            <a:extLst>
              <a:ext uri="{FF2B5EF4-FFF2-40B4-BE49-F238E27FC236}">
                <a16:creationId xmlns:a16="http://schemas.microsoft.com/office/drawing/2014/main" id="{B66C109E-A6F1-6111-81C6-8F6A222C51EB}"/>
              </a:ext>
            </a:extLst>
          </p:cNvPr>
          <p:cNvSpPr txBox="1"/>
          <p:nvPr/>
        </p:nvSpPr>
        <p:spPr>
          <a:xfrm>
            <a:off x="8361612" y="2819401"/>
            <a:ext cx="6098344" cy="369332"/>
          </a:xfrm>
          <a:prstGeom prst="rect">
            <a:avLst/>
          </a:prstGeom>
          <a:noFill/>
        </p:spPr>
        <p:txBody>
          <a:bodyPr wrap="square">
            <a:spAutoFit/>
          </a:bodyPr>
          <a:lstStyle/>
          <a:p>
            <a:r>
              <a:rPr lang="en-GB" dirty="0">
                <a:hlinkClick r:id="rId5"/>
              </a:rPr>
              <a:t>staff-wellbeing-audit.docx (live.com)</a:t>
            </a:r>
            <a:endParaRPr lang="en-GB" dirty="0"/>
          </a:p>
        </p:txBody>
      </p:sp>
      <p:pic>
        <p:nvPicPr>
          <p:cNvPr id="4" name="Picture 3">
            <a:extLst>
              <a:ext uri="{FF2B5EF4-FFF2-40B4-BE49-F238E27FC236}">
                <a16:creationId xmlns:a16="http://schemas.microsoft.com/office/drawing/2014/main" id="{50257C67-9780-A3A7-EDBB-4F6B6BEDB7B5}"/>
              </a:ext>
            </a:extLst>
          </p:cNvPr>
          <p:cNvPicPr>
            <a:picLocks noChangeAspect="1"/>
          </p:cNvPicPr>
          <p:nvPr/>
        </p:nvPicPr>
        <p:blipFill>
          <a:blip r:embed="rId6"/>
          <a:stretch>
            <a:fillRect/>
          </a:stretch>
        </p:blipFill>
        <p:spPr>
          <a:xfrm>
            <a:off x="8143201" y="3819579"/>
            <a:ext cx="3639058" cy="2600688"/>
          </a:xfrm>
          <a:prstGeom prst="rect">
            <a:avLst/>
          </a:prstGeom>
        </p:spPr>
      </p:pic>
    </p:spTree>
    <p:extLst>
      <p:ext uri="{BB962C8B-B14F-4D97-AF65-F5344CB8AC3E}">
        <p14:creationId xmlns:p14="http://schemas.microsoft.com/office/powerpoint/2010/main" val="1378197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0CA0FF-F07F-DE90-00DF-3A4D9567E015}"/>
              </a:ext>
            </a:extLst>
          </p:cNvPr>
          <p:cNvPicPr>
            <a:picLocks noChangeAspect="1"/>
          </p:cNvPicPr>
          <p:nvPr/>
        </p:nvPicPr>
        <p:blipFill>
          <a:blip r:embed="rId2"/>
          <a:stretch>
            <a:fillRect/>
          </a:stretch>
        </p:blipFill>
        <p:spPr>
          <a:xfrm>
            <a:off x="552872" y="1327387"/>
            <a:ext cx="11081175" cy="4210846"/>
          </a:xfrm>
          <a:prstGeom prst="rect">
            <a:avLst/>
          </a:prstGeom>
        </p:spPr>
      </p:pic>
    </p:spTree>
    <p:extLst>
      <p:ext uri="{BB962C8B-B14F-4D97-AF65-F5344CB8AC3E}">
        <p14:creationId xmlns:p14="http://schemas.microsoft.com/office/powerpoint/2010/main" val="1132471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p:nvPr/>
        </p:nvSpPr>
        <p:spPr>
          <a:xfrm>
            <a:off x="-58000" y="-19976"/>
            <a:ext cx="12250000" cy="6864400"/>
          </a:xfrm>
          <a:prstGeom prst="rect">
            <a:avLst/>
          </a:prstGeom>
          <a:solidFill>
            <a:srgbClr val="0047B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7" name="Google Shape;77;p15"/>
          <p:cNvPicPr preferRelativeResize="0"/>
          <p:nvPr/>
        </p:nvPicPr>
        <p:blipFill rotWithShape="1">
          <a:blip r:embed="rId3">
            <a:alphaModFix/>
          </a:blip>
          <a:srcRect b="10"/>
          <a:stretch/>
        </p:blipFill>
        <p:spPr>
          <a:xfrm>
            <a:off x="3179730" y="5308552"/>
            <a:ext cx="2938837" cy="282867"/>
          </a:xfrm>
          <a:prstGeom prst="rect">
            <a:avLst/>
          </a:prstGeom>
          <a:noFill/>
          <a:ln>
            <a:noFill/>
          </a:ln>
        </p:spPr>
      </p:pic>
      <p:pic>
        <p:nvPicPr>
          <p:cNvPr id="78" name="Google Shape;78;p15"/>
          <p:cNvPicPr preferRelativeResize="0"/>
          <p:nvPr/>
        </p:nvPicPr>
        <p:blipFill rotWithShape="1">
          <a:blip r:embed="rId4">
            <a:alphaModFix/>
          </a:blip>
          <a:srcRect l="14418" r="14411"/>
          <a:stretch/>
        </p:blipFill>
        <p:spPr>
          <a:xfrm>
            <a:off x="7467207" y="203200"/>
            <a:ext cx="4590000" cy="6446400"/>
          </a:xfrm>
          <a:prstGeom prst="roundRect">
            <a:avLst>
              <a:gd name="adj" fmla="val 8068"/>
            </a:avLst>
          </a:prstGeom>
          <a:noFill/>
          <a:ln>
            <a:noFill/>
          </a:ln>
        </p:spPr>
      </p:pic>
      <p:pic>
        <p:nvPicPr>
          <p:cNvPr id="79" name="Google Shape;79;p15"/>
          <p:cNvPicPr preferRelativeResize="0"/>
          <p:nvPr/>
        </p:nvPicPr>
        <p:blipFill rotWithShape="1">
          <a:blip r:embed="rId5">
            <a:alphaModFix/>
          </a:blip>
          <a:srcRect/>
          <a:stretch/>
        </p:blipFill>
        <p:spPr>
          <a:xfrm>
            <a:off x="482800" y="528267"/>
            <a:ext cx="926933" cy="282867"/>
          </a:xfrm>
          <a:prstGeom prst="rect">
            <a:avLst/>
          </a:prstGeom>
          <a:noFill/>
          <a:ln>
            <a:noFill/>
          </a:ln>
        </p:spPr>
      </p:pic>
      <p:sp>
        <p:nvSpPr>
          <p:cNvPr id="80" name="Google Shape;80;p15"/>
          <p:cNvSpPr txBox="1"/>
          <p:nvPr/>
        </p:nvSpPr>
        <p:spPr>
          <a:xfrm>
            <a:off x="2438400" y="2686267"/>
            <a:ext cx="2438400" cy="245600"/>
          </a:xfrm>
          <a:prstGeom prst="rect">
            <a:avLst/>
          </a:prstGeom>
          <a:noFill/>
          <a:ln>
            <a:noFill/>
          </a:ln>
        </p:spPr>
        <p:txBody>
          <a:bodyPr spcFirstLastPara="1" wrap="square" lIns="121900" tIns="0" rIns="12190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900" b="0" i="0" u="none" strike="noStrike" kern="1200" cap="none" spc="0" normalizeH="0" baseline="0" noProof="0">
                <a:ln>
                  <a:noFill/>
                </a:ln>
                <a:solidFill>
                  <a:srgbClr val="FFFFFF"/>
                </a:solidFill>
                <a:effectLst/>
                <a:uLnTx/>
                <a:uFillTx/>
                <a:latin typeface="Helvetica Neue Light"/>
                <a:ea typeface="Helvetica Neue Light"/>
                <a:cs typeface="Helvetica Neue Light"/>
                <a:sym typeface="Helvetica Neue Light"/>
              </a:rPr>
              <a:t>SOPHIE BOETTCHER</a:t>
            </a:r>
            <a:endParaRPr kumimoji="0" sz="933" b="0" i="0" u="none" strike="noStrike" kern="1200" cap="none" spc="0" normalizeH="0" baseline="0" noProof="0">
              <a:ln>
                <a:noFill/>
              </a:ln>
              <a:solidFill>
                <a:srgbClr val="FFFFFF"/>
              </a:solidFill>
              <a:effectLst/>
              <a:uLnTx/>
              <a:uFillTx/>
              <a:latin typeface="Helvetica Neue Light"/>
              <a:ea typeface="Helvetica Neue Light"/>
              <a:cs typeface="Helvetica Neue Light"/>
              <a:sym typeface="Helvetica Neue Light"/>
            </a:endParaRPr>
          </a:p>
        </p:txBody>
      </p:sp>
      <p:sp>
        <p:nvSpPr>
          <p:cNvPr id="81" name="Google Shape;81;p15"/>
          <p:cNvSpPr txBox="1"/>
          <p:nvPr/>
        </p:nvSpPr>
        <p:spPr>
          <a:xfrm>
            <a:off x="374008" y="3287839"/>
            <a:ext cx="7579491" cy="1528266"/>
          </a:xfrm>
          <a:prstGeom prst="rect">
            <a:avLst/>
          </a:prstGeom>
          <a:noFill/>
          <a:ln>
            <a:noFill/>
          </a:ln>
        </p:spPr>
        <p:txBody>
          <a:bodyPr spcFirstLastPara="1" wrap="square" lIns="121900" tIns="0" rIns="121900" bIns="0" anchor="t" anchorCtr="0">
            <a:noAutofit/>
          </a:bodyPr>
          <a:lstStyle/>
          <a:p>
            <a:pPr marL="0" marR="0" lvl="0" indent="0" algn="l" defTabSz="914400" rtl="0" eaLnBrk="1" fontAlgn="auto" latinLnBrk="0" hangingPunct="1">
              <a:lnSpc>
                <a:spcPct val="75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FFFFFF"/>
                </a:solidFill>
                <a:effectLst/>
                <a:uLnTx/>
                <a:uFillTx/>
                <a:latin typeface="Helvetica Neue"/>
                <a:ea typeface="Helvetica Neue"/>
                <a:cs typeface="Helvetica Neue"/>
                <a:sym typeface="Helvetica Neue"/>
              </a:rPr>
              <a:t>Education Support:</a:t>
            </a:r>
            <a:endParaRPr kumimoji="0" lang="en-GB" sz="6000" b="0" i="0" u="none" strike="noStrike" kern="1200" cap="none" spc="0" normalizeH="0" baseline="0" noProof="0" dirty="0">
              <a:ln>
                <a:noFill/>
              </a:ln>
              <a:solidFill>
                <a:srgbClr val="FFFFFF"/>
              </a:solidFill>
              <a:effectLst/>
              <a:uLnTx/>
              <a:uFillTx/>
              <a:latin typeface="Helvetica Neue"/>
              <a:ea typeface="Helvetica Neue"/>
              <a:cs typeface="Helvetica Neue"/>
            </a:endParaRPr>
          </a:p>
          <a:p>
            <a:pPr marL="0" marR="0" lvl="0" indent="0" algn="l" defTabSz="914400" rtl="0" eaLnBrk="1" fontAlgn="auto" latinLnBrk="0" hangingPunct="1">
              <a:lnSpc>
                <a:spcPct val="75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FFFFFF"/>
              </a:solidFill>
              <a:effectLst/>
              <a:uLnTx/>
              <a:uFillTx/>
              <a:latin typeface="Helvetica Neue"/>
              <a:ea typeface="Helvetica Neue"/>
              <a:cs typeface="Helvetica Neue"/>
            </a:endParaRPr>
          </a:p>
          <a:p>
            <a:pPr marL="0" marR="0" lvl="0" indent="0" algn="l" defTabSz="914400" rtl="0" eaLnBrk="1" fontAlgn="auto" latinLnBrk="0" hangingPunct="1">
              <a:lnSpc>
                <a:spcPct val="75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Helvetica Neue"/>
                <a:ea typeface="Helvetica Neue"/>
                <a:cs typeface="Helvetica Neue"/>
              </a:rPr>
              <a:t>Mental Health and Wellbeing Support for the entire education workforce				</a:t>
            </a:r>
            <a:endParaRPr kumimoji="0" lang="en-GB" sz="6000" b="0" i="0" u="none" strike="noStrike" kern="1200" cap="none" spc="0" normalizeH="0" baseline="0" noProof="0" dirty="0">
              <a:ln>
                <a:noFill/>
              </a:ln>
              <a:solidFill>
                <a:srgbClr val="FFFFFF"/>
              </a:solidFill>
              <a:effectLst/>
              <a:uLnTx/>
              <a:uFillTx/>
              <a:latin typeface="Helvetica Neue"/>
              <a:ea typeface="Helvetica Neue"/>
              <a:cs typeface="Helvetica Neue"/>
            </a:endParaRPr>
          </a:p>
        </p:txBody>
      </p:sp>
      <p:sp>
        <p:nvSpPr>
          <p:cNvPr id="82" name="Google Shape;82;p15"/>
          <p:cNvSpPr txBox="1"/>
          <p:nvPr/>
        </p:nvSpPr>
        <p:spPr>
          <a:xfrm>
            <a:off x="482800" y="2686267"/>
            <a:ext cx="1955600" cy="245600"/>
          </a:xfrm>
          <a:prstGeom prst="rect">
            <a:avLst/>
          </a:prstGeom>
          <a:noFill/>
          <a:ln>
            <a:noFill/>
          </a:ln>
        </p:spPr>
        <p:txBody>
          <a:bodyPr spcFirstLastPara="1" wrap="square" lIns="121900" tIns="0" rIns="12190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900" b="0" i="0" u="none" strike="noStrike" kern="1200" cap="none" spc="0" normalizeH="0" baseline="0" noProof="0" dirty="0">
                <a:ln>
                  <a:noFill/>
                </a:ln>
                <a:solidFill>
                  <a:srgbClr val="FFFFFF"/>
                </a:solidFill>
                <a:effectLst/>
                <a:uLnTx/>
                <a:uFillTx/>
                <a:latin typeface="Helvetica Neue Light"/>
                <a:ea typeface="Helvetica Neue Light"/>
                <a:cs typeface="Helvetica Neue Light"/>
                <a:sym typeface="Helvetica Neue Light"/>
              </a:rPr>
              <a:t>NOVEMBER 2023</a:t>
            </a:r>
            <a:endParaRPr kumimoji="0" sz="900" b="0" i="0" u="none" strike="noStrike" kern="1200" cap="none" spc="0" normalizeH="0" baseline="0" noProof="0" dirty="0">
              <a:ln>
                <a:noFill/>
              </a:ln>
              <a:solidFill>
                <a:srgbClr val="FFFFFF"/>
              </a:solidFill>
              <a:effectLst/>
              <a:uLnTx/>
              <a:uFillTx/>
              <a:latin typeface="Helvetica Neue Light"/>
              <a:ea typeface="Helvetica Neue Light"/>
              <a:cs typeface="Helvetica Neue Light"/>
              <a:sym typeface="Helvetica Neue Light"/>
            </a:endParaRPr>
          </a:p>
        </p:txBody>
      </p:sp>
      <p:pic>
        <p:nvPicPr>
          <p:cNvPr id="2" name="Picture 2" descr="Icon&#10;&#10;Description automatically generated">
            <a:extLst>
              <a:ext uri="{FF2B5EF4-FFF2-40B4-BE49-F238E27FC236}">
                <a16:creationId xmlns:a16="http://schemas.microsoft.com/office/drawing/2014/main" id="{A6AEF1CF-EECF-7A7C-64A8-DDE22546D2A7}"/>
              </a:ext>
            </a:extLst>
          </p:cNvPr>
          <p:cNvPicPr>
            <a:picLocks noChangeAspect="1"/>
          </p:cNvPicPr>
          <p:nvPr/>
        </p:nvPicPr>
        <p:blipFill>
          <a:blip r:embed="rId6"/>
          <a:stretch>
            <a:fillRect/>
          </a:stretch>
        </p:blipFill>
        <p:spPr>
          <a:xfrm>
            <a:off x="7465683" y="167118"/>
            <a:ext cx="4597880" cy="6490213"/>
          </a:xfrm>
          <a:prstGeom prst="rect">
            <a:avLst/>
          </a:prstGeom>
        </p:spPr>
      </p:pic>
    </p:spTree>
    <p:extLst>
      <p:ext uri="{BB962C8B-B14F-4D97-AF65-F5344CB8AC3E}">
        <p14:creationId xmlns:p14="http://schemas.microsoft.com/office/powerpoint/2010/main" val="1021037367"/>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641455E7310D4F8F7F8A40E943B3BC" ma:contentTypeVersion="18" ma:contentTypeDescription="Create a new document." ma:contentTypeScope="" ma:versionID="9a7430d91f5bdce57bfde2bc492a158e">
  <xsd:schema xmlns:xsd="http://www.w3.org/2001/XMLSchema" xmlns:xs="http://www.w3.org/2001/XMLSchema" xmlns:p="http://schemas.microsoft.com/office/2006/metadata/properties" xmlns:ns3="b8aa305e-89f2-4a43-a161-4e249fc7f434" xmlns:ns4="7f7a74de-d710-4105-9a0e-c50aade74d5e" targetNamespace="http://schemas.microsoft.com/office/2006/metadata/properties" ma:root="true" ma:fieldsID="076cc431804ff07dda83f746e3bd4f7b" ns3:_="" ns4:_="">
    <xsd:import namespace="b8aa305e-89f2-4a43-a161-4e249fc7f434"/>
    <xsd:import namespace="7f7a74de-d710-4105-9a0e-c50aade74d5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Location" minOccurs="0"/>
                <xsd:element ref="ns4:_activity" minOccurs="0"/>
                <xsd:element ref="ns4:MediaLengthInSeconds"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aa305e-89f2-4a43-a161-4e249fc7f43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7a74de-d710-4105-9a0e-c50aade74d5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f7a74de-d710-4105-9a0e-c50aade74d5e" xsi:nil="true"/>
  </documentManagement>
</p:properties>
</file>

<file path=customXml/itemProps1.xml><?xml version="1.0" encoding="utf-8"?>
<ds:datastoreItem xmlns:ds="http://schemas.openxmlformats.org/officeDocument/2006/customXml" ds:itemID="{AAF1E088-0875-4BC3-B423-A8A6E36EEC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aa305e-89f2-4a43-a161-4e249fc7f434"/>
    <ds:schemaRef ds:uri="7f7a74de-d710-4105-9a0e-c50aade74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11326E-BECD-45BD-9987-B76A7885B591}">
  <ds:schemaRefs>
    <ds:schemaRef ds:uri="http://schemas.microsoft.com/sharepoint/v3/contenttype/forms"/>
  </ds:schemaRefs>
</ds:datastoreItem>
</file>

<file path=customXml/itemProps3.xml><?xml version="1.0" encoding="utf-8"?>
<ds:datastoreItem xmlns:ds="http://schemas.openxmlformats.org/officeDocument/2006/customXml" ds:itemID="{FDDD6BCB-94EA-49AE-AAAE-65167C043643}">
  <ds:schemaRefs>
    <ds:schemaRef ds:uri="http://schemas.openxmlformats.org/package/2006/metadata/core-properties"/>
    <ds:schemaRef ds:uri="7f7a74de-d710-4105-9a0e-c50aade74d5e"/>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purl.org/dc/terms/"/>
    <ds:schemaRef ds:uri="b8aa305e-89f2-4a43-a161-4e249fc7f43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TM03457444[[fn=Basis]]</Template>
  <TotalTime>108</TotalTime>
  <Words>998</Words>
  <Application>Microsoft Office PowerPoint</Application>
  <PresentationFormat>Widescreen</PresentationFormat>
  <Paragraphs>106</Paragraphs>
  <Slides>13</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Aptos</vt:lpstr>
      <vt:lpstr>Arial</vt:lpstr>
      <vt:lpstr>Calibri</vt:lpstr>
      <vt:lpstr>Corbel</vt:lpstr>
      <vt:lpstr>GDS Transport</vt:lpstr>
      <vt:lpstr>Helvetica Neue</vt:lpstr>
      <vt:lpstr>Helvetica Neue Light</vt:lpstr>
      <vt:lpstr>MulishRegular</vt:lpstr>
      <vt:lpstr>rubik</vt:lpstr>
      <vt:lpstr>Satoshi</vt:lpstr>
      <vt:lpstr>Satoshi-Bold</vt:lpstr>
      <vt:lpstr>Satoshi-Regular</vt:lpstr>
      <vt:lpstr>Source Sans Pro</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Jemma Carter</dc:creator>
  <cp:lastModifiedBy>Jemma Carter</cp:lastModifiedBy>
  <cp:revision>1</cp:revision>
  <dcterms:created xsi:type="dcterms:W3CDTF">2024-03-19T19:01:02Z</dcterms:created>
  <dcterms:modified xsi:type="dcterms:W3CDTF">2024-03-19T20:49:24Z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0x010100DA641455E7310D4F8F7F8A40E943B3BC</vt:lpwstr>
  </property>
</Properties>
</file>