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Lst>
  <p:notesMasterIdLst>
    <p:notesMasterId r:id="rId26"/>
  </p:notesMasterIdLst>
  <p:sldIdLst>
    <p:sldId id="256" r:id="rId6"/>
    <p:sldId id="2145706602" r:id="rId7"/>
    <p:sldId id="2145706608" r:id="rId8"/>
    <p:sldId id="2145706609" r:id="rId9"/>
    <p:sldId id="2145706613" r:id="rId10"/>
    <p:sldId id="316" r:id="rId11"/>
    <p:sldId id="344" r:id="rId12"/>
    <p:sldId id="345" r:id="rId13"/>
    <p:sldId id="348" r:id="rId14"/>
    <p:sldId id="349" r:id="rId15"/>
    <p:sldId id="336" r:id="rId16"/>
    <p:sldId id="346" r:id="rId17"/>
    <p:sldId id="347" r:id="rId18"/>
    <p:sldId id="332" r:id="rId19"/>
    <p:sldId id="341" r:id="rId20"/>
    <p:sldId id="333" r:id="rId21"/>
    <p:sldId id="343" r:id="rId22"/>
    <p:sldId id="2145706611" r:id="rId23"/>
    <p:sldId id="2145706610" r:id="rId24"/>
    <p:sldId id="2145706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23371-E567-45FD-A089-9729C292641F}" v="9" dt="2024-01-25T13:01:44.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udson" userId="7bde814a-9c0c-450e-94dd-496d377995c3" providerId="ADAL" clId="{0B037848-DE73-444E-9167-420E13D160FC}"/>
    <pc:docChg chg="custSel modSld">
      <pc:chgData name="Jamie Hudson" userId="7bde814a-9c0c-450e-94dd-496d377995c3" providerId="ADAL" clId="{0B037848-DE73-444E-9167-420E13D160FC}" dt="2024-01-25T14:58:39.964" v="61" actId="14100"/>
      <pc:docMkLst>
        <pc:docMk/>
      </pc:docMkLst>
      <pc:sldChg chg="modSp mod">
        <pc:chgData name="Jamie Hudson" userId="7bde814a-9c0c-450e-94dd-496d377995c3" providerId="ADAL" clId="{0B037848-DE73-444E-9167-420E13D160FC}" dt="2024-01-25T14:56:50.449" v="1" actId="13926"/>
        <pc:sldMkLst>
          <pc:docMk/>
          <pc:sldMk cId="273230421" sldId="2145706602"/>
        </pc:sldMkLst>
        <pc:spChg chg="mod">
          <ac:chgData name="Jamie Hudson" userId="7bde814a-9c0c-450e-94dd-496d377995c3" providerId="ADAL" clId="{0B037848-DE73-444E-9167-420E13D160FC}" dt="2024-01-25T14:56:50.449" v="1" actId="13926"/>
          <ac:spMkLst>
            <pc:docMk/>
            <pc:sldMk cId="273230421" sldId="2145706602"/>
            <ac:spMk id="3" creationId="{2485FC98-77E9-6EC4-75C3-BD97D22627EE}"/>
          </ac:spMkLst>
        </pc:spChg>
      </pc:sldChg>
      <pc:sldChg chg="modSp mod">
        <pc:chgData name="Jamie Hudson" userId="7bde814a-9c0c-450e-94dd-496d377995c3" providerId="ADAL" clId="{0B037848-DE73-444E-9167-420E13D160FC}" dt="2024-01-25T14:58:39.964" v="61" actId="14100"/>
        <pc:sldMkLst>
          <pc:docMk/>
          <pc:sldMk cId="1933325535" sldId="2145706605"/>
        </pc:sldMkLst>
        <pc:spChg chg="mod">
          <ac:chgData name="Jamie Hudson" userId="7bde814a-9c0c-450e-94dd-496d377995c3" providerId="ADAL" clId="{0B037848-DE73-444E-9167-420E13D160FC}" dt="2024-01-25T14:58:39.964" v="61" actId="14100"/>
          <ac:spMkLst>
            <pc:docMk/>
            <pc:sldMk cId="1933325535" sldId="2145706605"/>
            <ac:spMk id="3" creationId="{380E4561-1047-DD2B-3D7F-88305DABD213}"/>
          </ac:spMkLst>
        </pc:spChg>
        <pc:spChg chg="mod">
          <ac:chgData name="Jamie Hudson" userId="7bde814a-9c0c-450e-94dd-496d377995c3" providerId="ADAL" clId="{0B037848-DE73-444E-9167-420E13D160FC}" dt="2024-01-25T14:58:37.074" v="60" actId="14100"/>
          <ac:spMkLst>
            <pc:docMk/>
            <pc:sldMk cId="1933325535" sldId="2145706605"/>
            <ac:spMk id="5" creationId="{AD50CF6E-B50B-7AED-1B43-4F26B73E7A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5683-00C5-4E64-9D2B-45A754667406}"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2DA20-A742-4610-9AE1-BBC741F66A5B}" type="slidenum">
              <a:rPr lang="en-GB" smtClean="0"/>
              <a:t>‹#›</a:t>
            </a:fld>
            <a:endParaRPr lang="en-GB"/>
          </a:p>
        </p:txBody>
      </p:sp>
    </p:spTree>
    <p:extLst>
      <p:ext uri="{BB962C8B-B14F-4D97-AF65-F5344CB8AC3E}">
        <p14:creationId xmlns:p14="http://schemas.microsoft.com/office/powerpoint/2010/main" val="239712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U18 and MHST get referrals – MHST via school consultations, U18 via EWH or step downs – core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02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PMHW – Provide assessment and formulations, consultations to EHT, whole school approach, school nurses, GP’s, social workers, other professionals in Suffolk where parents provide consent. Also will offer some bespoke intervention.</a:t>
            </a:r>
          </a:p>
          <a:p>
            <a:r>
              <a:rPr lang="en-GB" dirty="0"/>
              <a:t>CBT – offer assessment, formulation and intervention including EMDR, IPT-A Trauma focussed CBT</a:t>
            </a:r>
          </a:p>
          <a:p>
            <a:r>
              <a:rPr lang="en-GB" dirty="0"/>
              <a:t>Arts Psychotherapist – offers assessments, formulations and creative space for people who may find engaging in a more formal ‘talking’ based therapy harder. </a:t>
            </a:r>
          </a:p>
          <a:p>
            <a:r>
              <a:rPr lang="en-GB" dirty="0"/>
              <a:t>CWP – offer assessment, formulations and guided self-help directly with children over the age of (approx.) 11 and with parents under the age of 11.</a:t>
            </a:r>
          </a:p>
          <a:p>
            <a:r>
              <a:rPr lang="en-GB" dirty="0"/>
              <a:t>Systemic FT – This is new and will be coming on board in the next couple of month where we can offer family therapy within an early intervention pathway, in the same way out colleagues have been offering this within secondary services. </a:t>
            </a:r>
          </a:p>
          <a:p>
            <a:r>
              <a:rPr lang="en-GB" dirty="0"/>
              <a:t>Virtual offer – this is a great offer across Suffolk and beyond for parents and professionals where you can sign up and watch live or see the YouTube videos pre-recorded, link in slide. Explain some of the workshops – EMSA, ED, low mood, ND, anxiety, sleep, phobias, OCD, selective mutism, self-harm, Tics/Tourette’s.</a:t>
            </a:r>
          </a:p>
          <a:p>
            <a:r>
              <a:rPr lang="en-GB" dirty="0"/>
              <a:t>Parenting groups – for parents of primary school age children, low level intervention,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07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MHSTs are a national program and are underpinned by the 2017 Green Paper; Transforming children and young people's mental health provision. This was a cross-departmental document in collaboration with the Department for Education and the Department for Health and Social Care</a:t>
            </a:r>
          </a:p>
          <a:p>
            <a:endParaRPr lang="en-GB" sz="1200" dirty="0"/>
          </a:p>
          <a:p>
            <a:r>
              <a:rPr lang="en-GB" sz="1200" dirty="0"/>
              <a:t>The three main functions are explained further in the next slide.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87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sz="1200" dirty="0"/>
              <a:t>Deliver evidence-based interventions for mild to moderate mental health issues. </a:t>
            </a:r>
          </a:p>
          <a:p>
            <a:pPr marL="457200" indent="-457200">
              <a:buAutoNum type="arabicPeriod"/>
            </a:pPr>
            <a:r>
              <a:rPr lang="en-GB" sz="1200" dirty="0"/>
              <a:t>Support the Senior Mental Health Lead in each education setting to introduce or develop their Whole School/College Approach (WSCA). </a:t>
            </a:r>
          </a:p>
          <a:p>
            <a:pPr marL="457200" indent="-457200">
              <a:buAutoNum type="arabicPeriod"/>
            </a:pPr>
            <a:r>
              <a:rPr lang="en-GB" sz="1200" dirty="0"/>
              <a:t>Giving timely advice to school and college staff, and liaise with external specialist services, to help children and young people to access the appropriate support in a timely manner.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The Education Mental Health Practitioners (EMHPs) are taught manualised approaches to primarily support difficulties with low mood, anxiety, and behaviour. After training, EMHPs are supported to develop their therapeutic skills to work with a wider range of presentations. Senior clinicians within the team can support more complex difficulties, including trauma and self-harm. The main therapeutic models used in Suffolk MHST are, Cognitive Behaviour Therapy (CBT), systemic therapy, Acceptance and Commitment Therapy (ACT), Dialectical Behaviour Therapy (DBT), Solution-Focused Approaches and Creative Therapies. Systemic and attachment theory underpin much of the clinical approach, and the team is working towards being trauma-informed. Typically, we work with children, young people, and families for an average of 8 to 10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The WSCA considers the ethos and environment of school as well as curriculum, teaching and learning. Research indicates for effective implementation of the WSCA, this needs to be championed by leadership, management, and teaching staff (Best Practice Review). Additionally, the WSCA offer should consider the whole school voice, including pupils, parents/carers, and staff. This includes the co-development of the WSCA offer. There is emphasis on taking care and prioritising the wellbeing of school staff, as well as supporting their knowledge through teaching and non-teaching methods. Importantly, the WSCA should be individually adapted to each school setting, given each setting is unique, and there is no one-size fits all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Predominantly within the Suffolk MHST, Function 3’s offer has been met through regular consultation sessions with education settings. A consultation is essentially a conversation and Suffolk MHST place great value on the relational aspect of this conversation to ensure the best outcomes are achieved for all parts of the system. Consultation sessions are held within each of the education settings, every two weeks within secondary schools and the college, and once a half term within primary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7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9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explain we are different teams and whilst we are both under EI CAMHS essentially offering EI, we do differ slightly in how this is offered. </a:t>
            </a:r>
          </a:p>
          <a:p>
            <a:r>
              <a:rPr lang="en-GB" dirty="0"/>
              <a:t>We can provide PMHW areas/MHST schools if this is helpful?</a:t>
            </a:r>
          </a:p>
          <a:p>
            <a:r>
              <a:rPr lang="en-GB" dirty="0"/>
              <a:t>PMHW offer a duty line – not 24 hours of emergency but someone will call you back, it is ‘manned’ 3 days per week.</a:t>
            </a:r>
          </a:p>
          <a:p>
            <a:endParaRPr lang="en-GB" dirty="0"/>
          </a:p>
          <a:p>
            <a:r>
              <a:rPr lang="en-GB" dirty="0"/>
              <a:t>Waiting lists – expand? *do we need to add this or wait for questions related to it? In the Mental Health Support Team the wait times are different within each team and it would be challenging to provide an overview in a short amount of time. </a:t>
            </a:r>
          </a:p>
          <a:p>
            <a:endParaRPr lang="en-GB" dirty="0"/>
          </a:p>
          <a:p>
            <a:r>
              <a:rPr lang="en-GB" dirty="0"/>
              <a:t>Therapeutic relationship – explain the importance we place on this, from initial appointments to ensuring the person is seen as a person, not a ‘case’, that we want to make sure we make the best decision regarding their care as first interventions count. Consistency in relationships is important and we ensure the relationship is based on the young person is at the centre of their care and involved in the decision making, as much as their chose to be and they want to be. </a:t>
            </a:r>
          </a:p>
          <a:p>
            <a:r>
              <a:rPr lang="en-GB" dirty="0"/>
              <a:t>**I will add in here the importance of the relationships with the schools – adding that the intervention and support for YP starts within school and that it is everyone reasonability to support / provide guidance where needed.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79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F0274-82BD-4D90-8AB2-B28E7239F0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02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381125"/>
            <a:ext cx="10801349" cy="2128838"/>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502024" y="3602038"/>
            <a:ext cx="10165976"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355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35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4024"/>
            <a:ext cx="2628900" cy="44509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1264024"/>
            <a:ext cx="7734300" cy="44509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379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E991-2A02-4801-8F8F-7743DA1A6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BFC85B-B63D-418A-9A87-87CDB55F2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5D6EC0-BC28-4F0D-92BB-800FC84B2C74}"/>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5" name="Footer Placeholder 4">
            <a:extLst>
              <a:ext uri="{FF2B5EF4-FFF2-40B4-BE49-F238E27FC236}">
                <a16:creationId xmlns:a16="http://schemas.microsoft.com/office/drawing/2014/main" id="{8453A900-6876-47E4-8693-0BDBE4C6B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6C39D-02BC-4C83-8F74-E3186FCC37D9}"/>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29248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20E3-72F3-4349-8888-4F96E91A2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B2342-9E75-40E3-8925-518940227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C26F1-3D51-4B7E-91C2-E3567827A3AF}"/>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5" name="Footer Placeholder 4">
            <a:extLst>
              <a:ext uri="{FF2B5EF4-FFF2-40B4-BE49-F238E27FC236}">
                <a16:creationId xmlns:a16="http://schemas.microsoft.com/office/drawing/2014/main" id="{3B8DE9F4-C55D-44B2-A235-0372F76C4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D5CFD-B74D-43B0-B9BC-3E9055805E2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42040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3DE7-2786-46FB-84B0-7F28D43EB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D3147B-8146-4711-B3C4-547331D05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C0BA8-3E6C-47C0-B022-FEC407EA5902}"/>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5" name="Footer Placeholder 4">
            <a:extLst>
              <a:ext uri="{FF2B5EF4-FFF2-40B4-BE49-F238E27FC236}">
                <a16:creationId xmlns:a16="http://schemas.microsoft.com/office/drawing/2014/main" id="{B3AD6C86-D231-4F79-AA74-C43D79A9D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8DA1F-AEB7-436D-9D0B-19A565A623C4}"/>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54255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780E-7B2B-46C0-B6CB-6FCF822643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E13F44-A56C-4B6E-B3F9-B4B08F0ED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777486-38CD-49F8-8DC3-463DC65B4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0EFA8C-463F-4317-8B20-8F2A3EEF374E}"/>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6" name="Footer Placeholder 5">
            <a:extLst>
              <a:ext uri="{FF2B5EF4-FFF2-40B4-BE49-F238E27FC236}">
                <a16:creationId xmlns:a16="http://schemas.microsoft.com/office/drawing/2014/main" id="{F8303A58-9444-4E8F-96FF-6F16F0444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E6D4A7-056F-4822-8C99-DCA24E58E37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21468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02A1-B8A3-4B37-ACD1-036BF28C21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3C32AB-930D-411A-99B8-76C9C0657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26659-F518-4EAA-9E1E-2ACDC3FED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BA5F7-E7EC-42E8-8F2E-D95C90891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BFDB1-6FD3-4762-B06E-723A2B9D9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8589E2-C8E7-42CF-B698-872432C4E9FE}"/>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8" name="Footer Placeholder 7">
            <a:extLst>
              <a:ext uri="{FF2B5EF4-FFF2-40B4-BE49-F238E27FC236}">
                <a16:creationId xmlns:a16="http://schemas.microsoft.com/office/drawing/2014/main" id="{2B2F9384-27D3-4A72-B48D-E0CC72C76E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C0DC80-33D3-4DBD-8B93-5FE762121BDD}"/>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2878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1352-2CF3-4298-A2FC-11C92ADF1D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7AAB6F-AE48-42C0-B106-B6C368459237}"/>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4" name="Footer Placeholder 3">
            <a:extLst>
              <a:ext uri="{FF2B5EF4-FFF2-40B4-BE49-F238E27FC236}">
                <a16:creationId xmlns:a16="http://schemas.microsoft.com/office/drawing/2014/main" id="{D5781A2F-7FCA-4145-A824-D6E273BA67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F5C145-2890-4D4F-ABF8-8904C3EF1496}"/>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612526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340D4-F82A-4FA1-A21B-1C2390198EF1}"/>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3" name="Footer Placeholder 2">
            <a:extLst>
              <a:ext uri="{FF2B5EF4-FFF2-40B4-BE49-F238E27FC236}">
                <a16:creationId xmlns:a16="http://schemas.microsoft.com/office/drawing/2014/main" id="{F85B79F9-5E2A-4F1E-83D1-CBFA085994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69D8C8-7B57-481A-8F95-9931242C6225}"/>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4067182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84D3-9FA9-4E52-9E97-08D3D1F2B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DE9CB8-F25B-4EC9-B5AE-C63DA7D09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78FD3D-6CBA-4FA6-BC16-4DEEE19D8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49078-0280-46EF-8792-86542E95C325}"/>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6" name="Footer Placeholder 5">
            <a:extLst>
              <a:ext uri="{FF2B5EF4-FFF2-40B4-BE49-F238E27FC236}">
                <a16:creationId xmlns:a16="http://schemas.microsoft.com/office/drawing/2014/main" id="{F8DBBCF0-7F03-41AC-AB08-F74161300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51139-AC6C-490D-B91A-7DA8C1EB8E0B}"/>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354608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5" y="1352549"/>
            <a:ext cx="10869704" cy="476251"/>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84096" y="2028825"/>
            <a:ext cx="10869705" cy="367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3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46EA-F99C-4B89-A188-7E07CEAC2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B857-81FB-45D6-B0B9-F1611B276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DE5611-C7B3-40C1-A635-147E9D367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DDB15-0949-4DCD-BE31-591D02B9FEAA}"/>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6" name="Footer Placeholder 5">
            <a:extLst>
              <a:ext uri="{FF2B5EF4-FFF2-40B4-BE49-F238E27FC236}">
                <a16:creationId xmlns:a16="http://schemas.microsoft.com/office/drawing/2014/main" id="{ED5BC1DB-74E8-43BA-9F27-0A88136D3F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7E8FF-9C42-4FFC-8753-3E781FFFA217}"/>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1337507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537-47D2-4F3D-996F-7EA9E2057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43B0BB-6B4E-4683-857E-082122717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478731-3145-481D-A6B7-415631DC277E}"/>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5" name="Footer Placeholder 4">
            <a:extLst>
              <a:ext uri="{FF2B5EF4-FFF2-40B4-BE49-F238E27FC236}">
                <a16:creationId xmlns:a16="http://schemas.microsoft.com/office/drawing/2014/main" id="{ABB1E975-F7EA-478D-919B-E096E2FFF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C0D73-AE80-4119-9FF8-7405234E75BF}"/>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45366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36447-C326-48AF-B0DF-CAB77D801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368389-8BEE-485C-A323-3523EF6EF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D83D5-603E-41E3-82D8-D7E91F1540D4}"/>
              </a:ext>
            </a:extLst>
          </p:cNvPr>
          <p:cNvSpPr>
            <a:spLocks noGrp="1"/>
          </p:cNvSpPr>
          <p:nvPr>
            <p:ph type="dt" sz="half" idx="10"/>
          </p:nvPr>
        </p:nvSpPr>
        <p:spPr/>
        <p:txBody>
          <a:bodyPr/>
          <a:lstStyle/>
          <a:p>
            <a:fld id="{E15B9DFA-DA9A-405A-A667-0F0215CEB92F}" type="datetimeFigureOut">
              <a:rPr lang="en-GB" smtClean="0"/>
              <a:t>25/01/2024</a:t>
            </a:fld>
            <a:endParaRPr lang="en-GB"/>
          </a:p>
        </p:txBody>
      </p:sp>
      <p:sp>
        <p:nvSpPr>
          <p:cNvPr id="5" name="Footer Placeholder 4">
            <a:extLst>
              <a:ext uri="{FF2B5EF4-FFF2-40B4-BE49-F238E27FC236}">
                <a16:creationId xmlns:a16="http://schemas.microsoft.com/office/drawing/2014/main" id="{14755186-8601-471C-9F75-C36E8B483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39842-B22D-4AB4-8145-E05EFCF8FEDC}"/>
              </a:ext>
            </a:extLst>
          </p:cNvPr>
          <p:cNvSpPr>
            <a:spLocks noGrp="1"/>
          </p:cNvSpPr>
          <p:nvPr>
            <p:ph type="sldNum" sz="quarter" idx="12"/>
          </p:nvPr>
        </p:nvSpPr>
        <p:spPr/>
        <p:txBody>
          <a:bodyPr/>
          <a:lstStyle/>
          <a:p>
            <a:fld id="{A65DA6B7-34B8-4AFD-8565-765B7B0A0BB6}" type="slidenum">
              <a:rPr lang="en-GB" smtClean="0"/>
              <a:t>‹#›</a:t>
            </a:fld>
            <a:endParaRPr lang="en-GB"/>
          </a:p>
        </p:txBody>
      </p:sp>
    </p:spTree>
    <p:extLst>
      <p:ext uri="{BB962C8B-B14F-4D97-AF65-F5344CB8AC3E}">
        <p14:creationId xmlns:p14="http://schemas.microsoft.com/office/powerpoint/2010/main" val="202746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843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62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1250575"/>
            <a:ext cx="8245850" cy="440114"/>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051" y="2505076"/>
            <a:ext cx="5597526" cy="3102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307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786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21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882588"/>
            <a:ext cx="617220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10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4671"/>
            <a:ext cx="617220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851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571787-0907-C16D-394A-0CE5894F1A2F}"/>
              </a:ext>
            </a:extLst>
          </p:cNvPr>
          <p:cNvPicPr>
            <a:picLocks noChangeAspect="1"/>
          </p:cNvPicPr>
          <p:nvPr userDrawn="1"/>
        </p:nvPicPr>
        <p:blipFill rotWithShape="1">
          <a:blip r:embed="rId13">
            <a:alphaModFix amt="20000"/>
          </a:blip>
          <a:srcRect t="1326"/>
          <a:stretch/>
        </p:blipFill>
        <p:spPr>
          <a:xfrm>
            <a:off x="10411" y="-87180"/>
            <a:ext cx="12191979" cy="6887364"/>
          </a:xfrm>
          <a:prstGeom prst="rect">
            <a:avLst/>
          </a:prstGeom>
        </p:spPr>
      </p:pic>
      <p:sp>
        <p:nvSpPr>
          <p:cNvPr id="2" name="Title Placeholder 1"/>
          <p:cNvSpPr>
            <a:spLocks noGrp="1"/>
          </p:cNvSpPr>
          <p:nvPr>
            <p:ph type="title"/>
          </p:nvPr>
        </p:nvSpPr>
        <p:spPr>
          <a:xfrm>
            <a:off x="502024" y="1523999"/>
            <a:ext cx="10851776" cy="523799"/>
          </a:xfrm>
          <a:prstGeom prst="rect">
            <a:avLst/>
          </a:prstGeom>
          <a:gradFill flip="none" rotWithShape="1">
            <a:gsLst>
              <a:gs pos="0">
                <a:srgbClr val="007CC8">
                  <a:shade val="30000"/>
                  <a:satMod val="115000"/>
                </a:srgbClr>
              </a:gs>
              <a:gs pos="50000">
                <a:srgbClr val="007CC8">
                  <a:shade val="67500"/>
                  <a:satMod val="115000"/>
                </a:srgbClr>
              </a:gs>
              <a:gs pos="100000">
                <a:srgbClr val="007CC8">
                  <a:shade val="100000"/>
                  <a:satMod val="115000"/>
                </a:srgbClr>
              </a:gs>
            </a:gsLst>
            <a:lin ang="0" scaled="1"/>
            <a:tileRect/>
          </a:gra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2024" y="2162175"/>
            <a:ext cx="10851776" cy="31718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Norfolk and Suffolk NHS Foundation Trust | Equally Well">
            <a:extLst>
              <a:ext uri="{FF2B5EF4-FFF2-40B4-BE49-F238E27FC236}">
                <a16:creationId xmlns:a16="http://schemas.microsoft.com/office/drawing/2014/main" id="{C390FD6D-1CBD-BFEA-B1D3-B83DB03CF9D1}"/>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3100" y="235807"/>
            <a:ext cx="1790700" cy="675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9EAF55-4EFB-A78F-1A48-866F74A1E4C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8674" y="149239"/>
            <a:ext cx="2669801" cy="1087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wn background with rainbow rising over it">
            <a:extLst>
              <a:ext uri="{FF2B5EF4-FFF2-40B4-BE49-F238E27FC236}">
                <a16:creationId xmlns:a16="http://schemas.microsoft.com/office/drawing/2014/main" id="{66751779-9593-3F00-A6EC-95B528FD2DE8}"/>
              </a:ext>
            </a:extLst>
          </p:cNvPr>
          <p:cNvPicPr>
            <a:picLocks noChangeAspect="1" noChangeArrowheads="1"/>
          </p:cNvPicPr>
          <p:nvPr userDrawn="1"/>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2024" y="4810202"/>
            <a:ext cx="7686675" cy="192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71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i="0" kern="1200">
          <a:solidFill>
            <a:schemeClr val="bg1"/>
          </a:solidFill>
          <a:latin typeface="+mn-lt"/>
          <a:ea typeface="Arial" charset="0"/>
          <a:cs typeface="Arial" charset="0"/>
        </a:defRPr>
      </a:lvl1pPr>
    </p:titleStyle>
    <p:bodyStyle>
      <a:lvl1pPr marL="228600" indent="-228600" algn="l" defTabSz="914400" rtl="0" eaLnBrk="1" latinLnBrk="0" hangingPunct="1">
        <a:lnSpc>
          <a:spcPct val="90000"/>
        </a:lnSpc>
        <a:spcBef>
          <a:spcPts val="1000"/>
        </a:spcBef>
        <a:buClr>
          <a:srgbClr val="007CC8"/>
        </a:buClr>
        <a:buSzPct val="80000"/>
        <a:buFont typeface="Wingdings" panose="05000000000000000000" pitchFamily="2" charset="2"/>
        <a:buChar char="v"/>
        <a:defRPr sz="2400" b="1" i="0" kern="1200">
          <a:solidFill>
            <a:schemeClr val="tx1"/>
          </a:solidFill>
          <a:latin typeface="+mn-lt"/>
          <a:ea typeface="Arial" charset="0"/>
          <a:cs typeface="Arial" charset="0"/>
        </a:defRPr>
      </a:lvl1pPr>
      <a:lvl2pPr marL="685800" indent="-228600" algn="l" defTabSz="914400" rtl="0" eaLnBrk="1" latinLnBrk="0" hangingPunct="1">
        <a:lnSpc>
          <a:spcPct val="90000"/>
        </a:lnSpc>
        <a:spcBef>
          <a:spcPts val="500"/>
        </a:spcBef>
        <a:buClr>
          <a:srgbClr val="007CC8"/>
        </a:buClr>
        <a:buFont typeface="Arial" panose="020B0604020202020204" pitchFamily="34" charset="0"/>
        <a:buChar char="•"/>
        <a:defRPr sz="2200" b="0" i="1" kern="1200">
          <a:solidFill>
            <a:srgbClr val="007CC8"/>
          </a:solidFill>
          <a:effectLst/>
          <a:latin typeface="+mn-lt"/>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tx1"/>
          </a:solidFill>
          <a:latin typeface="+mn-lt"/>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mn-lt"/>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EF8B24-1280-4FF6-ADFB-8FA8575DF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6DD8E-D460-40DD-858A-3B0807A7D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7EAF6-334B-41AD-B810-5C0E7E85E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C68A1-C2ED-414B-8559-8A4134D86A5D}" type="datetimeFigureOut">
              <a:rPr lang="en-GB" smtClean="0"/>
              <a:t>25/01/2024</a:t>
            </a:fld>
            <a:endParaRPr lang="en-GB"/>
          </a:p>
        </p:txBody>
      </p:sp>
      <p:sp>
        <p:nvSpPr>
          <p:cNvPr id="5" name="Footer Placeholder 4">
            <a:extLst>
              <a:ext uri="{FF2B5EF4-FFF2-40B4-BE49-F238E27FC236}">
                <a16:creationId xmlns:a16="http://schemas.microsoft.com/office/drawing/2014/main" id="{073FCA85-394B-40DB-AE38-4E74F5E1E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327584-5765-4503-BD23-0AADED7401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6B9C4-5E4B-4285-AD8B-EF5732C53693}" type="slidenum">
              <a:rPr lang="en-GB" smtClean="0"/>
              <a:t>‹#›</a:t>
            </a:fld>
            <a:endParaRPr lang="en-GB"/>
          </a:p>
        </p:txBody>
      </p:sp>
    </p:spTree>
    <p:extLst>
      <p:ext uri="{BB962C8B-B14F-4D97-AF65-F5344CB8AC3E}">
        <p14:creationId xmlns:p14="http://schemas.microsoft.com/office/powerpoint/2010/main" val="33163248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cid:image002.png@01D9EFCC.C82D29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mixstowmarket.org/our-services/diadem-girls-group" TargetMode="External"/><Relationship Id="rId2" Type="http://schemas.openxmlformats.org/officeDocument/2006/relationships/hyperlink" Target="http://www.acleisure.com/stand-tall" TargetMode="External"/><Relationship Id="rId1" Type="http://schemas.openxmlformats.org/officeDocument/2006/relationships/slideLayout" Target="../slideLayouts/slideLayout2.xml"/><Relationship Id="rId5" Type="http://schemas.openxmlformats.org/officeDocument/2006/relationships/hyperlink" Target="http://www.voicecollective.co.uk/" TargetMode="External"/><Relationship Id="rId4" Type="http://schemas.openxmlformats.org/officeDocument/2006/relationships/hyperlink" Target="http://www.outreachyouth.org.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nfolink.suffolk.gov.uk/kb5/suffolk/infolink/advice.page?id=vuyrPmzW-Tw" TargetMode="External"/><Relationship Id="rId2" Type="http://schemas.openxmlformats.org/officeDocument/2006/relationships/hyperlink" Target="mailto:nddadmin@barnardos.org.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cid:image002.png@01D9EFCC.C82D29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cid:image002.png@01D9EFCC.C82D29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sft.nhs.uk/parent-worksho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D1C4B1-7AA2-EC65-B470-F87599628634}"/>
              </a:ext>
            </a:extLst>
          </p:cNvPr>
          <p:cNvSpPr>
            <a:spLocks noGrp="1"/>
          </p:cNvSpPr>
          <p:nvPr>
            <p:ph type="ctrTitle"/>
          </p:nvPr>
        </p:nvSpPr>
        <p:spPr>
          <a:xfrm>
            <a:off x="838200" y="484632"/>
            <a:ext cx="6081713" cy="3566160"/>
          </a:xfrm>
        </p:spPr>
        <p:txBody>
          <a:bodyPr>
            <a:normAutofit/>
          </a:bodyPr>
          <a:lstStyle/>
          <a:p>
            <a:pPr algn="l"/>
            <a:r>
              <a:rPr lang="en-GB" sz="6600">
                <a:solidFill>
                  <a:srgbClr val="FFFFFF"/>
                </a:solidFill>
              </a:rPr>
              <a:t>Community Inclusion Forums</a:t>
            </a:r>
          </a:p>
        </p:txBody>
      </p:sp>
      <p:sp>
        <p:nvSpPr>
          <p:cNvPr id="3" name="Subtitle 2">
            <a:extLst>
              <a:ext uri="{FF2B5EF4-FFF2-40B4-BE49-F238E27FC236}">
                <a16:creationId xmlns:a16="http://schemas.microsoft.com/office/drawing/2014/main" id="{2617BB39-A77C-C4FF-DFD4-818AEF36A0D4}"/>
              </a:ext>
            </a:extLst>
          </p:cNvPr>
          <p:cNvSpPr>
            <a:spLocks noGrp="1"/>
          </p:cNvSpPr>
          <p:nvPr>
            <p:ph type="subTitle" idx="1"/>
          </p:nvPr>
        </p:nvSpPr>
        <p:spPr>
          <a:xfrm>
            <a:off x="838200" y="4480560"/>
            <a:ext cx="6081713" cy="1572768"/>
          </a:xfrm>
        </p:spPr>
        <p:txBody>
          <a:bodyPr>
            <a:normAutofit/>
          </a:bodyPr>
          <a:lstStyle/>
          <a:p>
            <a:pPr algn="l"/>
            <a:r>
              <a:rPr lang="en-GB">
                <a:solidFill>
                  <a:srgbClr val="FFFFFF"/>
                </a:solidFill>
              </a:rPr>
              <a:t>A partnership to explore approaches to inclusive practice</a:t>
            </a:r>
          </a:p>
          <a:p>
            <a:pPr algn="l"/>
            <a:endParaRPr lang="en-GB">
              <a:solidFill>
                <a:srgbClr val="FFFFFF"/>
              </a:solidFill>
            </a:endParaRPr>
          </a:p>
          <a:p>
            <a:pPr algn="l"/>
            <a:endParaRPr lang="en-GB">
              <a:solidFill>
                <a:srgbClr val="FFFFFF"/>
              </a:solidFill>
            </a:endParaRPr>
          </a:p>
        </p:txBody>
      </p:sp>
      <p:pic>
        <p:nvPicPr>
          <p:cNvPr id="4" name="Picture 3" descr="A group of blue people in a circle&#10;&#10;Description automatically generated">
            <a:extLst>
              <a:ext uri="{FF2B5EF4-FFF2-40B4-BE49-F238E27FC236}">
                <a16:creationId xmlns:a16="http://schemas.microsoft.com/office/drawing/2014/main" id="{CE0FF907-D4F1-4699-9840-070C834A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663" y="283464"/>
            <a:ext cx="3089901" cy="2904040"/>
          </a:xfrm>
          <a:prstGeom prst="rect">
            <a:avLst/>
          </a:prstGeom>
        </p:spPr>
      </p:pic>
      <p:sp>
        <p:nvSpPr>
          <p:cNvPr id="1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98E4FF-443F-A99D-7D23-CC2EB5BE8D38}"/>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8321768" y="3452310"/>
            <a:ext cx="3103691" cy="2904040"/>
          </a:xfrm>
          <a:prstGeom prst="rect">
            <a:avLst/>
          </a:prstGeom>
          <a:noFill/>
        </p:spPr>
      </p:pic>
    </p:spTree>
    <p:extLst>
      <p:ext uri="{BB962C8B-B14F-4D97-AF65-F5344CB8AC3E}">
        <p14:creationId xmlns:p14="http://schemas.microsoft.com/office/powerpoint/2010/main" val="277306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2">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1AAB5-390E-6B7E-457D-B2A9B7F51DBB}"/>
              </a:ext>
            </a:extLst>
          </p:cNvPr>
          <p:cNvSpPr>
            <a:spLocks noGrp="1"/>
          </p:cNvSpPr>
          <p:nvPr>
            <p:ph type="title"/>
          </p:nvPr>
        </p:nvSpPr>
        <p:spPr>
          <a:xfrm>
            <a:off x="761995" y="307447"/>
            <a:ext cx="10693884" cy="1109932"/>
          </a:xfrm>
        </p:spPr>
        <p:txBody>
          <a:bodyPr>
            <a:normAutofit/>
          </a:bodyPr>
          <a:lstStyle/>
          <a:p>
            <a:pPr algn="ctr"/>
            <a:r>
              <a:rPr lang="en-GB" sz="2800" dirty="0"/>
              <a:t>Mental Health Support Team coverage</a:t>
            </a:r>
          </a:p>
        </p:txBody>
      </p:sp>
      <p:pic>
        <p:nvPicPr>
          <p:cNvPr id="4" name="Content Placeholder 3">
            <a:extLst>
              <a:ext uri="{FF2B5EF4-FFF2-40B4-BE49-F238E27FC236}">
                <a16:creationId xmlns:a16="http://schemas.microsoft.com/office/drawing/2014/main" id="{C62447E4-02EB-B969-B183-A0D98299330D}"/>
              </a:ext>
            </a:extLst>
          </p:cNvPr>
          <p:cNvPicPr>
            <a:picLocks noChangeAspect="1"/>
          </p:cNvPicPr>
          <p:nvPr/>
        </p:nvPicPr>
        <p:blipFill>
          <a:blip r:embed="rId2"/>
          <a:stretch>
            <a:fillRect/>
          </a:stretch>
        </p:blipFill>
        <p:spPr>
          <a:xfrm>
            <a:off x="253388" y="2036564"/>
            <a:ext cx="6797407" cy="4513989"/>
          </a:xfrm>
          <a:prstGeom prst="rect">
            <a:avLst/>
          </a:prstGeom>
        </p:spPr>
      </p:pic>
      <p:sp>
        <p:nvSpPr>
          <p:cNvPr id="23" name="Content Placeholder 7">
            <a:extLst>
              <a:ext uri="{FF2B5EF4-FFF2-40B4-BE49-F238E27FC236}">
                <a16:creationId xmlns:a16="http://schemas.microsoft.com/office/drawing/2014/main" id="{153719BD-BF17-FEE4-F256-6459A0072E5D}"/>
              </a:ext>
            </a:extLst>
          </p:cNvPr>
          <p:cNvSpPr>
            <a:spLocks noGrp="1"/>
          </p:cNvSpPr>
          <p:nvPr>
            <p:ph idx="1"/>
          </p:nvPr>
        </p:nvSpPr>
        <p:spPr>
          <a:xfrm>
            <a:off x="7190509" y="2357888"/>
            <a:ext cx="4265370" cy="3902635"/>
          </a:xfrm>
        </p:spPr>
        <p:txBody>
          <a:bodyPr anchor="ctr">
            <a:normAutofit/>
          </a:bodyPr>
          <a:lstStyle/>
          <a:p>
            <a:r>
              <a:rPr lang="en-US" sz="2000" dirty="0"/>
              <a:t>The MHST has three localities: West, Central and East Suffolk  </a:t>
            </a:r>
          </a:p>
        </p:txBody>
      </p:sp>
    </p:spTree>
    <p:extLst>
      <p:ext uri="{BB962C8B-B14F-4D97-AF65-F5344CB8AC3E}">
        <p14:creationId xmlns:p14="http://schemas.microsoft.com/office/powerpoint/2010/main" val="301908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title"/>
          </p:nvPr>
        </p:nvSpPr>
        <p:spPr>
          <a:xfrm>
            <a:off x="484095" y="1352549"/>
            <a:ext cx="10869704" cy="476251"/>
          </a:xfrm>
        </p:spPr>
        <p:txBody>
          <a:bodyPr>
            <a:normAutofit fontScale="90000"/>
          </a:bodyPr>
          <a:lstStyle/>
          <a:p>
            <a:pPr algn="ctr"/>
            <a:r>
              <a:rPr lang="en-GB" dirty="0"/>
              <a:t>PMHW/MHST roles</a:t>
            </a:r>
          </a:p>
        </p:txBody>
      </p:sp>
      <p:graphicFrame>
        <p:nvGraphicFramePr>
          <p:cNvPr id="4" name="Table 3">
            <a:extLst>
              <a:ext uri="{FF2B5EF4-FFF2-40B4-BE49-F238E27FC236}">
                <a16:creationId xmlns:a16="http://schemas.microsoft.com/office/drawing/2014/main" id="{56AB6680-1CEA-9C0A-627D-F67213E6A0C4}"/>
              </a:ext>
            </a:extLst>
          </p:cNvPr>
          <p:cNvGraphicFramePr>
            <a:graphicFrameLocks noGrp="1"/>
          </p:cNvGraphicFramePr>
          <p:nvPr/>
        </p:nvGraphicFramePr>
        <p:xfrm>
          <a:off x="484188" y="2007235"/>
          <a:ext cx="10869612" cy="3464537"/>
        </p:xfrm>
        <a:graphic>
          <a:graphicData uri="http://schemas.openxmlformats.org/drawingml/2006/table">
            <a:tbl>
              <a:tblPr/>
              <a:tblGrid>
                <a:gridCol w="5434806">
                  <a:extLst>
                    <a:ext uri="{9D8B030D-6E8A-4147-A177-3AD203B41FA5}">
                      <a16:colId xmlns:a16="http://schemas.microsoft.com/office/drawing/2014/main" val="1318395294"/>
                    </a:ext>
                  </a:extLst>
                </a:gridCol>
                <a:gridCol w="5434806">
                  <a:extLst>
                    <a:ext uri="{9D8B030D-6E8A-4147-A177-3AD203B41FA5}">
                      <a16:colId xmlns:a16="http://schemas.microsoft.com/office/drawing/2014/main" val="1801193734"/>
                    </a:ext>
                  </a:extLst>
                </a:gridCol>
              </a:tblGrid>
              <a:tr h="410902">
                <a:tc>
                  <a:txBody>
                    <a:bodyPr/>
                    <a:lstStyle/>
                    <a:p>
                      <a:pPr algn="l" rtl="0" fontAlgn="base"/>
                      <a:r>
                        <a:rPr lang="en-GB" sz="1200" b="1" i="0" dirty="0">
                          <a:solidFill>
                            <a:srgbClr val="FFFFFF"/>
                          </a:solidFill>
                          <a:effectLst/>
                          <a:latin typeface="+mn-lt"/>
                        </a:rPr>
                        <a:t>Primary Mental Health Worker​</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tc>
                  <a:txBody>
                    <a:bodyPr/>
                    <a:lstStyle/>
                    <a:p>
                      <a:pPr algn="l" rtl="0" fontAlgn="base"/>
                      <a:r>
                        <a:rPr lang="en-GB" sz="1200" b="1" i="0">
                          <a:solidFill>
                            <a:srgbClr val="FFFFFF"/>
                          </a:solidFill>
                          <a:effectLst/>
                          <a:latin typeface="+mn-lt"/>
                        </a:rPr>
                        <a:t>Mental Health Support Team​</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616149753"/>
                  </a:ext>
                </a:extLst>
              </a:tr>
              <a:tr h="307740">
                <a:tc>
                  <a:txBody>
                    <a:bodyPr/>
                    <a:lstStyle/>
                    <a:p>
                      <a:pPr algn="l" rtl="0" fontAlgn="base"/>
                      <a:r>
                        <a:rPr lang="en-GB" sz="1200" b="0" i="0">
                          <a:solidFill>
                            <a:srgbClr val="000000"/>
                          </a:solidFill>
                          <a:effectLst/>
                          <a:latin typeface="+mn-lt"/>
                        </a:rPr>
                        <a:t>Primary care​</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rtl="0" fontAlgn="base"/>
                      <a:r>
                        <a:rPr lang="en-GB" sz="1200" b="0" i="0">
                          <a:solidFill>
                            <a:srgbClr val="000000"/>
                          </a:solidFill>
                          <a:effectLst/>
                          <a:latin typeface="+mn-lt"/>
                        </a:rPr>
                        <a:t>Primary care​</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5947155"/>
                  </a:ext>
                </a:extLst>
              </a:tr>
              <a:tr h="501579">
                <a:tc>
                  <a:txBody>
                    <a:bodyPr/>
                    <a:lstStyle/>
                    <a:p>
                      <a:pPr algn="l" rtl="0" fontAlgn="base"/>
                      <a:r>
                        <a:rPr lang="en-GB" sz="1200" b="0" i="0" dirty="0">
                          <a:solidFill>
                            <a:srgbClr val="000000"/>
                          </a:solidFill>
                          <a:effectLst/>
                          <a:latin typeface="+mn-lt"/>
                        </a:rPr>
                        <a:t>Consultation to professionals, with parental consent​</a:t>
                      </a:r>
                    </a:p>
                    <a:p>
                      <a:pPr algn="l" rtl="0" fontAlgn="base"/>
                      <a:r>
                        <a:rPr lang="en-GB" sz="1200" b="0" i="0" dirty="0">
                          <a:solidFill>
                            <a:srgbClr val="000000"/>
                          </a:solidFill>
                          <a:effectLst/>
                          <a:latin typeface="+mn-lt"/>
                        </a:rPr>
                        <a:t>No direct contact with families at this point​</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1200" b="0" i="0" dirty="0">
                          <a:solidFill>
                            <a:srgbClr val="000000"/>
                          </a:solidFill>
                          <a:effectLst/>
                          <a:latin typeface="+mn-lt"/>
                        </a:rPr>
                        <a:t>Consultations with educational settings and other professionals with parental consent​. Anonymised consultations without parental consent. </a:t>
                      </a:r>
                    </a:p>
                    <a:p>
                      <a:pPr algn="l" rtl="0" fontAlgn="base"/>
                      <a:r>
                        <a:rPr lang="en-GB" sz="1200" b="0" i="0" dirty="0">
                          <a:solidFill>
                            <a:srgbClr val="000000"/>
                          </a:solidFill>
                          <a:effectLst/>
                          <a:latin typeface="+mn-lt"/>
                        </a:rPr>
                        <a:t>​</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0344668"/>
                  </a:ext>
                </a:extLst>
              </a:tr>
              <a:tr h="340844">
                <a:tc>
                  <a:txBody>
                    <a:bodyPr/>
                    <a:lstStyle/>
                    <a:p>
                      <a:pPr algn="l" rtl="0" fontAlgn="base"/>
                      <a:r>
                        <a:rPr lang="en-GB" sz="1200" b="0" i="0" dirty="0">
                          <a:solidFill>
                            <a:srgbClr val="000000"/>
                          </a:solidFill>
                          <a:effectLst/>
                          <a:latin typeface="+mn-lt"/>
                        </a:rPr>
                        <a:t>Individual PMHW have allocated School, will offer whole school approach - list available​</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rtl="0" fontAlgn="base"/>
                      <a:r>
                        <a:rPr lang="en-GB" sz="1200" b="0" i="0" dirty="0">
                          <a:solidFill>
                            <a:srgbClr val="000000"/>
                          </a:solidFill>
                          <a:effectLst/>
                          <a:latin typeface="+mn-lt"/>
                        </a:rPr>
                        <a:t>Whole school /college approach based within specific educational settings​</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30946118"/>
                  </a:ext>
                </a:extLst>
              </a:tr>
              <a:tr h="326492">
                <a:tc>
                  <a:txBody>
                    <a:bodyPr/>
                    <a:lstStyle/>
                    <a:p>
                      <a:pPr algn="l" rtl="0" fontAlgn="base"/>
                      <a:r>
                        <a:rPr lang="en-GB" sz="1200" b="0" i="0" dirty="0">
                          <a:solidFill>
                            <a:srgbClr val="000000"/>
                          </a:solidFill>
                          <a:effectLst/>
                          <a:latin typeface="+mn-lt"/>
                        </a:rPr>
                        <a:t>Take referrals from Emotional Wellbeing Hub​</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1200" b="0" i="0" dirty="0">
                          <a:solidFill>
                            <a:srgbClr val="000000"/>
                          </a:solidFill>
                          <a:effectLst/>
                          <a:latin typeface="+mn-lt"/>
                        </a:rPr>
                        <a:t>Referrals through the consultation process with educational settings and other professionals and from the Emotional Wellbeing Hub </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03053729"/>
                  </a:ext>
                </a:extLst>
              </a:tr>
              <a:tr h="337419">
                <a:tc>
                  <a:txBody>
                    <a:bodyPr/>
                    <a:lstStyle/>
                    <a:p>
                      <a:pPr algn="l" rtl="0" fontAlgn="base"/>
                      <a:r>
                        <a:rPr lang="en-GB" sz="1200" b="0" i="0" dirty="0">
                          <a:solidFill>
                            <a:srgbClr val="000000"/>
                          </a:solidFill>
                          <a:effectLst/>
                          <a:latin typeface="+mn-lt"/>
                        </a:rPr>
                        <a:t>Assessment​ and formulation</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rtl="0" fontAlgn="base"/>
                      <a:r>
                        <a:rPr lang="en-GB" sz="1200" b="0" i="0" dirty="0">
                          <a:solidFill>
                            <a:srgbClr val="000000"/>
                          </a:solidFill>
                          <a:effectLst/>
                          <a:latin typeface="+mn-lt"/>
                        </a:rPr>
                        <a:t>Assessment​ and formulation </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82878180"/>
                  </a:ext>
                </a:extLst>
              </a:tr>
              <a:tr h="326492">
                <a:tc>
                  <a:txBody>
                    <a:bodyPr/>
                    <a:lstStyle/>
                    <a:p>
                      <a:pPr algn="l" rtl="0" fontAlgn="base"/>
                      <a:r>
                        <a:rPr lang="en-GB" sz="1200" b="0" i="0" dirty="0">
                          <a:solidFill>
                            <a:srgbClr val="000000"/>
                          </a:solidFill>
                          <a:effectLst/>
                          <a:latin typeface="+mn-lt"/>
                        </a:rPr>
                        <a:t>Interventions/Groups​</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1200" b="0" i="0" dirty="0">
                          <a:solidFill>
                            <a:srgbClr val="000000"/>
                          </a:solidFill>
                          <a:effectLst/>
                          <a:latin typeface="+mn-lt"/>
                        </a:rPr>
                        <a:t>Interventions/Groups​</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97458623"/>
                  </a:ext>
                </a:extLst>
              </a:tr>
              <a:tr h="622898">
                <a:tc>
                  <a:txBody>
                    <a:bodyPr/>
                    <a:lstStyle/>
                    <a:p>
                      <a:pPr algn="l" rtl="0" fontAlgn="base"/>
                      <a:r>
                        <a:rPr lang="en-GB" sz="1200" b="0" i="0" dirty="0">
                          <a:solidFill>
                            <a:srgbClr val="000000"/>
                          </a:solidFill>
                          <a:effectLst/>
                          <a:latin typeface="+mn-lt"/>
                        </a:rPr>
                        <a:t>Access to discussions/ stepping up YP to Specialist services ​</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tc>
                  <a:txBody>
                    <a:bodyPr/>
                    <a:lstStyle/>
                    <a:p>
                      <a:pPr algn="l" rtl="0" fontAlgn="base"/>
                      <a:r>
                        <a:rPr lang="en-GB" sz="1200" b="0" i="0" dirty="0">
                          <a:solidFill>
                            <a:srgbClr val="000000"/>
                          </a:solidFill>
                          <a:effectLst/>
                          <a:latin typeface="+mn-lt"/>
                        </a:rPr>
                        <a:t>Access to discussions/ stepping up YP to Specialist services​</a:t>
                      </a:r>
                    </a:p>
                  </a:txBody>
                  <a:tcPr marL="59641" marR="59641" marT="29821" marB="298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67409459"/>
                  </a:ext>
                </a:extLst>
              </a:tr>
            </a:tbl>
          </a:graphicData>
        </a:graphic>
      </p:graphicFrame>
    </p:spTree>
    <p:extLst>
      <p:ext uri="{BB962C8B-B14F-4D97-AF65-F5344CB8AC3E}">
        <p14:creationId xmlns:p14="http://schemas.microsoft.com/office/powerpoint/2010/main" val="4206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F6157-5B28-AE48-F9D2-EBF321882DE4}"/>
              </a:ext>
            </a:extLst>
          </p:cNvPr>
          <p:cNvSpPr>
            <a:spLocks noGrp="1"/>
          </p:cNvSpPr>
          <p:nvPr>
            <p:ph idx="1"/>
          </p:nvPr>
        </p:nvSpPr>
        <p:spPr/>
        <p:txBody>
          <a:bodyPr/>
          <a:lstStyle/>
          <a:p>
            <a:r>
              <a:rPr lang="en-GB" dirty="0"/>
              <a:t>Cover different schools/areas</a:t>
            </a:r>
          </a:p>
          <a:p>
            <a:r>
              <a:rPr lang="en-GB" dirty="0"/>
              <a:t>Both teams can offer consultation to the school/professionals and would need consent from parents to offer this. </a:t>
            </a:r>
          </a:p>
          <a:p>
            <a:r>
              <a:rPr lang="en-GB" dirty="0"/>
              <a:t>MHST primarily based within Education settings</a:t>
            </a:r>
          </a:p>
          <a:p>
            <a:r>
              <a:rPr lang="en-GB" dirty="0"/>
              <a:t>Both teams operate a wait list. </a:t>
            </a:r>
          </a:p>
          <a:p>
            <a:r>
              <a:rPr lang="en-GB" dirty="0"/>
              <a:t>Therapeutic relationship is paramount</a:t>
            </a:r>
          </a:p>
        </p:txBody>
      </p:sp>
      <p:sp>
        <p:nvSpPr>
          <p:cNvPr id="5" name="Title 4">
            <a:extLst>
              <a:ext uri="{FF2B5EF4-FFF2-40B4-BE49-F238E27FC236}">
                <a16:creationId xmlns:a16="http://schemas.microsoft.com/office/drawing/2014/main" id="{01CE51FE-14D5-CBD1-20E7-8665C529E0D1}"/>
              </a:ext>
            </a:extLst>
          </p:cNvPr>
          <p:cNvSpPr>
            <a:spLocks noGrp="1"/>
          </p:cNvSpPr>
          <p:nvPr>
            <p:ph type="title"/>
          </p:nvPr>
        </p:nvSpPr>
        <p:spPr/>
        <p:txBody>
          <a:bodyPr>
            <a:normAutofit fontScale="90000"/>
          </a:bodyPr>
          <a:lstStyle/>
          <a:p>
            <a:pPr algn="ctr"/>
            <a:r>
              <a:rPr lang="en-GB" dirty="0"/>
              <a:t>MHST V U18 Wellbeing offer</a:t>
            </a:r>
          </a:p>
        </p:txBody>
      </p:sp>
    </p:spTree>
    <p:extLst>
      <p:ext uri="{BB962C8B-B14F-4D97-AF65-F5344CB8AC3E}">
        <p14:creationId xmlns:p14="http://schemas.microsoft.com/office/powerpoint/2010/main" val="386571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6F42B-5F2D-B959-1D4A-00F9C7338D88}"/>
              </a:ext>
            </a:extLst>
          </p:cNvPr>
          <p:cNvSpPr>
            <a:spLocks noGrp="1"/>
          </p:cNvSpPr>
          <p:nvPr>
            <p:ph idx="1"/>
          </p:nvPr>
        </p:nvSpPr>
        <p:spPr>
          <a:xfrm>
            <a:off x="176282" y="4002376"/>
            <a:ext cx="3522630" cy="923329"/>
          </a:xfrm>
        </p:spPr>
        <p:txBody>
          <a:bodyPr>
            <a:normAutofit lnSpcReduction="10000"/>
          </a:bodyPr>
          <a:lstStyle/>
          <a:p>
            <a:pPr marL="0" indent="0" algn="ctr">
              <a:buNone/>
            </a:pPr>
            <a:r>
              <a:rPr lang="en-GB" sz="1600" dirty="0">
                <a:solidFill>
                  <a:srgbClr val="000000"/>
                </a:solidFill>
                <a:effectLst/>
                <a:latin typeface="Calibri" panose="020F0502020204030204" pitchFamily="34" charset="0"/>
                <a:ea typeface="Times New Roman" panose="02020603050405020304" pitchFamily="18" charset="0"/>
              </a:rPr>
              <a:t>The Early Intervention services provide bespoke mental health support (consultations / WSCA and through forms of therapy). </a:t>
            </a:r>
          </a:p>
          <a:p>
            <a:pPr marL="0" indent="0">
              <a:buNone/>
            </a:pPr>
            <a:endParaRPr lang="en-GB" dirty="0"/>
          </a:p>
        </p:txBody>
      </p:sp>
      <p:sp>
        <p:nvSpPr>
          <p:cNvPr id="5" name="TextBox 4">
            <a:extLst>
              <a:ext uri="{FF2B5EF4-FFF2-40B4-BE49-F238E27FC236}">
                <a16:creationId xmlns:a16="http://schemas.microsoft.com/office/drawing/2014/main" id="{8ACAC224-D483-7093-0752-EA31A521836C}"/>
              </a:ext>
            </a:extLst>
          </p:cNvPr>
          <p:cNvSpPr txBox="1"/>
          <p:nvPr/>
        </p:nvSpPr>
        <p:spPr>
          <a:xfrm>
            <a:off x="284821" y="2915534"/>
            <a:ext cx="324646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Targeted support within educational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settings such as ELSA and THRIVE</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ight Brace 7">
            <a:extLst>
              <a:ext uri="{FF2B5EF4-FFF2-40B4-BE49-F238E27FC236}">
                <a16:creationId xmlns:a16="http://schemas.microsoft.com/office/drawing/2014/main" id="{ED869D8B-7468-EE2E-A69D-F52099CB6F8A}"/>
              </a:ext>
            </a:extLst>
          </p:cNvPr>
          <p:cNvSpPr/>
          <p:nvPr/>
        </p:nvSpPr>
        <p:spPr>
          <a:xfrm>
            <a:off x="3575737" y="1655662"/>
            <a:ext cx="892367" cy="30261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828349B-947F-DE47-7010-005BD1004CDE}"/>
              </a:ext>
            </a:extLst>
          </p:cNvPr>
          <p:cNvSpPr txBox="1"/>
          <p:nvPr/>
        </p:nvSpPr>
        <p:spPr>
          <a:xfrm rot="16200000">
            <a:off x="3381060" y="2963212"/>
            <a:ext cx="26323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Therapeutic relationship: </a:t>
            </a:r>
          </a:p>
        </p:txBody>
      </p:sp>
      <p:sp>
        <p:nvSpPr>
          <p:cNvPr id="10" name="TextBox 9">
            <a:extLst>
              <a:ext uri="{FF2B5EF4-FFF2-40B4-BE49-F238E27FC236}">
                <a16:creationId xmlns:a16="http://schemas.microsoft.com/office/drawing/2014/main" id="{A2DA23DC-C1EE-979E-E0D9-778C8B91DEE0}"/>
              </a:ext>
            </a:extLst>
          </p:cNvPr>
          <p:cNvSpPr txBox="1"/>
          <p:nvPr/>
        </p:nvSpPr>
        <p:spPr>
          <a:xfrm>
            <a:off x="312262" y="1504124"/>
            <a:ext cx="321902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Contact with educational staff: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building up trust and a relationship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with education staff  </a:t>
            </a:r>
          </a:p>
        </p:txBody>
      </p:sp>
      <p:cxnSp>
        <p:nvCxnSpPr>
          <p:cNvPr id="12" name="Straight Arrow Connector 11">
            <a:extLst>
              <a:ext uri="{FF2B5EF4-FFF2-40B4-BE49-F238E27FC236}">
                <a16:creationId xmlns:a16="http://schemas.microsoft.com/office/drawing/2014/main" id="{DCEC6D69-1CE2-E1C9-30E4-F39D9C9D2FAE}"/>
              </a:ext>
            </a:extLst>
          </p:cNvPr>
          <p:cNvCxnSpPr>
            <a:cxnSpLocks/>
          </p:cNvCxnSpPr>
          <p:nvPr/>
        </p:nvCxnSpPr>
        <p:spPr>
          <a:xfrm>
            <a:off x="1797844" y="2528592"/>
            <a:ext cx="9645" cy="386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FD19E1-4C43-B3D2-4A85-D8C0643E9442}"/>
              </a:ext>
            </a:extLst>
          </p:cNvPr>
          <p:cNvCxnSpPr/>
          <p:nvPr/>
        </p:nvCxnSpPr>
        <p:spPr>
          <a:xfrm>
            <a:off x="1845001" y="3675624"/>
            <a:ext cx="0" cy="32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F9F126E-4254-DE6F-2D86-41395D4FBCE2}"/>
              </a:ext>
            </a:extLst>
          </p:cNvPr>
          <p:cNvPicPr>
            <a:picLocks noChangeAspect="1"/>
          </p:cNvPicPr>
          <p:nvPr/>
        </p:nvPicPr>
        <p:blipFill>
          <a:blip r:embed="rId3"/>
          <a:stretch>
            <a:fillRect/>
          </a:stretch>
        </p:blipFill>
        <p:spPr>
          <a:xfrm>
            <a:off x="5367631" y="1342331"/>
            <a:ext cx="6376350" cy="4077967"/>
          </a:xfrm>
          <a:prstGeom prst="rect">
            <a:avLst/>
          </a:prstGeom>
        </p:spPr>
      </p:pic>
    </p:spTree>
    <p:extLst>
      <p:ext uri="{BB962C8B-B14F-4D97-AF65-F5344CB8AC3E}">
        <p14:creationId xmlns:p14="http://schemas.microsoft.com/office/powerpoint/2010/main" val="203462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title"/>
          </p:nvPr>
        </p:nvSpPr>
        <p:spPr>
          <a:xfrm>
            <a:off x="484095" y="1352549"/>
            <a:ext cx="10869704" cy="476251"/>
          </a:xfrm>
        </p:spPr>
        <p:txBody>
          <a:bodyPr>
            <a:normAutofit fontScale="90000"/>
          </a:bodyPr>
          <a:lstStyle/>
          <a:p>
            <a:pPr algn="ctr"/>
            <a:r>
              <a:rPr lang="en-GB" dirty="0"/>
              <a:t>Crisis helplines</a:t>
            </a:r>
          </a:p>
        </p:txBody>
      </p:sp>
      <p:sp>
        <p:nvSpPr>
          <p:cNvPr id="3" name="Content Placeholder 2">
            <a:extLst>
              <a:ext uri="{FF2B5EF4-FFF2-40B4-BE49-F238E27FC236}">
                <a16:creationId xmlns:a16="http://schemas.microsoft.com/office/drawing/2014/main" id="{7B375420-2A35-FBCB-D8DB-4F339BC3F138}"/>
              </a:ext>
            </a:extLst>
          </p:cNvPr>
          <p:cNvSpPr>
            <a:spLocks noGrp="1"/>
          </p:cNvSpPr>
          <p:nvPr>
            <p:ph idx="1"/>
          </p:nvPr>
        </p:nvSpPr>
        <p:spPr>
          <a:xfrm>
            <a:off x="484096" y="2028825"/>
            <a:ext cx="10869705" cy="3672728"/>
          </a:xfrm>
        </p:spPr>
        <p:txBody>
          <a:bodyPr>
            <a:normAutofit/>
          </a:bodyPr>
          <a:lstStyle/>
          <a:p>
            <a:r>
              <a:rPr lang="en-GB" sz="2000" dirty="0"/>
              <a:t>111 option 2</a:t>
            </a:r>
            <a:r>
              <a:rPr lang="en-US" sz="2000" dirty="0"/>
              <a:t>​</a:t>
            </a:r>
          </a:p>
          <a:p>
            <a:r>
              <a:rPr lang="en-GB" sz="2000" dirty="0"/>
              <a:t>Shout (All ages): Free 24/7 text service for anyone in crisis. Text: 85258  www.giveusashout.org ​</a:t>
            </a:r>
          </a:p>
          <a:p>
            <a:r>
              <a:rPr lang="en-GB" sz="2000" dirty="0"/>
              <a:t>Papyrus (Under 35 year olds): For people experiencing thoughts of suicide. Tel: 0800 068 4141 Text: 07860 039 967 Email: pat@papyrus-uk.org www.papyrus-uk.org​</a:t>
            </a:r>
          </a:p>
          <a:p>
            <a:r>
              <a:rPr lang="en-GB" sz="2000" dirty="0"/>
              <a:t>Childline (Under 19 year olds): Free, private and confidential service for anyone under 19 where you can talk about anything, including risk and suicide. Tel: 0800 1111 or email/chat via www.childline.org.uk ​</a:t>
            </a:r>
          </a:p>
          <a:p>
            <a:r>
              <a:rPr lang="en-GB" sz="2000" dirty="0" err="1"/>
              <a:t>ChatHealth</a:t>
            </a:r>
            <a:r>
              <a:rPr lang="en-GB" sz="2000" dirty="0"/>
              <a:t> (11-19 year olds): Chat with a local health professional about mental or physical health. Text: 07507 333356​</a:t>
            </a:r>
          </a:p>
          <a:p>
            <a:endParaRPr lang="en-GB" sz="2000" dirty="0"/>
          </a:p>
        </p:txBody>
      </p:sp>
    </p:spTree>
    <p:extLst>
      <p:ext uri="{BB962C8B-B14F-4D97-AF65-F5344CB8AC3E}">
        <p14:creationId xmlns:p14="http://schemas.microsoft.com/office/powerpoint/2010/main" val="3724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title"/>
          </p:nvPr>
        </p:nvSpPr>
        <p:spPr>
          <a:xfrm>
            <a:off x="484095" y="1352549"/>
            <a:ext cx="10869704" cy="476251"/>
          </a:xfrm>
        </p:spPr>
        <p:txBody>
          <a:bodyPr>
            <a:normAutofit fontScale="90000"/>
          </a:bodyPr>
          <a:lstStyle/>
          <a:p>
            <a:pPr algn="ctr"/>
            <a:r>
              <a:rPr lang="en-GB" dirty="0"/>
              <a:t>Crisis helplines</a:t>
            </a:r>
          </a:p>
        </p:txBody>
      </p:sp>
      <p:sp>
        <p:nvSpPr>
          <p:cNvPr id="3" name="Content Placeholder 2">
            <a:extLst>
              <a:ext uri="{FF2B5EF4-FFF2-40B4-BE49-F238E27FC236}">
                <a16:creationId xmlns:a16="http://schemas.microsoft.com/office/drawing/2014/main" id="{7B375420-2A35-FBCB-D8DB-4F339BC3F138}"/>
              </a:ext>
            </a:extLst>
          </p:cNvPr>
          <p:cNvSpPr>
            <a:spLocks noGrp="1"/>
          </p:cNvSpPr>
          <p:nvPr>
            <p:ph idx="1"/>
          </p:nvPr>
        </p:nvSpPr>
        <p:spPr>
          <a:xfrm>
            <a:off x="484096" y="2028825"/>
            <a:ext cx="10869705" cy="3672728"/>
          </a:xfrm>
        </p:spPr>
        <p:txBody>
          <a:bodyPr>
            <a:normAutofit/>
          </a:bodyPr>
          <a:lstStyle/>
          <a:p>
            <a:r>
              <a:rPr lang="en-GB" dirty="0" err="1"/>
              <a:t>Kooth</a:t>
            </a:r>
            <a:r>
              <a:rPr lang="en-GB" dirty="0"/>
              <a:t> (11-25 year olds): Free online counselling and more: www.kooth.com​</a:t>
            </a:r>
          </a:p>
          <a:p>
            <a:r>
              <a:rPr lang="en-GB" dirty="0"/>
              <a:t>​There are a number of apps developed for smartphones which young people can find useful for various issues. These include:​</a:t>
            </a:r>
          </a:p>
          <a:p>
            <a:pPr lvl="1"/>
            <a:r>
              <a:rPr lang="en-GB" dirty="0"/>
              <a:t>Stay alive – for suicidal ideation​</a:t>
            </a:r>
          </a:p>
          <a:p>
            <a:pPr lvl="1"/>
            <a:r>
              <a:rPr lang="en-GB" dirty="0"/>
              <a:t>clear fear – for anxiety​</a:t>
            </a:r>
          </a:p>
          <a:p>
            <a:pPr lvl="1"/>
            <a:r>
              <a:rPr lang="en-GB" dirty="0"/>
              <a:t>calm harm – for self-harming behaviours​</a:t>
            </a:r>
          </a:p>
          <a:p>
            <a:pPr lvl="1"/>
            <a:r>
              <a:rPr lang="en-GB" dirty="0"/>
              <a:t>headspace – for mindfulness and meditation</a:t>
            </a:r>
          </a:p>
          <a:p>
            <a:endParaRPr lang="en-GB" dirty="0"/>
          </a:p>
        </p:txBody>
      </p:sp>
    </p:spTree>
    <p:extLst>
      <p:ext uri="{BB962C8B-B14F-4D97-AF65-F5344CB8AC3E}">
        <p14:creationId xmlns:p14="http://schemas.microsoft.com/office/powerpoint/2010/main" val="27822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title"/>
          </p:nvPr>
        </p:nvSpPr>
        <p:spPr>
          <a:xfrm>
            <a:off x="484095" y="1352549"/>
            <a:ext cx="10869704" cy="476251"/>
          </a:xfrm>
        </p:spPr>
        <p:txBody>
          <a:bodyPr>
            <a:normAutofit fontScale="90000"/>
          </a:bodyPr>
          <a:lstStyle/>
          <a:p>
            <a:pPr algn="ctr"/>
            <a:r>
              <a:rPr lang="en-GB" dirty="0"/>
              <a:t>Other Local and National Supports</a:t>
            </a:r>
          </a:p>
        </p:txBody>
      </p:sp>
      <p:sp>
        <p:nvSpPr>
          <p:cNvPr id="3" name="Content Placeholder 2">
            <a:extLst>
              <a:ext uri="{FF2B5EF4-FFF2-40B4-BE49-F238E27FC236}">
                <a16:creationId xmlns:a16="http://schemas.microsoft.com/office/drawing/2014/main" id="{7B375420-2A35-FBCB-D8DB-4F339BC3F138}"/>
              </a:ext>
            </a:extLst>
          </p:cNvPr>
          <p:cNvSpPr>
            <a:spLocks noGrp="1"/>
          </p:cNvSpPr>
          <p:nvPr>
            <p:ph idx="1"/>
          </p:nvPr>
        </p:nvSpPr>
        <p:spPr>
          <a:xfrm>
            <a:off x="484096" y="2028825"/>
            <a:ext cx="10869705" cy="3672728"/>
          </a:xfrm>
        </p:spPr>
        <p:txBody>
          <a:bodyPr>
            <a:normAutofit/>
          </a:bodyPr>
          <a:lstStyle/>
          <a:p>
            <a:r>
              <a:rPr lang="en-GB" sz="2000" dirty="0"/>
              <a:t>Linden House</a:t>
            </a:r>
            <a:r>
              <a:rPr lang="en-US" sz="2000" dirty="0"/>
              <a:t>​</a:t>
            </a:r>
          </a:p>
          <a:p>
            <a:r>
              <a:rPr lang="en-GB" sz="2000" dirty="0"/>
              <a:t>Stand Tall- </a:t>
            </a:r>
            <a:r>
              <a:rPr lang="en-GB" sz="2000" dirty="0" err="1"/>
              <a:t>Abbeycroft</a:t>
            </a:r>
            <a:r>
              <a:rPr lang="en-GB" sz="2000" dirty="0"/>
              <a:t> Leisure  </a:t>
            </a:r>
            <a:r>
              <a:rPr lang="en-GB" sz="2000" dirty="0">
                <a:hlinkClick r:id="rId2"/>
              </a:rPr>
              <a:t>www.acleisure.com/stand-tall</a:t>
            </a:r>
            <a:r>
              <a:rPr lang="en-GB" sz="2000" dirty="0"/>
              <a:t> </a:t>
            </a:r>
          </a:p>
          <a:p>
            <a:r>
              <a:rPr lang="en-GB" sz="2000" dirty="0"/>
              <a:t>Diadem Girls Group at the Mix- Stowmarket </a:t>
            </a:r>
            <a:r>
              <a:rPr lang="en-GB" sz="2000" dirty="0">
                <a:hlinkClick r:id="rId3"/>
              </a:rPr>
              <a:t>www.themixstowmarket.org/our-services/diadem-girls-group</a:t>
            </a:r>
            <a:r>
              <a:rPr lang="en-GB" sz="2000" dirty="0"/>
              <a:t>.</a:t>
            </a:r>
            <a:r>
              <a:rPr lang="en-US" sz="2000" dirty="0"/>
              <a:t>​</a:t>
            </a:r>
          </a:p>
          <a:p>
            <a:r>
              <a:rPr lang="en-GB" sz="2000" dirty="0"/>
              <a:t>Outreach Youth Ipswich- LBTQ+ </a:t>
            </a:r>
            <a:r>
              <a:rPr lang="en-GB" sz="2000" dirty="0">
                <a:hlinkClick r:id="rId4"/>
              </a:rPr>
              <a:t>www.outreachyouth.org.uk</a:t>
            </a:r>
            <a:r>
              <a:rPr lang="en-GB" sz="2000" dirty="0"/>
              <a:t> </a:t>
            </a:r>
            <a:r>
              <a:rPr lang="en-US" sz="2000" dirty="0"/>
              <a:t>​</a:t>
            </a:r>
          </a:p>
          <a:p>
            <a:r>
              <a:rPr lang="en-GB" sz="2000" dirty="0"/>
              <a:t>Voice Collective- visions and voices support </a:t>
            </a:r>
            <a:r>
              <a:rPr lang="en-GB" sz="2000" dirty="0">
                <a:hlinkClick r:id="rId5"/>
              </a:rPr>
              <a:t>www.voicecollective.co.uk</a:t>
            </a:r>
            <a:r>
              <a:rPr lang="en-GB" sz="2000" dirty="0"/>
              <a:t>  </a:t>
            </a:r>
            <a:r>
              <a:rPr lang="en-US" sz="2000" dirty="0"/>
              <a:t>​</a:t>
            </a:r>
          </a:p>
          <a:p>
            <a:r>
              <a:rPr lang="en-GB" sz="2000" dirty="0"/>
              <a:t>Young Minds websites</a:t>
            </a:r>
            <a:r>
              <a:rPr lang="en-US" sz="2000" dirty="0"/>
              <a:t>​</a:t>
            </a:r>
          </a:p>
          <a:p>
            <a:r>
              <a:rPr lang="en-GB" sz="2000" dirty="0"/>
              <a:t>Psychology Department at West Suffolk Hospital</a:t>
            </a:r>
            <a:endParaRPr lang="en-US" sz="2000" dirty="0"/>
          </a:p>
          <a:p>
            <a:endParaRPr lang="en-GB" sz="2000" dirty="0"/>
          </a:p>
        </p:txBody>
      </p:sp>
    </p:spTree>
    <p:extLst>
      <p:ext uri="{BB962C8B-B14F-4D97-AF65-F5344CB8AC3E}">
        <p14:creationId xmlns:p14="http://schemas.microsoft.com/office/powerpoint/2010/main" val="13126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title"/>
          </p:nvPr>
        </p:nvSpPr>
        <p:spPr>
          <a:xfrm>
            <a:off x="484095" y="1352549"/>
            <a:ext cx="10869704" cy="476251"/>
          </a:xfrm>
        </p:spPr>
        <p:txBody>
          <a:bodyPr>
            <a:noAutofit/>
          </a:bodyPr>
          <a:lstStyle/>
          <a:p>
            <a:pPr algn="ctr"/>
            <a:r>
              <a:rPr lang="en-GB" dirty="0"/>
              <a:t>Useful information and contacts for Bury St Edmunds Area</a:t>
            </a:r>
          </a:p>
        </p:txBody>
      </p:sp>
      <p:sp>
        <p:nvSpPr>
          <p:cNvPr id="3" name="Content Placeholder 2">
            <a:extLst>
              <a:ext uri="{FF2B5EF4-FFF2-40B4-BE49-F238E27FC236}">
                <a16:creationId xmlns:a16="http://schemas.microsoft.com/office/drawing/2014/main" id="{7B375420-2A35-FBCB-D8DB-4F339BC3F138}"/>
              </a:ext>
            </a:extLst>
          </p:cNvPr>
          <p:cNvSpPr>
            <a:spLocks noGrp="1"/>
          </p:cNvSpPr>
          <p:nvPr>
            <p:ph idx="1"/>
          </p:nvPr>
        </p:nvSpPr>
        <p:spPr>
          <a:xfrm>
            <a:off x="484096" y="2028825"/>
            <a:ext cx="10869705" cy="3672728"/>
          </a:xfrm>
        </p:spPr>
        <p:txBody>
          <a:bodyPr>
            <a:normAutofit/>
          </a:bodyPr>
          <a:lstStyle/>
          <a:p>
            <a:r>
              <a:rPr lang="en-GB" dirty="0"/>
              <a:t>Emotional Wellbeing Hub 0345 600 2090</a:t>
            </a:r>
            <a:r>
              <a:rPr lang="en-US" dirty="0"/>
              <a:t>​</a:t>
            </a:r>
          </a:p>
          <a:p>
            <a:r>
              <a:rPr lang="en-GB" dirty="0"/>
              <a:t>NDD referral process and contact number   </a:t>
            </a:r>
            <a:r>
              <a:rPr lang="en-GB" dirty="0">
                <a:hlinkClick r:id="rId2"/>
              </a:rPr>
              <a:t>nddadmin@barnardos.org.uk</a:t>
            </a:r>
            <a:endParaRPr lang="en-GB" dirty="0"/>
          </a:p>
          <a:p>
            <a:r>
              <a:rPr lang="en-GB" dirty="0"/>
              <a:t> </a:t>
            </a:r>
            <a:r>
              <a:rPr lang="en-GB" dirty="0">
                <a:hlinkClick r:id="rId3"/>
              </a:rPr>
              <a:t>www.infolink.suffolk.gov.uk/kb5/suffolk/infolink/advice.page?id=vuyrPmzW-Tw</a:t>
            </a:r>
            <a:r>
              <a:rPr lang="en-GB" dirty="0"/>
              <a:t> </a:t>
            </a:r>
            <a:endParaRPr lang="en-US" dirty="0"/>
          </a:p>
          <a:p>
            <a:pPr marL="0" indent="0">
              <a:buNone/>
            </a:pPr>
            <a:endParaRPr lang="en-GB" dirty="0"/>
          </a:p>
        </p:txBody>
      </p:sp>
    </p:spTree>
    <p:extLst>
      <p:ext uri="{BB962C8B-B14F-4D97-AF65-F5344CB8AC3E}">
        <p14:creationId xmlns:p14="http://schemas.microsoft.com/office/powerpoint/2010/main" val="119940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2163CB-8EF3-4174-8404-DF53846A5E18}"/>
              </a:ext>
            </a:extLst>
          </p:cNvPr>
          <p:cNvPicPr>
            <a:picLocks noGrp="1" noChangeAspect="1"/>
          </p:cNvPicPr>
          <p:nvPr>
            <p:ph idx="1"/>
          </p:nvPr>
        </p:nvPicPr>
        <p:blipFill>
          <a:blip r:embed="rId2"/>
          <a:stretch>
            <a:fillRect/>
          </a:stretch>
        </p:blipFill>
        <p:spPr>
          <a:xfrm>
            <a:off x="2102403" y="643466"/>
            <a:ext cx="7987194" cy="5571067"/>
          </a:xfrm>
          <a:prstGeom prst="rect">
            <a:avLst/>
          </a:prstGeom>
        </p:spPr>
      </p:pic>
      <p:pic>
        <p:nvPicPr>
          <p:cNvPr id="5" name="Picture 4">
            <a:extLst>
              <a:ext uri="{FF2B5EF4-FFF2-40B4-BE49-F238E27FC236}">
                <a16:creationId xmlns:a16="http://schemas.microsoft.com/office/drawing/2014/main" id="{50158A3E-9F90-4101-A834-617D3E3F81CD}"/>
              </a:ext>
            </a:extLst>
          </p:cNvPr>
          <p:cNvPicPr>
            <a:picLocks noChangeAspect="1"/>
          </p:cNvPicPr>
          <p:nvPr/>
        </p:nvPicPr>
        <p:blipFill>
          <a:blip r:embed="rId3"/>
          <a:stretch>
            <a:fillRect/>
          </a:stretch>
        </p:blipFill>
        <p:spPr>
          <a:xfrm>
            <a:off x="124241" y="140007"/>
            <a:ext cx="1854295" cy="577880"/>
          </a:xfrm>
          <a:prstGeom prst="rect">
            <a:avLst/>
          </a:prstGeom>
        </p:spPr>
      </p:pic>
    </p:spTree>
    <p:extLst>
      <p:ext uri="{BB962C8B-B14F-4D97-AF65-F5344CB8AC3E}">
        <p14:creationId xmlns:p14="http://schemas.microsoft.com/office/powerpoint/2010/main" val="213290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59A2F-5A08-4048-B70F-020079852C9C}"/>
              </a:ext>
            </a:extLst>
          </p:cNvPr>
          <p:cNvPicPr>
            <a:picLocks noChangeAspect="1"/>
          </p:cNvPicPr>
          <p:nvPr/>
        </p:nvPicPr>
        <p:blipFill>
          <a:blip r:embed="rId2"/>
          <a:stretch>
            <a:fillRect/>
          </a:stretch>
        </p:blipFill>
        <p:spPr>
          <a:xfrm>
            <a:off x="1643865" y="339117"/>
            <a:ext cx="8774131" cy="6272803"/>
          </a:xfrm>
          <a:prstGeom prst="rect">
            <a:avLst/>
          </a:prstGeom>
        </p:spPr>
      </p:pic>
    </p:spTree>
    <p:extLst>
      <p:ext uri="{BB962C8B-B14F-4D97-AF65-F5344CB8AC3E}">
        <p14:creationId xmlns:p14="http://schemas.microsoft.com/office/powerpoint/2010/main" val="384097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C1955-5F51-AE33-4290-11173E8C0119}"/>
              </a:ext>
            </a:extLst>
          </p:cNvPr>
          <p:cNvSpPr>
            <a:spLocks noGrp="1"/>
          </p:cNvSpPr>
          <p:nvPr>
            <p:ph type="title"/>
          </p:nvPr>
        </p:nvSpPr>
        <p:spPr>
          <a:xfrm>
            <a:off x="640080" y="329184"/>
            <a:ext cx="6894576" cy="1783080"/>
          </a:xfrm>
        </p:spPr>
        <p:txBody>
          <a:bodyPr anchor="b">
            <a:normAutofit/>
          </a:bodyPr>
          <a:lstStyle/>
          <a:p>
            <a:r>
              <a:rPr lang="en-GB" sz="4200" dirty="0">
                <a:latin typeface="+mn-lt"/>
                <a:ea typeface="Times New Roman" panose="02020603050405020304" pitchFamily="18" charset="0"/>
                <a:cs typeface="Times New Roman" panose="02020603050405020304" pitchFamily="18" charset="0"/>
              </a:rPr>
              <a:t>The P</a:t>
            </a:r>
            <a:r>
              <a:rPr lang="en-GB" sz="4200" dirty="0">
                <a:latin typeface="+mn-lt"/>
              </a:rPr>
              <a:t>urpose Of Our </a:t>
            </a:r>
            <a:r>
              <a:rPr lang="en-GB" sz="4200" dirty="0">
                <a:latin typeface="+mn-lt"/>
                <a:ea typeface="Times New Roman" panose="02020603050405020304" pitchFamily="18" charset="0"/>
                <a:cs typeface="Times New Roman" panose="02020603050405020304" pitchFamily="18" charset="0"/>
              </a:rPr>
              <a:t>Community Inclusion Forums:</a:t>
            </a:r>
            <a:endParaRPr lang="en-GB" sz="4200" dirty="0">
              <a:latin typeface="+mn-lt"/>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85FC98-77E9-6EC4-75C3-BD97D22627EE}"/>
              </a:ext>
            </a:extLst>
          </p:cNvPr>
          <p:cNvSpPr>
            <a:spLocks noGrp="1"/>
          </p:cNvSpPr>
          <p:nvPr>
            <p:ph idx="1"/>
          </p:nvPr>
        </p:nvSpPr>
        <p:spPr>
          <a:xfrm>
            <a:off x="640079" y="2706624"/>
            <a:ext cx="7404585" cy="3881370"/>
          </a:xfrm>
        </p:spPr>
        <p:txBody>
          <a:bodyPr>
            <a:normAutofit/>
          </a:bodyPr>
          <a:lstStyle/>
          <a:p>
            <a:pPr marL="342900" lvl="0" indent="-342900">
              <a:spcAft>
                <a:spcPts val="800"/>
              </a:spcAft>
              <a:buFont typeface="Wingdings" panose="05000000000000000000" pitchFamily="2" charset="2"/>
              <a:buChar char=""/>
              <a:tabLst>
                <a:tab pos="457200" algn="l"/>
              </a:tabLst>
            </a:pPr>
            <a:r>
              <a:rPr lang="en-GB" sz="1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T</a:t>
            </a:r>
            <a:r>
              <a:rPr lang="en-GB" sz="1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o promote the inclusion</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and achievement of best possible outcomes, for children and young people with SEND and additional needs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GB" sz="1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To empower</a:t>
            </a:r>
            <a:r>
              <a:rPr lang="en-GB" sz="1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staff across the sector to be able to meet these needs, through the sharing of effective practice and providing peer support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and awareness of emerging research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
              <a:tabLst>
                <a:tab pos="45720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Through the collaboration of stakeholders, we intend to enable access and knowledge and development of the Local Offer</a:t>
            </a:r>
          </a:p>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To understand and meet the needs of the local community in Bury &amp; Central Suffolk</a:t>
            </a:r>
          </a:p>
          <a:p>
            <a:pPr marL="342900" lvl="0" indent="-342900">
              <a:spcAft>
                <a:spcPts val="800"/>
              </a:spcAft>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Times New Roman" panose="02020603050405020304" pitchFamily="18" charset="0"/>
              </a:rPr>
              <a:t>To increase community capacity, facilitate co-creation, and raise parental confidence</a:t>
            </a:r>
          </a:p>
          <a:p>
            <a:pPr marL="342900" lvl="0" indent="-342900">
              <a:spcAft>
                <a:spcPts val="800"/>
              </a:spcAft>
              <a:buFont typeface="Wingdings" panose="05000000000000000000" pitchFamily="2" charset="2"/>
              <a:buChar char=""/>
              <a:tabLst>
                <a:tab pos="457200" algn="l"/>
              </a:tabLst>
            </a:pPr>
            <a:r>
              <a:rPr lang="en-GB" sz="1400" dirty="0">
                <a:latin typeface="Arial" panose="020B0604020202020204" pitchFamily="34" charset="0"/>
                <a:ea typeface="Calibri" panose="020F0502020204030204" pitchFamily="34" charset="0"/>
                <a:cs typeface="Times New Roman" panose="02020603050405020304" pitchFamily="18" charset="0"/>
              </a:rPr>
              <a:t>To improve our wellbeing and reclaim our professional identity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pic>
        <p:nvPicPr>
          <p:cNvPr id="5" name="Picture 4" descr="A group of blue people in a circle&#10;&#10;Description automatically generated">
            <a:extLst>
              <a:ext uri="{FF2B5EF4-FFF2-40B4-BE49-F238E27FC236}">
                <a16:creationId xmlns:a16="http://schemas.microsoft.com/office/drawing/2014/main" id="{5EAB5132-1943-D2FC-813B-236EE4EAF4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96" r="-1" b="-1"/>
          <a:stretch/>
        </p:blipFill>
        <p:spPr>
          <a:xfrm>
            <a:off x="7940087" y="329183"/>
            <a:ext cx="3861722" cy="3429969"/>
          </a:xfrm>
          <a:prstGeom prst="rect">
            <a:avLst/>
          </a:prstGeom>
        </p:spPr>
      </p:pic>
      <p:pic>
        <p:nvPicPr>
          <p:cNvPr id="4" name="Picture 3">
            <a:extLst>
              <a:ext uri="{FF2B5EF4-FFF2-40B4-BE49-F238E27FC236}">
                <a16:creationId xmlns:a16="http://schemas.microsoft.com/office/drawing/2014/main" id="{9C97DB70-ECD2-2226-ED5D-3B2DDA4F12DA}"/>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4352" r="-1" b="722"/>
          <a:stretch>
            <a:fillRect/>
          </a:stretch>
        </p:blipFill>
        <p:spPr bwMode="auto">
          <a:xfrm>
            <a:off x="8636686" y="4079193"/>
            <a:ext cx="2450235" cy="2176272"/>
          </a:xfrm>
          <a:prstGeom prst="rect">
            <a:avLst/>
          </a:prstGeom>
          <a:noFill/>
        </p:spPr>
      </p:pic>
    </p:spTree>
    <p:extLst>
      <p:ext uri="{BB962C8B-B14F-4D97-AF65-F5344CB8AC3E}">
        <p14:creationId xmlns:p14="http://schemas.microsoft.com/office/powerpoint/2010/main" val="27323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B9D32-16E1-1B36-61ED-4A3B3EECEB58}"/>
              </a:ext>
            </a:extLst>
          </p:cNvPr>
          <p:cNvSpPr>
            <a:spLocks noGrp="1"/>
          </p:cNvSpPr>
          <p:nvPr>
            <p:ph type="title"/>
          </p:nvPr>
        </p:nvSpPr>
        <p:spPr>
          <a:xfrm>
            <a:off x="838200" y="365125"/>
            <a:ext cx="10515600" cy="1325563"/>
          </a:xfrm>
        </p:spPr>
        <p:txBody>
          <a:bodyPr>
            <a:normAutofit/>
          </a:bodyPr>
          <a:lstStyle/>
          <a:p>
            <a:r>
              <a:rPr lang="en-GB" b="1" dirty="0"/>
              <a:t>Spring Term 2024</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E4561-1047-DD2B-3D7F-88305DABD213}"/>
              </a:ext>
            </a:extLst>
          </p:cNvPr>
          <p:cNvSpPr>
            <a:spLocks/>
          </p:cNvSpPr>
          <p:nvPr/>
        </p:nvSpPr>
        <p:spPr>
          <a:xfrm>
            <a:off x="1173479" y="2270608"/>
            <a:ext cx="5532121" cy="1109582"/>
          </a:xfrm>
          <a:prstGeom prst="rect">
            <a:avLst/>
          </a:prstGeom>
        </p:spPr>
        <p:txBody>
          <a:bodyPr>
            <a:noAutofit/>
          </a:bodyPr>
          <a:lstStyle/>
          <a:p>
            <a:pPr defTabSz="658368">
              <a:spcAft>
                <a:spcPts val="576"/>
              </a:spcAft>
            </a:pPr>
            <a:r>
              <a:rPr lang="en-GB" sz="3200" kern="100" dirty="0">
                <a:solidFill>
                  <a:schemeClr val="tx1"/>
                </a:solidFill>
                <a:latin typeface="Calibri" panose="020F0502020204030204" pitchFamily="34" charset="0"/>
                <a:ea typeface="+mn-ea"/>
                <a:cs typeface="Times New Roman" panose="02020603050405020304" pitchFamily="18" charset="0"/>
              </a:rPr>
              <a:t>Thursday 21st March venue tbc</a:t>
            </a:r>
          </a:p>
          <a:p>
            <a:pPr marL="0" indent="0">
              <a:buNone/>
            </a:pPr>
            <a:endParaRPr lang="en-GB" sz="3200" dirty="0"/>
          </a:p>
        </p:txBody>
      </p:sp>
      <p:pic>
        <p:nvPicPr>
          <p:cNvPr id="11" name="Picture 10" descr="A group of blue people in a circle&#10;&#10;Description automatically generated">
            <a:extLst>
              <a:ext uri="{FF2B5EF4-FFF2-40B4-BE49-F238E27FC236}">
                <a16:creationId xmlns:a16="http://schemas.microsoft.com/office/drawing/2014/main" id="{7CB0961D-3275-1C05-AA25-997E8F2F8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695" y="2228087"/>
            <a:ext cx="1801266" cy="169291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4" name="Picture 3">
            <a:extLst>
              <a:ext uri="{FF2B5EF4-FFF2-40B4-BE49-F238E27FC236}">
                <a16:creationId xmlns:a16="http://schemas.microsoft.com/office/drawing/2014/main" id="{A2B27E72-864C-E3F0-D376-CB1B2EFDA565}"/>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8064694" y="4558475"/>
            <a:ext cx="1801265" cy="168539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5" name="TextBox 4">
            <a:extLst>
              <a:ext uri="{FF2B5EF4-FFF2-40B4-BE49-F238E27FC236}">
                <a16:creationId xmlns:a16="http://schemas.microsoft.com/office/drawing/2014/main" id="{AD50CF6E-B50B-7AED-1B43-4F26B73E7ACA}"/>
              </a:ext>
            </a:extLst>
          </p:cNvPr>
          <p:cNvSpPr txBox="1"/>
          <p:nvPr/>
        </p:nvSpPr>
        <p:spPr>
          <a:xfrm>
            <a:off x="838199" y="3876888"/>
            <a:ext cx="5532121" cy="2431435"/>
          </a:xfrm>
          <a:prstGeom prst="rect">
            <a:avLst/>
          </a:prstGeom>
          <a:noFill/>
        </p:spPr>
        <p:txBody>
          <a:bodyPr wrap="square" rtlCol="0">
            <a:spAutoFit/>
          </a:bodyPr>
          <a:lstStyle/>
          <a:p>
            <a:pPr defTabSz="658368"/>
            <a:r>
              <a:rPr lang="en-GB" sz="4400" b="1" kern="1200" dirty="0">
                <a:solidFill>
                  <a:schemeClr val="tx1"/>
                </a:solidFill>
                <a:latin typeface="+mj-lt"/>
                <a:ea typeface="+mn-ea"/>
                <a:cs typeface="+mn-cs"/>
              </a:rPr>
              <a:t>Summer</a:t>
            </a:r>
            <a:r>
              <a:rPr lang="en-GB" sz="2000" b="1" kern="1200" dirty="0">
                <a:solidFill>
                  <a:schemeClr val="tx1"/>
                </a:solidFill>
                <a:latin typeface="+mn-lt"/>
                <a:ea typeface="+mn-ea"/>
                <a:cs typeface="+mn-cs"/>
              </a:rPr>
              <a:t> </a:t>
            </a:r>
            <a:r>
              <a:rPr lang="en-GB" sz="4400" b="1" kern="1200" dirty="0">
                <a:solidFill>
                  <a:schemeClr val="tx1"/>
                </a:solidFill>
                <a:latin typeface="+mj-lt"/>
                <a:ea typeface="+mn-ea"/>
                <a:cs typeface="+mn-cs"/>
              </a:rPr>
              <a:t>Term 2024</a:t>
            </a:r>
          </a:p>
          <a:p>
            <a:pPr defTabSz="658368"/>
            <a:endParaRPr lang="en-GB" sz="1400" kern="1200" dirty="0">
              <a:solidFill>
                <a:schemeClr val="tx1"/>
              </a:solidFill>
              <a:latin typeface="+mn-lt"/>
              <a:ea typeface="+mn-ea"/>
              <a:cs typeface="+mn-cs"/>
            </a:endParaRPr>
          </a:p>
          <a:p>
            <a:pPr marL="329184" indent="-329184" defTabSz="658368">
              <a:spcAft>
                <a:spcPts val="576"/>
              </a:spcAft>
              <a:buFont typeface="Arial" panose="020B0604020202020204" pitchFamily="34" charset="0"/>
              <a:buChar char="•"/>
            </a:pPr>
            <a:r>
              <a:rPr lang="en-GB" sz="3200" kern="100" dirty="0">
                <a:solidFill>
                  <a:schemeClr val="tx1"/>
                </a:solidFill>
                <a:latin typeface="Calibri" panose="020F0502020204030204" pitchFamily="34" charset="0"/>
                <a:ea typeface="+mn-ea"/>
                <a:cs typeface="Times New Roman" panose="02020603050405020304" pitchFamily="18" charset="0"/>
              </a:rPr>
              <a:t>Thursday 9</a:t>
            </a:r>
            <a:r>
              <a:rPr lang="en-GB" sz="3200" kern="100" baseline="30000" dirty="0">
                <a:solidFill>
                  <a:schemeClr val="tx1"/>
                </a:solidFill>
                <a:latin typeface="Calibri" panose="020F0502020204030204" pitchFamily="34" charset="0"/>
                <a:ea typeface="+mn-ea"/>
                <a:cs typeface="Times New Roman" panose="02020603050405020304" pitchFamily="18" charset="0"/>
              </a:rPr>
              <a:t>th </a:t>
            </a:r>
            <a:r>
              <a:rPr lang="en-GB" sz="3200" kern="100" dirty="0">
                <a:solidFill>
                  <a:schemeClr val="tx1"/>
                </a:solidFill>
                <a:latin typeface="Calibri" panose="020F0502020204030204" pitchFamily="34" charset="0"/>
                <a:ea typeface="+mn-ea"/>
                <a:cs typeface="Times New Roman" panose="02020603050405020304" pitchFamily="18" charset="0"/>
              </a:rPr>
              <a:t>May venue tbc</a:t>
            </a:r>
          </a:p>
          <a:p>
            <a:pPr marL="329184" indent="-329184" defTabSz="658368">
              <a:spcAft>
                <a:spcPts val="576"/>
              </a:spcAft>
              <a:buFont typeface="Arial" panose="020B0604020202020204" pitchFamily="34" charset="0"/>
              <a:buChar char="•"/>
            </a:pPr>
            <a:r>
              <a:rPr lang="en-GB" sz="3200" kern="100" dirty="0">
                <a:solidFill>
                  <a:schemeClr val="tx1"/>
                </a:solidFill>
                <a:latin typeface="Calibri" panose="020F0502020204030204" pitchFamily="34" charset="0"/>
                <a:ea typeface="+mn-ea"/>
                <a:cs typeface="Times New Roman" panose="02020603050405020304" pitchFamily="18" charset="0"/>
              </a:rPr>
              <a:t>Thursday 27</a:t>
            </a:r>
            <a:r>
              <a:rPr lang="en-GB" sz="3200" kern="100" baseline="30000" dirty="0">
                <a:solidFill>
                  <a:schemeClr val="tx1"/>
                </a:solidFill>
                <a:latin typeface="Calibri" panose="020F0502020204030204" pitchFamily="34" charset="0"/>
                <a:ea typeface="+mn-ea"/>
                <a:cs typeface="Times New Roman" panose="02020603050405020304" pitchFamily="18" charset="0"/>
              </a:rPr>
              <a:t>th</a:t>
            </a:r>
            <a:r>
              <a:rPr lang="en-GB" sz="3200" kern="100" dirty="0">
                <a:solidFill>
                  <a:schemeClr val="tx1"/>
                </a:solidFill>
                <a:latin typeface="Calibri" panose="020F0502020204030204" pitchFamily="34" charset="0"/>
                <a:ea typeface="+mn-ea"/>
                <a:cs typeface="Times New Roman" panose="02020603050405020304" pitchFamily="18" charset="0"/>
              </a:rPr>
              <a:t> June venue tbc</a:t>
            </a:r>
          </a:p>
          <a:p>
            <a:endParaRPr lang="en-GB" sz="2000" dirty="0"/>
          </a:p>
        </p:txBody>
      </p:sp>
    </p:spTree>
    <p:extLst>
      <p:ext uri="{BB962C8B-B14F-4D97-AF65-F5344CB8AC3E}">
        <p14:creationId xmlns:p14="http://schemas.microsoft.com/office/powerpoint/2010/main" val="19333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66A28-D84C-5311-571F-6E90061F5C1D}"/>
              </a:ext>
            </a:extLst>
          </p:cNvPr>
          <p:cNvSpPr>
            <a:spLocks noGrp="1"/>
          </p:cNvSpPr>
          <p:nvPr>
            <p:ph type="title"/>
          </p:nvPr>
        </p:nvSpPr>
        <p:spPr>
          <a:xfrm>
            <a:off x="841248" y="548640"/>
            <a:ext cx="3600860" cy="5431536"/>
          </a:xfrm>
        </p:spPr>
        <p:txBody>
          <a:bodyPr>
            <a:normAutofit/>
          </a:bodyPr>
          <a:lstStyle/>
          <a:p>
            <a:r>
              <a:rPr lang="en-GB" sz="5400" dirty="0"/>
              <a:t>Agenda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B5578-B8CE-8D73-F641-5AE141FDC699}"/>
              </a:ext>
            </a:extLst>
          </p:cNvPr>
          <p:cNvSpPr>
            <a:spLocks noGrp="1"/>
          </p:cNvSpPr>
          <p:nvPr>
            <p:ph idx="1"/>
          </p:nvPr>
        </p:nvSpPr>
        <p:spPr>
          <a:xfrm>
            <a:off x="5126418" y="552091"/>
            <a:ext cx="6224335" cy="5431536"/>
          </a:xfrm>
        </p:spPr>
        <p:txBody>
          <a:bodyPr anchor="ctr">
            <a:normAutofit/>
          </a:bodyPr>
          <a:lstStyle/>
          <a:p>
            <a:r>
              <a:rPr lang="en-GB" dirty="0"/>
              <a:t>AP update</a:t>
            </a:r>
          </a:p>
          <a:p>
            <a:r>
              <a:rPr lang="en-GB" dirty="0"/>
              <a:t>Feedback from previous meeting</a:t>
            </a:r>
          </a:p>
          <a:p>
            <a:r>
              <a:rPr lang="en-GB" dirty="0"/>
              <a:t>Update on the current Mental Health Offer</a:t>
            </a:r>
          </a:p>
          <a:p>
            <a:r>
              <a:rPr lang="en-GB" dirty="0"/>
              <a:t>Transition charter proposal</a:t>
            </a:r>
          </a:p>
          <a:p>
            <a:r>
              <a:rPr lang="en-GB" dirty="0"/>
              <a:t>Networking &amp; Resource sharing activity</a:t>
            </a:r>
          </a:p>
          <a:p>
            <a:r>
              <a:rPr lang="en-GB" dirty="0"/>
              <a:t>Next meeting – agenda and location</a:t>
            </a:r>
          </a:p>
          <a:p>
            <a:endParaRPr lang="en-GB" sz="2200" dirty="0"/>
          </a:p>
        </p:txBody>
      </p:sp>
    </p:spTree>
    <p:extLst>
      <p:ext uri="{BB962C8B-B14F-4D97-AF65-F5344CB8AC3E}">
        <p14:creationId xmlns:p14="http://schemas.microsoft.com/office/powerpoint/2010/main" val="56485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044199E0-9049-4C33-B5AA-773B1526A163}"/>
              </a:ext>
            </a:extLst>
          </p:cNvPr>
          <p:cNvPicPr>
            <a:picLocks noGrp="1" noChangeAspect="1"/>
          </p:cNvPicPr>
          <p:nvPr>
            <p:ph idx="1"/>
          </p:nvPr>
        </p:nvPicPr>
        <p:blipFill>
          <a:blip r:embed="rId2"/>
          <a:stretch>
            <a:fillRect/>
          </a:stretch>
        </p:blipFill>
        <p:spPr>
          <a:xfrm>
            <a:off x="643467" y="811783"/>
            <a:ext cx="10905066" cy="5234432"/>
          </a:xfrm>
          <a:prstGeom prst="rect">
            <a:avLst/>
          </a:prstGeom>
        </p:spPr>
      </p:pic>
      <p:cxnSp>
        <p:nvCxnSpPr>
          <p:cNvPr id="10" name="Straight Arrow Connector 9">
            <a:extLst>
              <a:ext uri="{FF2B5EF4-FFF2-40B4-BE49-F238E27FC236}">
                <a16:creationId xmlns:a16="http://schemas.microsoft.com/office/drawing/2014/main" id="{ED273337-8E3F-4F16-B321-7438C6469AFA}"/>
              </a:ext>
            </a:extLst>
          </p:cNvPr>
          <p:cNvCxnSpPr/>
          <p:nvPr/>
        </p:nvCxnSpPr>
        <p:spPr>
          <a:xfrm flipH="1" flipV="1">
            <a:off x="10363200" y="5181600"/>
            <a:ext cx="1330960" cy="77216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436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45CE11-975A-4F3A-BD69-514A6743D14F}"/>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dirty="0">
                <a:solidFill>
                  <a:schemeClr val="tx1"/>
                </a:solidFill>
                <a:latin typeface="+mj-lt"/>
                <a:ea typeface="+mj-ea"/>
                <a:cs typeface="+mj-cs"/>
              </a:rPr>
              <a:t>Feedback from last meeting</a:t>
            </a:r>
          </a:p>
        </p:txBody>
      </p:sp>
      <p:sp>
        <p:nvSpPr>
          <p:cNvPr id="15"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6A21D9A-7818-4A79-A59B-138BC715D0CB}"/>
              </a:ext>
            </a:extLst>
          </p:cNvPr>
          <p:cNvSpPr>
            <a:spLocks/>
          </p:cNvSpPr>
          <p:nvPr/>
        </p:nvSpPr>
        <p:spPr>
          <a:xfrm>
            <a:off x="839788" y="1681163"/>
            <a:ext cx="5157787" cy="823912"/>
          </a:xfrm>
          <a:prstGeom prst="rect">
            <a:avLst/>
          </a:prstGeom>
        </p:spPr>
        <p:txBody>
          <a:bodyPr/>
          <a:lstStyle/>
          <a:p>
            <a:endParaRPr lang="en-GB"/>
          </a:p>
        </p:txBody>
      </p:sp>
      <p:sp>
        <p:nvSpPr>
          <p:cNvPr id="7" name="Text Placeholder 6">
            <a:extLst>
              <a:ext uri="{FF2B5EF4-FFF2-40B4-BE49-F238E27FC236}">
                <a16:creationId xmlns:a16="http://schemas.microsoft.com/office/drawing/2014/main" id="{63566C79-9D1B-461A-A799-DAEF6808433D}"/>
              </a:ext>
            </a:extLst>
          </p:cNvPr>
          <p:cNvSpPr>
            <a:spLocks/>
          </p:cNvSpPr>
          <p:nvPr/>
        </p:nvSpPr>
        <p:spPr>
          <a:xfrm>
            <a:off x="6172200" y="1681163"/>
            <a:ext cx="5183188" cy="823912"/>
          </a:xfrm>
          <a:prstGeom prst="rect">
            <a:avLst/>
          </a:prstGeom>
        </p:spPr>
        <p:txBody>
          <a:bodyPr/>
          <a:lstStyle/>
          <a:p>
            <a:endParaRPr lang="en-GB"/>
          </a:p>
        </p:txBody>
      </p:sp>
      <p:sp>
        <p:nvSpPr>
          <p:cNvPr id="6" name="Content Placeholder 5">
            <a:extLst>
              <a:ext uri="{FF2B5EF4-FFF2-40B4-BE49-F238E27FC236}">
                <a16:creationId xmlns:a16="http://schemas.microsoft.com/office/drawing/2014/main" id="{C820C1C3-A3FD-4642-A211-7A7A6725FDA6}"/>
              </a:ext>
            </a:extLst>
          </p:cNvPr>
          <p:cNvSpPr>
            <a:spLocks/>
          </p:cNvSpPr>
          <p:nvPr/>
        </p:nvSpPr>
        <p:spPr>
          <a:xfrm>
            <a:off x="838200" y="2164380"/>
            <a:ext cx="5153302" cy="3681384"/>
          </a:xfrm>
          <a:prstGeom prst="rect">
            <a:avLst/>
          </a:prstGeom>
        </p:spPr>
        <p:txBody>
          <a:bodyPr/>
          <a:lstStyle/>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Mental Health Support</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Sign posting information</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High needs funding</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CPD for specific needs</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Training for parents on dealing with anxiety</a:t>
            </a:r>
          </a:p>
          <a:p>
            <a:pPr>
              <a:spcAft>
                <a:spcPts val="600"/>
              </a:spcAft>
            </a:pPr>
            <a:endParaRPr lang="en-GB" dirty="0"/>
          </a:p>
        </p:txBody>
      </p:sp>
      <p:sp>
        <p:nvSpPr>
          <p:cNvPr id="8" name="Content Placeholder 7">
            <a:extLst>
              <a:ext uri="{FF2B5EF4-FFF2-40B4-BE49-F238E27FC236}">
                <a16:creationId xmlns:a16="http://schemas.microsoft.com/office/drawing/2014/main" id="{FB79FA17-E83D-4A9D-A81B-FEFBC3CB662B}"/>
              </a:ext>
            </a:extLst>
          </p:cNvPr>
          <p:cNvSpPr>
            <a:spLocks/>
          </p:cNvSpPr>
          <p:nvPr/>
        </p:nvSpPr>
        <p:spPr>
          <a:xfrm>
            <a:off x="6165975" y="2164380"/>
            <a:ext cx="5178681" cy="3681384"/>
          </a:xfrm>
          <a:prstGeom prst="rect">
            <a:avLst/>
          </a:prstGeom>
        </p:spPr>
        <p:txBody>
          <a:bodyPr/>
          <a:lstStyle/>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Early Help Support</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Support for low level literacy</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Better partnerships with feeder schools</a:t>
            </a:r>
          </a:p>
          <a:p>
            <a:pPr marL="457200" indent="-457200" defTabSz="905256">
              <a:spcAft>
                <a:spcPts val="600"/>
              </a:spcAft>
              <a:buFont typeface="Arial" panose="020B0604020202020204" pitchFamily="34" charset="0"/>
              <a:buChar char="•"/>
            </a:pPr>
            <a:r>
              <a:rPr lang="en-GB" sz="3200" kern="1200" dirty="0">
                <a:solidFill>
                  <a:schemeClr val="tx1"/>
                </a:solidFill>
                <a:latin typeface="+mn-lt"/>
                <a:ea typeface="+mn-ea"/>
                <a:cs typeface="+mn-cs"/>
              </a:rPr>
              <a:t>ECHNA related support</a:t>
            </a:r>
          </a:p>
          <a:p>
            <a:pPr>
              <a:spcAft>
                <a:spcPts val="600"/>
              </a:spcAft>
            </a:pPr>
            <a:endParaRPr lang="en-GB" dirty="0"/>
          </a:p>
        </p:txBody>
      </p:sp>
    </p:spTree>
    <p:extLst>
      <p:ext uri="{BB962C8B-B14F-4D97-AF65-F5344CB8AC3E}">
        <p14:creationId xmlns:p14="http://schemas.microsoft.com/office/powerpoint/2010/main" val="90280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B8C3-4A10-3952-303E-CC8FCD8E2102}"/>
              </a:ext>
            </a:extLst>
          </p:cNvPr>
          <p:cNvSpPr>
            <a:spLocks noGrp="1"/>
          </p:cNvSpPr>
          <p:nvPr>
            <p:ph type="ctrTitle"/>
          </p:nvPr>
        </p:nvSpPr>
        <p:spPr>
          <a:xfrm>
            <a:off x="601176" y="1355074"/>
            <a:ext cx="10801349" cy="1377109"/>
          </a:xfrm>
        </p:spPr>
        <p:txBody>
          <a:bodyPr>
            <a:normAutofit/>
          </a:bodyPr>
          <a:lstStyle/>
          <a:p>
            <a:pPr algn="ctr"/>
            <a:r>
              <a:rPr lang="en-GB" sz="4000" dirty="0">
                <a:ea typeface="+mj-lt"/>
                <a:cs typeface="+mj-lt"/>
              </a:rPr>
              <a:t>Suffolk Children, Families and Young Persons Services: </a:t>
            </a:r>
            <a:r>
              <a:rPr lang="en-US" sz="4000" dirty="0">
                <a:ea typeface="+mj-lt"/>
                <a:cs typeface="+mj-lt"/>
              </a:rPr>
              <a:t>Early Intervention CAMHS </a:t>
            </a:r>
            <a:endParaRPr lang="en-US" sz="4000" dirty="0"/>
          </a:p>
        </p:txBody>
      </p:sp>
      <p:sp>
        <p:nvSpPr>
          <p:cNvPr id="6" name="AutoShape 4" descr="Group">
            <a:extLst>
              <a:ext uri="{FF2B5EF4-FFF2-40B4-BE49-F238E27FC236}">
                <a16:creationId xmlns:a16="http://schemas.microsoft.com/office/drawing/2014/main" id="{29B5E9AD-138E-5217-C65E-D4BEBB6882D1}"/>
              </a:ext>
            </a:extLst>
          </p:cNvPr>
          <p:cNvSpPr>
            <a:spLocks noGrp="1" noChangeAspect="1" noChangeArrowheads="1"/>
          </p:cNvSpPr>
          <p:nvPr>
            <p:ph type="subTitle" idx="1"/>
          </p:nvPr>
        </p:nvSpPr>
        <p:spPr bwMode="auto">
          <a:xfrm>
            <a:off x="852760" y="2882135"/>
            <a:ext cx="10165976" cy="246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457200" indent="-457200" algn="ctr"/>
            <a:r>
              <a:rPr lang="en-US" sz="2800" dirty="0">
                <a:cs typeface="Arial"/>
              </a:rPr>
              <a:t>Under 18 Wellbeing Team </a:t>
            </a:r>
          </a:p>
          <a:p>
            <a:pPr marL="457200" indent="-457200" algn="ctr"/>
            <a:endParaRPr lang="en-US" sz="2800" dirty="0"/>
          </a:p>
          <a:p>
            <a:pPr marL="457200" indent="-457200" algn="ctr"/>
            <a:r>
              <a:rPr lang="en-US" sz="2800" dirty="0">
                <a:cs typeface="Arial"/>
              </a:rPr>
              <a:t>Mental Health Support Team</a:t>
            </a:r>
          </a:p>
          <a:p>
            <a:pPr marL="457200" indent="-457200" algn="ctr"/>
            <a:endParaRPr lang="en-US" sz="2800" dirty="0">
              <a:cs typeface="Arial"/>
            </a:endParaRPr>
          </a:p>
          <a:p>
            <a:pPr marL="457200" indent="-457200" algn="ctr"/>
            <a:r>
              <a:rPr lang="en-US" sz="2800" dirty="0">
                <a:cs typeface="Arial"/>
              </a:rPr>
              <a:t>Psychology in Schools Team</a:t>
            </a:r>
          </a:p>
          <a:p>
            <a:pPr marL="457200" indent="-457200"/>
            <a:endParaRPr lang="en-US" sz="2800" dirty="0">
              <a:cs typeface="Arial"/>
            </a:endParaRPr>
          </a:p>
        </p:txBody>
      </p:sp>
    </p:spTree>
    <p:extLst>
      <p:ext uri="{BB962C8B-B14F-4D97-AF65-F5344CB8AC3E}">
        <p14:creationId xmlns:p14="http://schemas.microsoft.com/office/powerpoint/2010/main" val="39981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FC5A-B045-D677-BCD7-E6770937EB82}"/>
              </a:ext>
            </a:extLst>
          </p:cNvPr>
          <p:cNvSpPr>
            <a:spLocks noGrp="1"/>
          </p:cNvSpPr>
          <p:nvPr>
            <p:ph type="title"/>
          </p:nvPr>
        </p:nvSpPr>
        <p:spPr/>
        <p:txBody>
          <a:bodyPr>
            <a:normAutofit fontScale="90000"/>
          </a:bodyPr>
          <a:lstStyle/>
          <a:p>
            <a:pPr algn="ctr"/>
            <a:r>
              <a:rPr lang="en-GB" dirty="0"/>
              <a:t>Under 18 Wellbeing</a:t>
            </a:r>
          </a:p>
        </p:txBody>
      </p:sp>
      <p:sp>
        <p:nvSpPr>
          <p:cNvPr id="3" name="Content Placeholder 2">
            <a:extLst>
              <a:ext uri="{FF2B5EF4-FFF2-40B4-BE49-F238E27FC236}">
                <a16:creationId xmlns:a16="http://schemas.microsoft.com/office/drawing/2014/main" id="{8DCA7BDB-22BD-BBBB-8A52-875E8798EABD}"/>
              </a:ext>
            </a:extLst>
          </p:cNvPr>
          <p:cNvSpPr>
            <a:spLocks noGrp="1"/>
          </p:cNvSpPr>
          <p:nvPr>
            <p:ph idx="1"/>
          </p:nvPr>
        </p:nvSpPr>
        <p:spPr/>
        <p:txBody>
          <a:bodyPr/>
          <a:lstStyle/>
          <a:p>
            <a:r>
              <a:rPr lang="en-GB" dirty="0"/>
              <a:t>Primary Mental Health Worker (PMHW)</a:t>
            </a:r>
          </a:p>
          <a:p>
            <a:r>
              <a:rPr lang="en-GB" dirty="0"/>
              <a:t>Psychological Therapist (CBT, IPT-A and EMDR)</a:t>
            </a:r>
          </a:p>
          <a:p>
            <a:r>
              <a:rPr lang="en-GB" dirty="0"/>
              <a:t>Arts Psychotherapist</a:t>
            </a:r>
          </a:p>
          <a:p>
            <a:r>
              <a:rPr lang="en-GB" dirty="0"/>
              <a:t>Children’s Wellbeing Practitioners (CWP)</a:t>
            </a:r>
          </a:p>
          <a:p>
            <a:r>
              <a:rPr lang="en-GB" dirty="0"/>
              <a:t>Systemic Family Therapy pathway</a:t>
            </a:r>
          </a:p>
          <a:p>
            <a:r>
              <a:rPr lang="en-GB" dirty="0"/>
              <a:t>Virtual offer – jointly with PST </a:t>
            </a:r>
            <a:r>
              <a:rPr lang="en-GB" dirty="0">
                <a:hlinkClick r:id="rId3"/>
              </a:rPr>
              <a:t>www.nsft.nhs.uk/parent-workshops</a:t>
            </a:r>
            <a:r>
              <a:rPr lang="en-GB" dirty="0"/>
              <a:t>​</a:t>
            </a:r>
          </a:p>
          <a:p>
            <a:r>
              <a:rPr lang="en-GB" dirty="0"/>
              <a:t>Parenting groups – Timid to Tiger</a:t>
            </a:r>
          </a:p>
          <a:p>
            <a:endParaRPr lang="en-GB" dirty="0"/>
          </a:p>
        </p:txBody>
      </p:sp>
    </p:spTree>
    <p:extLst>
      <p:ext uri="{BB962C8B-B14F-4D97-AF65-F5344CB8AC3E}">
        <p14:creationId xmlns:p14="http://schemas.microsoft.com/office/powerpoint/2010/main" val="337497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508F-9D8E-6ACA-A61C-2BFDCE2998DB}"/>
              </a:ext>
            </a:extLst>
          </p:cNvPr>
          <p:cNvSpPr>
            <a:spLocks noGrp="1"/>
          </p:cNvSpPr>
          <p:nvPr>
            <p:ph type="title"/>
          </p:nvPr>
        </p:nvSpPr>
        <p:spPr/>
        <p:txBody>
          <a:bodyPr>
            <a:normAutofit fontScale="90000"/>
          </a:bodyPr>
          <a:lstStyle/>
          <a:p>
            <a:pPr algn="ctr"/>
            <a:r>
              <a:rPr lang="en-GB" dirty="0"/>
              <a:t>Mental Health Support Team</a:t>
            </a:r>
          </a:p>
        </p:txBody>
      </p:sp>
      <p:sp>
        <p:nvSpPr>
          <p:cNvPr id="3" name="Content Placeholder 2">
            <a:extLst>
              <a:ext uri="{FF2B5EF4-FFF2-40B4-BE49-F238E27FC236}">
                <a16:creationId xmlns:a16="http://schemas.microsoft.com/office/drawing/2014/main" id="{ECDC1C41-16A1-E8C9-D9E5-D500718103A1}"/>
              </a:ext>
            </a:extLst>
          </p:cNvPr>
          <p:cNvSpPr>
            <a:spLocks noGrp="1"/>
          </p:cNvSpPr>
          <p:nvPr>
            <p:ph idx="1"/>
          </p:nvPr>
        </p:nvSpPr>
        <p:spPr/>
        <p:txBody>
          <a:bodyPr>
            <a:normAutofit fontScale="92500" lnSpcReduction="10000"/>
          </a:bodyPr>
          <a:lstStyle/>
          <a:p>
            <a:r>
              <a:rPr lang="en-GB" sz="1900" dirty="0"/>
              <a:t>The Mental Health Support Team (MHST) is an early-intervention service that supports children and young people, their families and school/college communities with mild to moderate mental health difficulties. Each MHST are allocated to specific secondary schools/colleges and their feeder primary schools in Suffolk. We work directly in schools, on site, and in the wider school/college community, both in and out of term time.</a:t>
            </a:r>
          </a:p>
          <a:p>
            <a:r>
              <a:rPr lang="en-GB" sz="1900" dirty="0"/>
              <a:t>MHSTs are a national program and are underpinned by the 2017 Green Paper; Transforming children and young people's mental health provision. </a:t>
            </a:r>
          </a:p>
          <a:p>
            <a:r>
              <a:rPr lang="en-GB" sz="1900" dirty="0"/>
              <a:t>There are three main functions to the MHSTs: </a:t>
            </a:r>
          </a:p>
          <a:p>
            <a:pPr marL="457200" indent="-457200">
              <a:buAutoNum type="arabicPeriod"/>
            </a:pPr>
            <a:r>
              <a:rPr lang="en-GB" sz="1900" dirty="0"/>
              <a:t>Deliver evidence-based interventions for mild to moderate mental health issues. </a:t>
            </a:r>
          </a:p>
          <a:p>
            <a:pPr marL="457200" indent="-457200">
              <a:buAutoNum type="arabicPeriod"/>
            </a:pPr>
            <a:r>
              <a:rPr lang="en-GB" sz="1900" dirty="0"/>
              <a:t>Support the Senior Mental Health Lead in each education setting to introduce or develop their Whole School/College Approach (WSCA). </a:t>
            </a:r>
          </a:p>
          <a:p>
            <a:pPr marL="457200" indent="-457200">
              <a:buAutoNum type="arabicPeriod"/>
            </a:pPr>
            <a:r>
              <a:rPr lang="en-GB" sz="1900" dirty="0"/>
              <a:t>Giving timely advice to school and college staff, and liaise with external specialist services, to help children and young people to access the appropriate support in a timely manner. </a:t>
            </a:r>
          </a:p>
          <a:p>
            <a:endParaRPr lang="en-GB" dirty="0"/>
          </a:p>
        </p:txBody>
      </p:sp>
    </p:spTree>
    <p:extLst>
      <p:ext uri="{BB962C8B-B14F-4D97-AF65-F5344CB8AC3E}">
        <p14:creationId xmlns:p14="http://schemas.microsoft.com/office/powerpoint/2010/main" val="58601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DF6D-CAEF-C1D7-98D7-A9D7F9222541}"/>
              </a:ext>
            </a:extLst>
          </p:cNvPr>
          <p:cNvSpPr>
            <a:spLocks noGrp="1"/>
          </p:cNvSpPr>
          <p:nvPr>
            <p:ph type="title"/>
          </p:nvPr>
        </p:nvSpPr>
        <p:spPr/>
        <p:txBody>
          <a:bodyPr>
            <a:normAutofit fontScale="90000"/>
          </a:bodyPr>
          <a:lstStyle/>
          <a:p>
            <a:pPr algn="ctr"/>
            <a:r>
              <a:rPr lang="en-GB" dirty="0"/>
              <a:t>Core functions of the Mental Health Support Team  </a:t>
            </a:r>
          </a:p>
        </p:txBody>
      </p:sp>
      <p:sp>
        <p:nvSpPr>
          <p:cNvPr id="3" name="Content Placeholder 2">
            <a:extLst>
              <a:ext uri="{FF2B5EF4-FFF2-40B4-BE49-F238E27FC236}">
                <a16:creationId xmlns:a16="http://schemas.microsoft.com/office/drawing/2014/main" id="{EA796577-3410-B812-D6F2-1D842B3BA5BA}"/>
              </a:ext>
            </a:extLst>
          </p:cNvPr>
          <p:cNvSpPr>
            <a:spLocks noGrp="1"/>
          </p:cNvSpPr>
          <p:nvPr>
            <p:ph idx="1"/>
          </p:nvPr>
        </p:nvSpPr>
        <p:spPr/>
        <p:txBody>
          <a:bodyPr>
            <a:normAutofit fontScale="62500" lnSpcReduction="20000"/>
          </a:bodyPr>
          <a:lstStyle/>
          <a:p>
            <a:r>
              <a:rPr lang="en-GB" dirty="0"/>
              <a:t>The Education Mental Health Practitioners (EMHPs) are taught manualised approaches to primarily support difficulties with low mood, anxiety, and behaviour. Senior clinicians within the team can support more complex difficulties, including trauma and self-harm. The main therapeutic models used in Suffolk MHST are, Cognitive Behaviour Therapy (CBT), systemic therapy, Acceptance and Commitment Therapy (ACT), Dialectical Behaviour Therapy (DBT), Solution-Focused Approaches and Creative Therapies. Systemic and attachment theory underpin much of the clinical approach, and the team is working towards being trauma-informed. Typically, we work with children, young people, and families for an average of 8 to 10 sessions.</a:t>
            </a:r>
          </a:p>
          <a:p>
            <a:pPr marL="0" indent="0">
              <a:buNone/>
            </a:pPr>
            <a:endParaRPr lang="en-GB" dirty="0"/>
          </a:p>
          <a:p>
            <a:r>
              <a:rPr lang="en-GB" dirty="0"/>
              <a:t>The WSCA considers the ethos and environment of school as well as curriculum, teaching and learning. Additionally, the WSCA offer should consider the whole school voice, including pupils, parents/carers, and staff. This includes the co-development of the WSCA offer. There is emphasis on taking care and prioritising the wellbeing of school staff, as well as supporting their knowledge through teaching and non-teaching methods. Importantly, the WSCA should be individually adapted to each school setting, given each setting is unique, and there is no one-size fits all approach.</a:t>
            </a:r>
          </a:p>
          <a:p>
            <a:pPr marL="0" indent="0">
              <a:buNone/>
            </a:pPr>
            <a:endParaRPr lang="en-GB" dirty="0"/>
          </a:p>
          <a:p>
            <a:r>
              <a:rPr lang="en-GB" dirty="0"/>
              <a:t>Predominantly within the Suffolk MHST, Function 3’s offer has been met through regular consultation sessions with education settings. A consultation is essentially a conversation and Suffolk MHST place great value on the relational aspect of this conversation to ensure the best outcomes are achieved for all parts of the system. Consultation sessions are held within each of the education settings on a regular basis.</a:t>
            </a:r>
          </a:p>
        </p:txBody>
      </p:sp>
    </p:spTree>
    <p:extLst>
      <p:ext uri="{BB962C8B-B14F-4D97-AF65-F5344CB8AC3E}">
        <p14:creationId xmlns:p14="http://schemas.microsoft.com/office/powerpoint/2010/main" val="757978966"/>
      </p:ext>
    </p:extLst>
  </p:cSld>
  <p:clrMapOvr>
    <a:masterClrMapping/>
  </p:clrMapOvr>
</p:sld>
</file>

<file path=ppt/theme/theme1.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Doc" ma:contentTypeID="0x010100FDFCAA55B1E4F94094050F881EDA1BBF" ma:contentTypeVersion="26" ma:contentTypeDescription="Create a new document." ma:contentTypeScope="" ma:versionID="b0222342a56bb5c84d24c794ef3b277f">
  <xsd:schema xmlns:xsd="http://www.w3.org/2001/XMLSchema" xmlns:xs="http://www.w3.org/2001/XMLSchema" xmlns:p="http://schemas.microsoft.com/office/2006/metadata/properties" xmlns:ns2="b97f7709-dfb7-43a0-b42a-cd354627f020" xmlns:ns3="6c81d485-2566-4934-a36c-718799002be2" xmlns:ns4="75304046-ffad-4f70-9f4b-bbc776f1b690" targetNamespace="http://schemas.microsoft.com/office/2006/metadata/properties" ma:root="true" ma:fieldsID="5326c27515200b7f0e4c7c7244006df3" ns2:_="" ns3:_="" ns4:_="">
    <xsd:import namespace="b97f7709-dfb7-43a0-b42a-cd354627f020"/>
    <xsd:import namespace="6c81d485-2566-4934-a36c-718799002be2"/>
    <xsd:import namespace="75304046-ffad-4f70-9f4b-bbc776f1b6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Teacher" minOccurs="0"/>
                <xsd:element ref="ns3:lcf76f155ced4ddcb4097134ff3c332f" minOccurs="0"/>
                <xsd:element ref="ns4:TaxCatchAll" minOccurs="0"/>
                <xsd:element ref="ns3:Assignedto" minOccurs="0"/>
                <xsd:element ref="ns3:MediaServiceObjectDetectorVersions" minOccurs="0"/>
                <xsd:element ref="ns3:SortOrd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709-dfb7-43a0-b42a-cd354627f0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1d485-2566-4934-a36c-718799002b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Teacher" ma:index="21" nillable="true" ma:displayName="Teacher" ma:format="Dropdown" ma:internalName="Teacher">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Assignedto" ma:index="25" nillable="true" ma:displayName="Assigned to" ma:description="Care Coordinator"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ortOrder" ma:index="27" nillable="true" ma:displayName="Sort Order" ma:decimals="0" ma:format="Dropdown" ma:internalName="SortOrder" ma:percentage="FALSE">
      <xsd:simpleType>
        <xsd:restriction base="dms:Number"/>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1ffcd99-7339-4ede-9ff5-841c832ebfe4}" ma:internalName="TaxCatchAll" ma:showField="CatchAllData" ma:web="b97f7709-dfb7-43a0-b42a-cd354627f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97f7709-dfb7-43a0-b42a-cd354627f020">
      <UserInfo>
        <DisplayName>Catherine Fraser-Andrews</DisplayName>
        <AccountId>577</AccountId>
        <AccountType/>
      </UserInfo>
    </SharedWithUsers>
    <Teacher xmlns="6c81d485-2566-4934-a36c-718799002be2" xsi:nil="true"/>
    <Assignedto xmlns="6c81d485-2566-4934-a36c-718799002be2">
      <UserInfo>
        <DisplayName/>
        <AccountId xsi:nil="true"/>
        <AccountType/>
      </UserInfo>
    </Assignedto>
    <lcf76f155ced4ddcb4097134ff3c332f xmlns="6c81d485-2566-4934-a36c-718799002be2">
      <Terms xmlns="http://schemas.microsoft.com/office/infopath/2007/PartnerControls"/>
    </lcf76f155ced4ddcb4097134ff3c332f>
    <SortOrder xmlns="6c81d485-2566-4934-a36c-718799002be2" xsi:nil="true"/>
    <TaxCatchAll xmlns="75304046-ffad-4f70-9f4b-bbc776f1b6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EB9321-6A21-4B07-BA85-485D5E5F5A42}"/>
</file>

<file path=customXml/itemProps2.xml><?xml version="1.0" encoding="utf-8"?>
<ds:datastoreItem xmlns:ds="http://schemas.openxmlformats.org/officeDocument/2006/customXml" ds:itemID="{5FBCC655-0E82-4CF8-AD00-569C455DB3F1}">
  <ds:schemaRefs>
    <ds:schemaRef ds:uri="http://schemas.microsoft.com/office/2006/metadata/properties"/>
    <ds:schemaRef ds:uri="http://schemas.microsoft.com/office/infopath/2007/PartnerControls"/>
    <ds:schemaRef ds:uri="d48d9a0b-2c2d-4608-8895-39745f048b92"/>
  </ds:schemaRefs>
</ds:datastoreItem>
</file>

<file path=customXml/itemProps3.xml><?xml version="1.0" encoding="utf-8"?>
<ds:datastoreItem xmlns:ds="http://schemas.openxmlformats.org/officeDocument/2006/customXml" ds:itemID="{F3740069-46D8-4A6B-875B-AB610ED6B7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2354</Words>
  <Application>Microsoft Office PowerPoint</Application>
  <PresentationFormat>Widescreen</PresentationFormat>
  <Paragraphs>154</Paragraphs>
  <Slides>20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Wingdings</vt:lpstr>
      <vt:lpstr>NSFT base theme</vt:lpstr>
      <vt:lpstr>Office Theme</vt:lpstr>
      <vt:lpstr>Community Inclusion Forums</vt:lpstr>
      <vt:lpstr>The Purpose Of Our Community Inclusion Forums:</vt:lpstr>
      <vt:lpstr>Agenda</vt:lpstr>
      <vt:lpstr>PowerPoint Presentation</vt:lpstr>
      <vt:lpstr>Feedback from last meeting</vt:lpstr>
      <vt:lpstr>Suffolk Children, Families and Young Persons Services: Early Intervention CAMHS </vt:lpstr>
      <vt:lpstr>Under 18 Wellbeing</vt:lpstr>
      <vt:lpstr>Mental Health Support Team</vt:lpstr>
      <vt:lpstr>Core functions of the Mental Health Support Team  </vt:lpstr>
      <vt:lpstr>Mental Health Support Team coverage</vt:lpstr>
      <vt:lpstr>PMHW/MHST roles</vt:lpstr>
      <vt:lpstr>MHST V U18 Wellbeing offer</vt:lpstr>
      <vt:lpstr>PowerPoint Presentation</vt:lpstr>
      <vt:lpstr>Crisis helplines</vt:lpstr>
      <vt:lpstr>Crisis helplines</vt:lpstr>
      <vt:lpstr>Other Local and National Supports</vt:lpstr>
      <vt:lpstr>Useful information and contacts for Bury St Edmunds Area</vt:lpstr>
      <vt:lpstr>PowerPoint Presentation</vt:lpstr>
      <vt:lpstr>PowerPoint Presentation</vt:lpstr>
      <vt:lpstr>Spring Term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Inclusion Forums</dc:title>
  <dc:creator>Jamie Hudson</dc:creator>
  <cp:lastModifiedBy>Jamie Hudson</cp:lastModifiedBy>
  <cp:revision>1</cp:revision>
  <dcterms:created xsi:type="dcterms:W3CDTF">2024-01-25T14:27:59Z</dcterms:created>
  <dcterms:modified xsi:type="dcterms:W3CDTF">2024-01-25T14:58:42Z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0x010100FDFCAA55B1E4F94094050F881EDA1BBF</vt:lpwstr>
  </property>
</Properties>
</file>