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311" r:id="rId5"/>
    <p:sldId id="12490" r:id="rId6"/>
    <p:sldId id="314" r:id="rId7"/>
    <p:sldId id="12551" r:id="rId8"/>
    <p:sldId id="12522" r:id="rId9"/>
    <p:sldId id="12542" r:id="rId10"/>
    <p:sldId id="12545" r:id="rId11"/>
    <p:sldId id="12543" r:id="rId12"/>
    <p:sldId id="258" r:id="rId13"/>
    <p:sldId id="266" r:id="rId14"/>
    <p:sldId id="12553" r:id="rId15"/>
    <p:sldId id="12547" r:id="rId16"/>
    <p:sldId id="12549" r:id="rId17"/>
    <p:sldId id="12550" r:id="rId18"/>
    <p:sldId id="12548" r:id="rId19"/>
    <p:sldId id="12544" r:id="rId20"/>
    <p:sldId id="12537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C8788D-A0EC-D7D0-34EC-5D1B0C5F4FA3}" name="Ros Somerville" initials="RS" userId="S::ros.somerville@suffolk.gov.uk::8fd2ecf8-741b-4c3b-b98d-9e05506227f8" providerId="AD"/>
  <p188:author id="{EC4D03AA-FB84-A948-7C05-4D7C6C57131F}" name="Wendy Allen" initials="WA" userId="S::wendy.allen@suffolk.gov.uk::1aece644-dd93-4707-ba0c-fc30f4a460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art" initials="SH" lastIdx="1" clrIdx="0">
    <p:extLst>
      <p:ext uri="{19B8F6BF-5375-455C-9EA6-DF929625EA0E}">
        <p15:presenceInfo xmlns:p15="http://schemas.microsoft.com/office/powerpoint/2012/main" userId="S::shart@impower.co.uk::4e4cf136-75ba-4123-adb7-a4114503c1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F7D"/>
    <a:srgbClr val="FFFFFF"/>
    <a:srgbClr val="B61C4E"/>
    <a:srgbClr val="072D66"/>
    <a:srgbClr val="666666"/>
    <a:srgbClr val="E6E6E6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D9850-C865-42B4-AE16-4114346FFFCB}" v="602" dt="2023-10-11T14:07:51.131"/>
    <p1510:client id="{D50BDF9F-665C-4C9F-B694-FA5593CAA19A}" v="269" dt="2023-10-11T14:07:3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3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2773-EE71-FA46-87C8-A8E1918D1B8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ED90-971C-4442-B879-FDE8BECD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 – </a:t>
            </a:r>
            <a:r>
              <a:rPr lang="en-GB" dirty="0" err="1"/>
              <a:t>Sycol</a:t>
            </a:r>
            <a:r>
              <a:rPr lang="en-GB" dirty="0"/>
              <a:t>, free and open conversation – reflect on current vision</a:t>
            </a:r>
          </a:p>
          <a:p>
            <a:endParaRPr lang="en-GB" dirty="0"/>
          </a:p>
          <a:p>
            <a:r>
              <a:rPr lang="en-GB" dirty="0"/>
              <a:t>Asked Carole for animation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Asked Carole for animation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 /Nicola/Suzy – Child and young person is at the heart of all we do., scale and scope ever increasing. We cannot do this alone and must do it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 /Nicola/Suzy – Child and young person is at the heart of all we do., scale and scope ever increasing. We cannot do this alone and must do it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like to introduce to </a:t>
            </a:r>
            <a:r>
              <a:rPr lang="en-GB" dirty="0" err="1"/>
              <a:t>Malcomn</a:t>
            </a:r>
            <a:r>
              <a:rPr lang="en-GB" dirty="0"/>
              <a:t> Reeve, many of you may know him, </a:t>
            </a:r>
            <a:r>
              <a:rPr lang="en-GB" dirty="0" err="1"/>
              <a:t>Malcomn</a:t>
            </a:r>
            <a:r>
              <a:rPr lang="en-GB" dirty="0"/>
              <a:t> has worked in the SEND Field for over 30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 – Talk about </a:t>
            </a:r>
            <a:r>
              <a:rPr lang="en-GB" dirty="0" err="1"/>
              <a:t>Sycol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7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Following request in Headlines schools have been asked if we keep visit to coproduce a </a:t>
            </a:r>
            <a:r>
              <a:rPr lang="en-GB" dirty="0" err="1"/>
              <a:t>childrens</a:t>
            </a:r>
            <a:r>
              <a:rPr lang="en-GB" dirty="0"/>
              <a:t> outcome framework with children and young people. If you are interested please email 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 – </a:t>
            </a:r>
            <a:r>
              <a:rPr lang="en-GB" dirty="0" err="1"/>
              <a:t>Sycol</a:t>
            </a:r>
            <a:r>
              <a:rPr lang="en-GB" dirty="0"/>
              <a:t>, free and open conversation</a:t>
            </a:r>
          </a:p>
          <a:p>
            <a:endParaRPr lang="en-GB" dirty="0"/>
          </a:p>
          <a:p>
            <a:r>
              <a:rPr lang="en-GB" dirty="0"/>
              <a:t>Asked Carole for animation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Tables record and feedback</a:t>
            </a:r>
          </a:p>
          <a:p>
            <a:endParaRPr lang="en-GB" dirty="0"/>
          </a:p>
          <a:p>
            <a:r>
              <a:rPr lang="en-GB" dirty="0"/>
              <a:t>Asked Carole for animation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ED90-971C-4442-B879-FDE8BECDC6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https://www.lincolnshire.gov.uk/site/dist/images/site-logo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2CA151-B3C0-F74A-B015-7F46ABD36D3D}"/>
              </a:ext>
            </a:extLst>
          </p:cNvPr>
          <p:cNvSpPr/>
          <p:nvPr userDrawn="1"/>
        </p:nvSpPr>
        <p:spPr>
          <a:xfrm>
            <a:off x="0" y="0"/>
            <a:ext cx="9153525" cy="6858000"/>
          </a:xfrm>
          <a:prstGeom prst="rect">
            <a:avLst/>
          </a:prstGeom>
          <a:gradFill flip="none" rotWithShape="1">
            <a:gsLst>
              <a:gs pos="65000">
                <a:srgbClr val="0C72A9"/>
              </a:gs>
              <a:gs pos="0">
                <a:schemeClr val="accent4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514" y="1722919"/>
            <a:ext cx="8104471" cy="4523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513" y="2129373"/>
            <a:ext cx="8104471" cy="3731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C8FE8-2692-DD4A-B605-5756B295F03F}"/>
              </a:ext>
            </a:extLst>
          </p:cNvPr>
          <p:cNvCxnSpPr/>
          <p:nvPr userDrawn="1"/>
        </p:nvCxnSpPr>
        <p:spPr>
          <a:xfrm>
            <a:off x="0" y="271432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AE76D4-F0D9-414A-B249-F021BCFF3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886941"/>
            <a:ext cx="4081462" cy="56852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9DD7FB9-FC2F-7F4A-86CE-E4B9DAB76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055" y="2886941"/>
            <a:ext cx="3840929" cy="28939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2E8AC0-3D3E-3C4A-990A-569814111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6656"/>
            <a:ext cx="815924" cy="35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3E73C-AB5D-144E-8573-5B8338A39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8573"/>
            <a:ext cx="9144000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487CCE-FAF3-B94B-866E-1CD4EDD0B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4" y="496517"/>
            <a:ext cx="1618698" cy="4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-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AA8BBA0-D1EA-3148-BBF3-5D853CA72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6656"/>
            <a:ext cx="816846" cy="359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7DDD7-0162-0F49-B101-2405C4BD8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2" y="501375"/>
            <a:ext cx="1620000" cy="407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4550C9-5169-9B4D-89F4-1D3EEB289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2" y="3185960"/>
            <a:ext cx="8106222" cy="290473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AAB451-16EC-A34B-AF1A-9CD124B10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14" y="1443787"/>
            <a:ext cx="8104471" cy="4523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4FCBB3-9B3B-2F4E-8103-8B1FA4537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13" y="1850241"/>
            <a:ext cx="8104471" cy="3731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E93320-D5F4-D14A-BF59-1C36C46C803E}"/>
              </a:ext>
            </a:extLst>
          </p:cNvPr>
          <p:cNvCxnSpPr/>
          <p:nvPr userDrawn="1"/>
        </p:nvCxnSpPr>
        <p:spPr>
          <a:xfrm>
            <a:off x="0" y="2435189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E68236B-06B8-8D45-8C6B-0251DBDA2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607809"/>
            <a:ext cx="4081462" cy="56852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2717508-F821-2B48-8853-402FFD089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055" y="2607809"/>
            <a:ext cx="3840929" cy="28939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B2CEE7-8E07-C343-988E-CDE7EFAAE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6656"/>
            <a:ext cx="816846" cy="359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93B735-326F-8A4B-911D-68AF3DA80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2" y="501375"/>
            <a:ext cx="1620000" cy="407563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FD6A642-73C1-614F-BF45-3F1D8963AB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0939" y="6073541"/>
            <a:ext cx="1693311" cy="61601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Client Logo</a:t>
            </a:r>
          </a:p>
        </p:txBody>
      </p:sp>
      <p:pic>
        <p:nvPicPr>
          <p:cNvPr id="13" name="Picture 2" descr="Logo: Lincolnshire County Council">
            <a:extLst>
              <a:ext uri="{FF2B5EF4-FFF2-40B4-BE49-F238E27FC236}">
                <a16:creationId xmlns:a16="http://schemas.microsoft.com/office/drawing/2014/main" id="{4CE5F411-601C-49B6-B182-DFB5AF516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19" y="5984708"/>
            <a:ext cx="2089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62BA6A-6F6D-A346-B090-297ACCA721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1414F5-EBC5-4847-A54F-6CB5DAC9C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7062"/>
            <a:ext cx="815924" cy="359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515" y="1722919"/>
            <a:ext cx="3634164" cy="10944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513" y="3055804"/>
            <a:ext cx="3634165" cy="3731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4B7CA-41EB-0541-8D51-62BB164632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00" y="1371600"/>
            <a:ext cx="3773868" cy="5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4D1DF-19FE-C14F-BB2B-B45727168A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6656"/>
            <a:ext cx="816846" cy="359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48223-6953-3E4C-BAD2-806DD4C18E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2" y="501375"/>
            <a:ext cx="1620000" cy="4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AAF4C-47A7-A34E-8832-0EAC85175E78}"/>
              </a:ext>
            </a:extLst>
          </p:cNvPr>
          <p:cNvSpPr/>
          <p:nvPr userDrawn="1"/>
        </p:nvSpPr>
        <p:spPr>
          <a:xfrm>
            <a:off x="0" y="0"/>
            <a:ext cx="9144000" cy="102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2E3E7-5047-8144-89A0-6116714CAE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8" y="0"/>
            <a:ext cx="8047271" cy="102990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rtl="0">
              <a:spcBef>
                <a:spcPts val="0"/>
              </a:spcBef>
              <a:buFontTx/>
              <a:buNone/>
              <a:defRPr sz="3600" b="1">
                <a:solidFill>
                  <a:schemeClr val="accent4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89E18C5-4281-A14A-8C25-A10134EC1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5" y="1720735"/>
            <a:ext cx="8126611" cy="43475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361800" indent="-180000" defTabSz="6984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2pPr>
            <a:lvl3pPr marL="540000" indent="-180000">
              <a:buClr>
                <a:schemeClr val="bg1">
                  <a:lumMod val="75000"/>
                </a:schemeClr>
              </a:buCl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765E1D-5BFD-EA4E-9C7E-28F8B1E966B1}"/>
              </a:ext>
            </a:extLst>
          </p:cNvPr>
          <p:cNvCxnSpPr>
            <a:cxnSpLocks/>
          </p:cNvCxnSpPr>
          <p:nvPr userDrawn="1"/>
        </p:nvCxnSpPr>
        <p:spPr>
          <a:xfrm>
            <a:off x="471487" y="6073540"/>
            <a:ext cx="81409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A650D7-663E-A949-9ECA-6944F348A9BA}"/>
              </a:ext>
            </a:extLst>
          </p:cNvPr>
          <p:cNvCxnSpPr/>
          <p:nvPr userDrawn="1"/>
        </p:nvCxnSpPr>
        <p:spPr>
          <a:xfrm>
            <a:off x="0" y="1029903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 -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0717A9-5ED9-C542-81BF-404F915C793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93222659"/>
              </p:ext>
            </p:extLst>
          </p:nvPr>
        </p:nvGraphicFramePr>
        <p:xfrm>
          <a:off x="4331368" y="1739077"/>
          <a:ext cx="4485371" cy="42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7E535E8-E317-BE44-81E2-FF0AA64648B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31366" y="1715486"/>
            <a:ext cx="4280821" cy="4152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7593F-70C7-674E-93AC-E3981FFFC1D2}"/>
              </a:ext>
            </a:extLst>
          </p:cNvPr>
          <p:cNvCxnSpPr>
            <a:cxnSpLocks/>
          </p:cNvCxnSpPr>
          <p:nvPr userDrawn="1"/>
        </p:nvCxnSpPr>
        <p:spPr>
          <a:xfrm>
            <a:off x="471487" y="6073540"/>
            <a:ext cx="81409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A42EA96-21A9-6D40-BB0B-6C179D5FD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5" y="1720735"/>
            <a:ext cx="3845591" cy="4147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361800" indent="-180000" defTabSz="6984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2pPr>
            <a:lvl3pPr marL="540000" indent="-180000">
              <a:buClr>
                <a:schemeClr val="bg1">
                  <a:lumMod val="75000"/>
                </a:schemeClr>
              </a:buCl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AF854-B0CD-E940-A9AB-FFA237AE4061}"/>
              </a:ext>
            </a:extLst>
          </p:cNvPr>
          <p:cNvSpPr/>
          <p:nvPr userDrawn="1"/>
        </p:nvSpPr>
        <p:spPr>
          <a:xfrm>
            <a:off x="0" y="0"/>
            <a:ext cx="9144000" cy="102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8C661FD-203A-E348-B628-5895B52CE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588" y="0"/>
            <a:ext cx="8047271" cy="102990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rtl="0">
              <a:spcBef>
                <a:spcPts val="0"/>
              </a:spcBef>
              <a:buFontTx/>
              <a:buNone/>
              <a:defRPr sz="3600" b="1">
                <a:solidFill>
                  <a:schemeClr val="accent4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6E7EB1-82DB-2345-94FD-72EA0BBC355A}"/>
              </a:ext>
            </a:extLst>
          </p:cNvPr>
          <p:cNvCxnSpPr/>
          <p:nvPr userDrawn="1"/>
        </p:nvCxnSpPr>
        <p:spPr>
          <a:xfrm>
            <a:off x="0" y="1029903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DB5ED-8CEA-AB4F-9085-D561A76D3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82" y="1775917"/>
            <a:ext cx="8126611" cy="40800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361782" indent="-179992" defTabSz="69836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2pPr>
            <a:lvl3pPr marL="539973" indent="-179992">
              <a:buClr>
                <a:schemeClr val="bg1">
                  <a:lumMod val="75000"/>
                </a:schemeClr>
              </a:buCl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863832-4CDC-8A4B-81D3-C34AB1536C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9" y="1"/>
            <a:ext cx="8047271" cy="13732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rtl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DB5ED-8CEA-AB4F-9085-D561A76D3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82" y="1775917"/>
            <a:ext cx="8126611" cy="40800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361782" indent="-179992" defTabSz="69836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2pPr>
            <a:lvl3pPr marL="539973" indent="-179992">
              <a:buClr>
                <a:schemeClr val="bg1">
                  <a:lumMod val="75000"/>
                </a:schemeClr>
              </a:buCl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2AE9B3-7986-4948-9EFF-0717D1D61CF1}"/>
              </a:ext>
            </a:extLst>
          </p:cNvPr>
          <p:cNvCxnSpPr>
            <a:cxnSpLocks/>
          </p:cNvCxnSpPr>
          <p:nvPr userDrawn="1"/>
        </p:nvCxnSpPr>
        <p:spPr>
          <a:xfrm>
            <a:off x="485782" y="5938053"/>
            <a:ext cx="81830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D3AF0-56F9-1946-8795-A610B3EBCEEF}"/>
              </a:ext>
            </a:extLst>
          </p:cNvPr>
          <p:cNvSpPr/>
          <p:nvPr userDrawn="1"/>
        </p:nvSpPr>
        <p:spPr>
          <a:xfrm>
            <a:off x="0" y="-1"/>
            <a:ext cx="9144000" cy="13732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863832-4CDC-8A4B-81D3-C34AB1536C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9" y="1"/>
            <a:ext cx="8047271" cy="13732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rtl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2CA151-B3C0-F74A-B015-7F46ABD36D3D}"/>
              </a:ext>
            </a:extLst>
          </p:cNvPr>
          <p:cNvSpPr/>
          <p:nvPr userDrawn="1"/>
        </p:nvSpPr>
        <p:spPr>
          <a:xfrm>
            <a:off x="0" y="0"/>
            <a:ext cx="9153525" cy="6858000"/>
          </a:xfrm>
          <a:prstGeom prst="rect">
            <a:avLst/>
          </a:prstGeom>
          <a:gradFill flip="none" rotWithShape="1">
            <a:gsLst>
              <a:gs pos="65000">
                <a:srgbClr val="0C72A9"/>
              </a:gs>
              <a:gs pos="0">
                <a:schemeClr val="accent4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514" y="1722919"/>
            <a:ext cx="8104471" cy="4523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513" y="2129373"/>
            <a:ext cx="8104471" cy="3731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C8FE8-2692-DD4A-B605-5756B295F03F}"/>
              </a:ext>
            </a:extLst>
          </p:cNvPr>
          <p:cNvCxnSpPr/>
          <p:nvPr userDrawn="1"/>
        </p:nvCxnSpPr>
        <p:spPr>
          <a:xfrm>
            <a:off x="0" y="2714321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AE76D4-F0D9-414A-B249-F021BCFF3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886941"/>
            <a:ext cx="4081462" cy="56852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9DD7FB9-FC2F-7F4A-86CE-E4B9DAB76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055" y="2886941"/>
            <a:ext cx="3840929" cy="28939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2E8AC0-3D3E-3C4A-990A-569814111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506656"/>
            <a:ext cx="815924" cy="35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3E73C-AB5D-144E-8573-5B8338A39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8573"/>
            <a:ext cx="9144000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487CCE-FAF3-B94B-866E-1CD4EDD0B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4" y="496517"/>
            <a:ext cx="1618698" cy="4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42D1-C1F8-26D9-368A-6B58A830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0B01-7573-DCD1-A8D5-9CE628F7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878F-B308-5B99-569B-569A72F4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7F8-1D15-40E0-8F18-7022448CFBF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23BC-E750-5CA6-93D1-40F1649D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43E9-8A12-9359-B4DC-E3A11D8B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68D3-4684-423F-8E92-7A9A69383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5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0" r:id="rId3"/>
    <p:sldLayoutId id="2147483678" r:id="rId4"/>
    <p:sldLayoutId id="2147483696" r:id="rId5"/>
    <p:sldLayoutId id="2147483669" r:id="rId6"/>
    <p:sldLayoutId id="2147483694" r:id="rId7"/>
    <p:sldLayoutId id="2147483705" r:id="rId8"/>
    <p:sldLayoutId id="214748370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s://infolink.suffolk.gov.uk/kb5/suffolk/infolink/advice.page?id=Er-jioiCxEc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localoffer@suffolk.gov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folink.suffolk.gov.uk/kb5/suffolk/infolink/advice.page?id=Er-jioiCxEc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ADC8B-EB3D-6B98-5293-ACD81057FB27}"/>
              </a:ext>
            </a:extLst>
          </p:cNvPr>
          <p:cNvSpPr/>
          <p:nvPr/>
        </p:nvSpPr>
        <p:spPr>
          <a:xfrm>
            <a:off x="1228" y="1433"/>
            <a:ext cx="9142772" cy="2471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77AFF-0C9A-4989-9398-2B358B7B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681" y="606252"/>
            <a:ext cx="8722059" cy="452387"/>
          </a:xfrm>
        </p:spPr>
        <p:txBody>
          <a:bodyPr/>
          <a:lstStyle/>
          <a:p>
            <a:r>
              <a:rPr lang="en-GB" sz="4400"/>
              <a:t>Ofsted and the Leadership of </a:t>
            </a:r>
            <a:r>
              <a:rPr lang="en-GB" sz="4400" dirty="0"/>
              <a:t>SEND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8D19D-0C25-23AD-FA17-F7ACBD06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3" y="2472022"/>
            <a:ext cx="9144000" cy="221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886D4-9529-5CE9-30B8-D526175B7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1980"/>
            <a:ext cx="9144000" cy="22060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B5C7B78-BE7D-4A67-9A01-6DFE7AEBA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682" y="1170728"/>
            <a:ext cx="8104471" cy="373196"/>
          </a:xfrm>
        </p:spPr>
        <p:txBody>
          <a:bodyPr lIns="0" tIns="0" rIns="0" bIns="0" anchor="t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Suffolk County Council and partners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5FD550-143C-6593-512D-73E50E3EA276}"/>
              </a:ext>
            </a:extLst>
          </p:cNvPr>
          <p:cNvCxnSpPr/>
          <p:nvPr/>
        </p:nvCxnSpPr>
        <p:spPr>
          <a:xfrm>
            <a:off x="4114799" y="2971799"/>
            <a:ext cx="914399" cy="9143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A1DBD7-73DB-6493-F7C7-643DEDC3419A}"/>
              </a:ext>
            </a:extLst>
          </p:cNvPr>
          <p:cNvCxnSpPr/>
          <p:nvPr/>
        </p:nvCxnSpPr>
        <p:spPr>
          <a:xfrm>
            <a:off x="4257674" y="3114674"/>
            <a:ext cx="914399" cy="9143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0B96-A0B7-9986-235C-C761330A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1302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Suffolk SEND Strategy 2024-28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Consultation -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0EF5-67F7-DCBD-2376-E004D7FA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334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Consultation Events Start 6 October 2023 – 1 December 2023</a:t>
            </a:r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6B117-6341-1614-29CD-F147045F0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787521"/>
            <a:ext cx="9067800" cy="108203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0AE85B-5651-7F38-5F99-D556DD4A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18537"/>
              </p:ext>
            </p:extLst>
          </p:nvPr>
        </p:nvGraphicFramePr>
        <p:xfrm>
          <a:off x="38100" y="1270635"/>
          <a:ext cx="9067800" cy="442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98">
                  <a:extLst>
                    <a:ext uri="{9D8B030D-6E8A-4147-A177-3AD203B41FA5}">
                      <a16:colId xmlns:a16="http://schemas.microsoft.com/office/drawing/2014/main" val="4091977548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1996797203"/>
                    </a:ext>
                  </a:extLst>
                </a:gridCol>
                <a:gridCol w="4286477">
                  <a:extLst>
                    <a:ext uri="{9D8B030D-6E8A-4147-A177-3AD203B41FA5}">
                      <a16:colId xmlns:a16="http://schemas.microsoft.com/office/drawing/2014/main" val="578153484"/>
                    </a:ext>
                  </a:extLst>
                </a:gridCol>
                <a:gridCol w="607115">
                  <a:extLst>
                    <a:ext uri="{9D8B030D-6E8A-4147-A177-3AD203B41FA5}">
                      <a16:colId xmlns:a16="http://schemas.microsoft.com/office/drawing/2014/main" val="3913906173"/>
                    </a:ext>
                  </a:extLst>
                </a:gridCol>
                <a:gridCol w="642435">
                  <a:extLst>
                    <a:ext uri="{9D8B030D-6E8A-4147-A177-3AD203B41FA5}">
                      <a16:colId xmlns:a16="http://schemas.microsoft.com/office/drawing/2014/main" val="350830690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983872021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2310672194"/>
                    </a:ext>
                  </a:extLst>
                </a:gridCol>
                <a:gridCol w="526979">
                  <a:extLst>
                    <a:ext uri="{9D8B030D-6E8A-4147-A177-3AD203B41FA5}">
                      <a16:colId xmlns:a16="http://schemas.microsoft.com/office/drawing/2014/main" val="156201991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GB" sz="11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Details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Parent/Carer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Health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LA Colleagues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Schools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CYP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73956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/>
                        <a:t>03/10/2023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 (10:30 – 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Suffolk Rural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75769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10/10/2023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Beccles Primary 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4166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10/10/2023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Teams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SEND Group with ICPS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71000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12/10/2023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Ofsted &amp; Consultation event, Trinity Park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57416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13/10/2023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West Suffolk College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Yes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33256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25/10/2023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Drop-in session West Suffolk House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37454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31/10/2023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Drop-in session Riverside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30376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/>
                        <a:t>7/11/2023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Drop-in session at Endeavour House (Transport, YJS, Social Care, Early Help, Public Health)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15626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8/11/2023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Leadership Group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53238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14/11/2023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Woodbridge Road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56802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16/11/2023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 Child and Family Psychology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918946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/>
                        <a:t>24/11/2023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F2F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Stowmarket Family Hub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38826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Meeting TBC –NSFT Team Meeting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29491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SENCO Forums, ASNF Network, VASP Network,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9970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23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4AD26-85C7-4DC3-5A11-EDC76F3A2DBE}"/>
              </a:ext>
            </a:extLst>
          </p:cNvPr>
          <p:cNvSpPr txBox="1"/>
          <p:nvPr/>
        </p:nvSpPr>
        <p:spPr>
          <a:xfrm>
            <a:off x="5648494" y="6244208"/>
            <a:ext cx="36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DRAFT High-level Timescale</a:t>
            </a:r>
          </a:p>
        </p:txBody>
      </p:sp>
      <p:pic>
        <p:nvPicPr>
          <p:cNvPr id="3" name="Picture 2" descr="Suffolk County Council - Customer First - Suffolk User Forum">
            <a:extLst>
              <a:ext uri="{FF2B5EF4-FFF2-40B4-BE49-F238E27FC236}">
                <a16:creationId xmlns:a16="http://schemas.microsoft.com/office/drawing/2014/main" id="{A93EEE1F-8E45-7F3B-2E04-355B0AB1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5" y="6267433"/>
            <a:ext cx="1032272" cy="3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FA2569-F117-8429-F2C3-B83955407F5F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88FE698-6DE9-25BE-A737-7AA590EAF968}"/>
              </a:ext>
            </a:extLst>
          </p:cNvPr>
          <p:cNvSpPr txBox="1">
            <a:spLocks/>
          </p:cNvSpPr>
          <p:nvPr/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Suffolk SEND </a:t>
            </a:r>
            <a:b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</a:br>
            <a: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Conference - Consultation</a:t>
            </a:r>
            <a:endParaRPr lang="en-US" sz="3600" b="1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0D61-3FA5-AAB0-545C-969EA7748169}"/>
              </a:ext>
            </a:extLst>
          </p:cNvPr>
          <p:cNvSpPr txBox="1"/>
          <p:nvPr/>
        </p:nvSpPr>
        <p:spPr>
          <a:xfrm>
            <a:off x="803868" y="1781092"/>
            <a:ext cx="69891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If your school would be interested in the Inclusion change team visiting and working with a group of children or young people (year 5 upwards) please email</a:t>
            </a:r>
          </a:p>
          <a:p>
            <a:endParaRPr lang="en-GB" dirty="0"/>
          </a:p>
          <a:p>
            <a:pPr algn="ctr"/>
            <a:r>
              <a:rPr lang="en-GB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wendy.allen@suffolk.gov.uk</a:t>
            </a:r>
          </a:p>
        </p:txBody>
      </p:sp>
    </p:spTree>
    <p:extLst>
      <p:ext uri="{BB962C8B-B14F-4D97-AF65-F5344CB8AC3E}">
        <p14:creationId xmlns:p14="http://schemas.microsoft.com/office/powerpoint/2010/main" val="419860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1228" y="1391413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Suffolk SEND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Conference - Consultation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B850F-1A81-17C4-6D66-E8036928CA6A}"/>
              </a:ext>
            </a:extLst>
          </p:cNvPr>
          <p:cNvSpPr txBox="1"/>
          <p:nvPr/>
        </p:nvSpPr>
        <p:spPr>
          <a:xfrm>
            <a:off x="73147" y="1387873"/>
            <a:ext cx="689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Suffolk SEND Strategy | Suffolk Local Offer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Click link</a:t>
            </a: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D3D24-43A8-EDF7-F81E-408F0AC7E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8" y="1807683"/>
            <a:ext cx="9144000" cy="5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1228" y="1391413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Suffolk SEND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Conference - Consultation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B850F-1A81-17C4-6D66-E8036928CA6A}"/>
              </a:ext>
            </a:extLst>
          </p:cNvPr>
          <p:cNvSpPr txBox="1"/>
          <p:nvPr/>
        </p:nvSpPr>
        <p:spPr>
          <a:xfrm>
            <a:off x="574554" y="1387873"/>
            <a:ext cx="84631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/>
              <a:t>What has worked well in Suffolk from the SEND Strategy </a:t>
            </a:r>
            <a:r>
              <a:rPr lang="en-GB" sz="3200"/>
              <a:t>(what do you not want to lose)?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/>
              <a:t>What are the top 3 things you would like to be improved for the SEND Strategy 2024-2028?</a:t>
            </a:r>
          </a:p>
          <a:p>
            <a:endParaRPr lang="en-GB" sz="3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/>
              <a:t>If it was better, what would it look like?</a:t>
            </a:r>
          </a:p>
          <a:p>
            <a:endParaRPr lang="en-GB" sz="3200"/>
          </a:p>
          <a:p>
            <a:r>
              <a:rPr lang="en-GB" sz="3200" b="1"/>
              <a:t>Please discuss and please record your thoughts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2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1228" y="1391413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Suffolk SEND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Conference - Consultation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21F5B-AACE-A7F8-5F49-57C291A88FCB}"/>
              </a:ext>
            </a:extLst>
          </p:cNvPr>
          <p:cNvSpPr txBox="1"/>
          <p:nvPr/>
        </p:nvSpPr>
        <p:spPr>
          <a:xfrm>
            <a:off x="274831" y="1689535"/>
            <a:ext cx="8400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Write what you think the vision for the Suffolk SEND Strategy for 2024-2028 should be……….</a:t>
            </a:r>
          </a:p>
          <a:p>
            <a:endParaRPr lang="en-GB" sz="3600"/>
          </a:p>
          <a:p>
            <a:r>
              <a:rPr lang="en-GB" sz="3600"/>
              <a:t>Visions should: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be forward thinking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be aspirational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/>
          </a:p>
          <a:p>
            <a:r>
              <a:rPr lang="en-GB" sz="3600"/>
              <a:t>Visions do not state the 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0" y="1116682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Suffolk SEND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Conference – Delivering Better 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1C8B3-F517-6AD3-B8E9-8FE67288D308}"/>
              </a:ext>
            </a:extLst>
          </p:cNvPr>
          <p:cNvSpPr txBox="1"/>
          <p:nvPr/>
        </p:nvSpPr>
        <p:spPr>
          <a:xfrm>
            <a:off x="405353" y="2226590"/>
            <a:ext cx="7760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Key messages for DBV</a:t>
            </a:r>
          </a:p>
          <a:p>
            <a:endParaRPr lang="en-GB" sz="32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/>
              <a:t>Want to work with you to make things better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/>
              <a:t>Improve progress for children and young people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/>
              <a:t>Providing evidence-based interventions</a:t>
            </a:r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36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D0855-31CF-9CC3-90A1-AF1B059982CB}"/>
              </a:ext>
            </a:extLst>
          </p:cNvPr>
          <p:cNvSpPr/>
          <p:nvPr/>
        </p:nvSpPr>
        <p:spPr>
          <a:xfrm>
            <a:off x="-36122" y="2025"/>
            <a:ext cx="9142772" cy="6959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7090-72D4-CA2C-98A7-00F2DE72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3155"/>
            <a:ext cx="9070528" cy="13732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a typeface="Calibri"/>
                <a:cs typeface="Calibri"/>
              </a:rPr>
              <a:t>Daniel Jones</a:t>
            </a:r>
            <a:endParaRPr lang="en-US" sz="4400" dirty="0"/>
          </a:p>
          <a:p>
            <a:pPr algn="ctr"/>
            <a:endParaRPr lang="en-US" sz="4400" dirty="0">
              <a:ea typeface="Calibri"/>
              <a:cs typeface="Calibri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D88388-38D8-142B-B810-CDA1304C5CFB}"/>
              </a:ext>
            </a:extLst>
          </p:cNvPr>
          <p:cNvSpPr txBox="1">
            <a:spLocks/>
          </p:cNvSpPr>
          <p:nvPr/>
        </p:nvSpPr>
        <p:spPr>
          <a:xfrm>
            <a:off x="0" y="4936939"/>
            <a:ext cx="9146728" cy="1373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9A34-09FB-894A-1F80-2B6EB641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674"/>
            <a:ext cx="9144000" cy="22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7D461-F1EE-92FA-60E6-7C2A03D36EC6}"/>
              </a:ext>
            </a:extLst>
          </p:cNvPr>
          <p:cNvSpPr txBox="1"/>
          <p:nvPr/>
        </p:nvSpPr>
        <p:spPr>
          <a:xfrm>
            <a:off x="1001951" y="5013088"/>
            <a:ext cx="706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Suffolk Education Partnership Task Group</a:t>
            </a:r>
          </a:p>
        </p:txBody>
      </p:sp>
    </p:spTree>
    <p:extLst>
      <p:ext uri="{BB962C8B-B14F-4D97-AF65-F5344CB8AC3E}">
        <p14:creationId xmlns:p14="http://schemas.microsoft.com/office/powerpoint/2010/main" val="15583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D0855-31CF-9CC3-90A1-AF1B059982CB}"/>
              </a:ext>
            </a:extLst>
          </p:cNvPr>
          <p:cNvSpPr/>
          <p:nvPr/>
        </p:nvSpPr>
        <p:spPr>
          <a:xfrm>
            <a:off x="1228" y="-55942"/>
            <a:ext cx="9142772" cy="6959248"/>
          </a:xfrm>
          <a:prstGeom prst="rect">
            <a:avLst/>
          </a:prstGeom>
          <a:solidFill>
            <a:srgbClr val="B61C4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7090-72D4-CA2C-98A7-00F2DE72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110" y="1408852"/>
            <a:ext cx="8462858" cy="3504874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3800" b="0" dirty="0">
              <a:ea typeface="Calibri"/>
              <a:cs typeface="Calibri"/>
            </a:endParaRPr>
          </a:p>
          <a:p>
            <a:pPr algn="ctr"/>
            <a:r>
              <a:rPr lang="en-US" sz="4800" dirty="0">
                <a:cs typeface="Calibri"/>
              </a:rPr>
              <a:t>Thank you for coming!</a:t>
            </a:r>
          </a:p>
          <a:p>
            <a:pPr algn="ctr"/>
            <a:endParaRPr lang="en-US" sz="4800" dirty="0">
              <a:cs typeface="Calibri"/>
            </a:endParaRPr>
          </a:p>
          <a:p>
            <a:pPr algn="ctr"/>
            <a:r>
              <a:rPr lang="en-US" sz="4800" dirty="0">
                <a:cs typeface="Calibri"/>
              </a:rPr>
              <a:t>Please complete the SEND Strategy survey</a:t>
            </a:r>
          </a:p>
          <a:p>
            <a:pPr algn="ctr"/>
            <a:r>
              <a:rPr lang="en-US" sz="3500" dirty="0"/>
              <a:t>https://www.smartsurvey.co.uk/s/SEND23/</a:t>
            </a:r>
          </a:p>
          <a:p>
            <a:pPr algn="ctr"/>
            <a:endParaRPr lang="en-US" sz="3800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Slides, handouts and links will follow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If you've got any queries, contact us on </a:t>
            </a:r>
            <a:r>
              <a:rPr lang="en-US" dirty="0"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localoffer@suffolk.gov.uk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9A34-09FB-894A-1F80-2B6EB641F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045"/>
          <a:stretch/>
        </p:blipFill>
        <p:spPr>
          <a:xfrm>
            <a:off x="0" y="0"/>
            <a:ext cx="9144000" cy="12819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67DA64-526A-2B53-AFB1-8F664ED3D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37"/>
          <a:stretch/>
        </p:blipFill>
        <p:spPr>
          <a:xfrm>
            <a:off x="-1228" y="6034173"/>
            <a:ext cx="9144000" cy="9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4AD8DB-281D-12BF-73E1-7868F3554417}"/>
              </a:ext>
            </a:extLst>
          </p:cNvPr>
          <p:cNvSpPr/>
          <p:nvPr/>
        </p:nvSpPr>
        <p:spPr>
          <a:xfrm>
            <a:off x="1228" y="1433"/>
            <a:ext cx="9142772" cy="7108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5" y="-141513"/>
            <a:ext cx="8069042" cy="959548"/>
          </a:xfrm>
        </p:spPr>
        <p:txBody>
          <a:bodyPr/>
          <a:lstStyle/>
          <a:p>
            <a:r>
              <a:rPr lang="en-US"/>
              <a:t>Welcome- </a:t>
            </a:r>
            <a:r>
              <a:rPr lang="en-US" dirty="0"/>
              <a:t>Agenda (9:00-1:00)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5542EE-1890-BA87-4F5D-8B7A41CF8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99870"/>
              </p:ext>
            </p:extLst>
          </p:nvPr>
        </p:nvGraphicFramePr>
        <p:xfrm>
          <a:off x="1" y="763545"/>
          <a:ext cx="9154852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1435876785"/>
                    </a:ext>
                  </a:extLst>
                </a:gridCol>
                <a:gridCol w="4671876">
                  <a:extLst>
                    <a:ext uri="{9D8B030D-6E8A-4147-A177-3AD203B41FA5}">
                      <a16:colId xmlns:a16="http://schemas.microsoft.com/office/drawing/2014/main" val="2778833911"/>
                    </a:ext>
                  </a:extLst>
                </a:gridCol>
                <a:gridCol w="3439368">
                  <a:extLst>
                    <a:ext uri="{9D8B030D-6E8A-4147-A177-3AD203B41FA5}">
                      <a16:colId xmlns:a16="http://schemas.microsoft.com/office/drawing/2014/main" val="2469949788"/>
                    </a:ext>
                  </a:extLst>
                </a:gridCol>
              </a:tblGrid>
              <a:tr h="496053">
                <a:tc>
                  <a:txBody>
                    <a:bodyPr/>
                    <a:lstStyle/>
                    <a:p>
                      <a:r>
                        <a:rPr lang="en-GB" sz="28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36540"/>
                  </a:ext>
                </a:extLst>
              </a:tr>
              <a:tr h="5181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Refreshments and networking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61307"/>
                  </a:ext>
                </a:extLst>
              </a:tr>
              <a:tr h="496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Introduction</a:t>
                      </a:r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Ros Somerville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31785"/>
                  </a:ext>
                </a:extLst>
              </a:tr>
              <a:tr h="496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9:20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Ofsted and the Leadership of SEND, Including SEND in a nutshell</a:t>
                      </a:r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Malcolm Reeve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6814"/>
                  </a:ext>
                </a:extLst>
              </a:tr>
              <a:tr h="496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/>
                        <a:t>Refreshments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1910"/>
                  </a:ext>
                </a:extLst>
              </a:tr>
              <a:tr h="496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SEND Strategy Consultation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Ros Somerville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1202"/>
                  </a:ext>
                </a:extLst>
              </a:tr>
              <a:tr h="3997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2800"/>
                        <a:t>SEP Task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Daniel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73321"/>
                  </a:ext>
                </a:extLst>
              </a:tr>
              <a:tr h="496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12:45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800"/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800"/>
                        <a:t>Ros Somerville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4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1228" y="1269081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Welcome to Suffolk SEND Conference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2B318-885D-A153-3A30-56EC1C390D76}"/>
              </a:ext>
            </a:extLst>
          </p:cNvPr>
          <p:cNvSpPr txBox="1"/>
          <p:nvPr/>
        </p:nvSpPr>
        <p:spPr>
          <a:xfrm>
            <a:off x="266756" y="1379850"/>
            <a:ext cx="8760285" cy="65941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2800" b="1"/>
              <a:t>SEND is a top priority</a:t>
            </a:r>
          </a:p>
          <a:p>
            <a:endParaRPr lang="en-GB" sz="2800" b="1"/>
          </a:p>
          <a:p>
            <a:endParaRPr lang="en-GB" sz="1050"/>
          </a:p>
          <a:p>
            <a:endParaRPr lang="en-GB" sz="3600"/>
          </a:p>
          <a:p>
            <a:endParaRPr lang="en-GB" sz="3600" i="1"/>
          </a:p>
          <a:p>
            <a:pPr lvl="1"/>
            <a:endParaRPr lang="en-GB" sz="2400"/>
          </a:p>
          <a:p>
            <a:pPr algn="ctr"/>
            <a:endParaRPr lang="en-GB" sz="3600"/>
          </a:p>
          <a:p>
            <a:pPr algn="ctr"/>
            <a:r>
              <a:rPr lang="en-GB" sz="3600"/>
              <a:t>Suzy Joyner </a:t>
            </a:r>
          </a:p>
          <a:p>
            <a:pPr algn="ctr"/>
            <a:r>
              <a:rPr lang="en-GB" sz="3600"/>
              <a:t>Interim Executive Director Children Services</a:t>
            </a:r>
          </a:p>
          <a:p>
            <a:pPr algn="ctr"/>
            <a:endParaRPr lang="en-GB" sz="3600"/>
          </a:p>
          <a:p>
            <a:pPr algn="ctr"/>
            <a:endParaRPr lang="en-GB" sz="3600"/>
          </a:p>
          <a:p>
            <a:pPr algn="ctr"/>
            <a:endParaRPr lang="en-GB" sz="3600"/>
          </a:p>
          <a:p>
            <a:pPr algn="ctr"/>
            <a:endParaRPr lang="en-GB" sz="3600" dirty="0"/>
          </a:p>
          <a:p>
            <a:pPr algn="ctr"/>
            <a:endParaRPr lang="en-GB" sz="3600"/>
          </a:p>
          <a:p>
            <a:pPr algn="ctr"/>
            <a:endParaRPr lang="en-GB" sz="3600"/>
          </a:p>
          <a:p>
            <a:pPr algn="ctr"/>
            <a:endParaRPr lang="en-GB" sz="3600"/>
          </a:p>
          <a:p>
            <a:pPr algn="ctr"/>
            <a:endParaRPr lang="en-GB" sz="3600"/>
          </a:p>
          <a:p>
            <a:pPr algn="ctr"/>
            <a:r>
              <a:rPr lang="en-GB" sz="3600"/>
              <a:t>El Mayhew Acting Director of Children &amp; Families</a:t>
            </a:r>
            <a:endParaRPr lang="en-GB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52728-518C-79EF-EF56-00118E7F643E}"/>
              </a:ext>
            </a:extLst>
          </p:cNvPr>
          <p:cNvSpPr/>
          <p:nvPr/>
        </p:nvSpPr>
        <p:spPr>
          <a:xfrm>
            <a:off x="1280159" y="2779666"/>
            <a:ext cx="1860605" cy="1741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841D3C-14FB-7F2E-84B0-2A4FEDA7E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440" y="2953247"/>
            <a:ext cx="1656042" cy="13941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575F6A-B71A-104A-2755-B6A38111F3D2}"/>
              </a:ext>
            </a:extLst>
          </p:cNvPr>
          <p:cNvSpPr/>
          <p:nvPr/>
        </p:nvSpPr>
        <p:spPr>
          <a:xfrm>
            <a:off x="5388746" y="2814784"/>
            <a:ext cx="1860605" cy="1741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09F98D-C2D7-316F-BEA1-38DDAAC1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939" y="2932555"/>
            <a:ext cx="1581941" cy="15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-11416" y="1327352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Welcome to Suffolk SEND Conference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2B318-885D-A153-3A30-56EC1C390D76}"/>
              </a:ext>
            </a:extLst>
          </p:cNvPr>
          <p:cNvSpPr txBox="1"/>
          <p:nvPr/>
        </p:nvSpPr>
        <p:spPr>
          <a:xfrm>
            <a:off x="266757" y="1379850"/>
            <a:ext cx="847189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It is a challenging time for all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Financial constraints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Increase in need and demand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SEND National context</a:t>
            </a:r>
            <a:endParaRPr lang="en-GB" sz="3600" dirty="0"/>
          </a:p>
          <a:p>
            <a:r>
              <a:rPr lang="en-GB" sz="3600" dirty="0"/>
              <a:t>What is working well: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Positive feedback re SEND Decision making panels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More schools have Quality Inclusion Mark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Schools are accessing more support via the </a:t>
            </a:r>
            <a:r>
              <a:rPr lang="en-GB" sz="2400"/>
              <a:t>Graduated Response </a:t>
            </a:r>
            <a:r>
              <a:rPr lang="en-GB" sz="2400" dirty="0"/>
              <a:t>such as </a:t>
            </a:r>
            <a:r>
              <a:rPr lang="en-GB" sz="2400" b="1" dirty="0"/>
              <a:t>VSEND</a:t>
            </a:r>
            <a:r>
              <a:rPr lang="en-GB" sz="2400" dirty="0"/>
              <a:t>, </a:t>
            </a:r>
            <a:r>
              <a:rPr lang="en-GB" sz="2400" b="1" dirty="0"/>
              <a:t>Inclusion Support Line, Solution Circles</a:t>
            </a:r>
            <a:r>
              <a:rPr lang="en-GB" sz="2400" dirty="0"/>
              <a:t> and </a:t>
            </a:r>
            <a:r>
              <a:rPr lang="en-GB" sz="2400" b="1" dirty="0"/>
              <a:t>Inclusion Support Meetings </a:t>
            </a:r>
            <a:r>
              <a:rPr lang="en-GB" sz="2400" dirty="0"/>
              <a:t>– </a:t>
            </a:r>
            <a:r>
              <a:rPr lang="en-GB" sz="2400" i="1" dirty="0"/>
              <a:t>Also all receiving positive feedback and impact</a:t>
            </a:r>
          </a:p>
          <a:p>
            <a:pPr lvl="1" algn="ctr"/>
            <a:r>
              <a:rPr lang="en-GB" sz="3200" b="1" dirty="0"/>
              <a:t>We are on a path to improve</a:t>
            </a:r>
          </a:p>
          <a:p>
            <a:pPr lvl="1"/>
            <a:endParaRPr lang="en-GB" sz="2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66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D0855-31CF-9CC3-90A1-AF1B059982CB}"/>
              </a:ext>
            </a:extLst>
          </p:cNvPr>
          <p:cNvSpPr/>
          <p:nvPr/>
        </p:nvSpPr>
        <p:spPr>
          <a:xfrm>
            <a:off x="1228" y="2025"/>
            <a:ext cx="9142772" cy="6959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GB" sz="1800" b="0" i="0" u="none" strike="noStrike" noProof="0" dirty="0">
                <a:solidFill>
                  <a:srgbClr val="000000"/>
                </a:solidFill>
                <a:latin typeface="Calibri"/>
              </a:rPr>
              <a:t>Ofsted and the Leadership of SEND, Including SEND in a nutshell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7090-72D4-CA2C-98A7-00F2DE72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3155"/>
            <a:ext cx="9070528" cy="137320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ea typeface="Calibri"/>
                <a:cs typeface="Calibri"/>
              </a:rPr>
              <a:t>Malcom</a:t>
            </a:r>
            <a:r>
              <a:rPr lang="en-US" sz="4400" dirty="0">
                <a:ea typeface="Calibri"/>
                <a:cs typeface="Calibri"/>
              </a:rPr>
              <a:t> Reeve</a:t>
            </a:r>
            <a:endParaRPr lang="en-US" sz="4400" dirty="0"/>
          </a:p>
          <a:p>
            <a:pPr algn="ctr"/>
            <a:endParaRPr lang="en-US" sz="4400" dirty="0">
              <a:ea typeface="Calibri"/>
              <a:cs typeface="Calibri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D88388-38D8-142B-B810-CDA1304C5CFB}"/>
              </a:ext>
            </a:extLst>
          </p:cNvPr>
          <p:cNvSpPr txBox="1">
            <a:spLocks/>
          </p:cNvSpPr>
          <p:nvPr/>
        </p:nvSpPr>
        <p:spPr>
          <a:xfrm>
            <a:off x="0" y="4936939"/>
            <a:ext cx="9146728" cy="1373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9A34-09FB-894A-1F80-2B6EB641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5674"/>
            <a:ext cx="9144000" cy="22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08968E-21EC-7EFC-4E4B-7CC7E7B3A2AB}"/>
              </a:ext>
            </a:extLst>
          </p:cNvPr>
          <p:cNvSpPr txBox="1"/>
          <p:nvPr/>
        </p:nvSpPr>
        <p:spPr>
          <a:xfrm>
            <a:off x="1251751" y="4831642"/>
            <a:ext cx="624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GB" sz="1800" b="0" i="0" u="none" strike="noStrike" noProof="0" dirty="0">
                <a:solidFill>
                  <a:schemeClr val="bg1"/>
                </a:solidFill>
                <a:latin typeface="Calibri"/>
              </a:rPr>
              <a:t>Ofsted and the Leadership of SEND, Including SEND in a nutshell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D0855-31CF-9CC3-90A1-AF1B059982CB}"/>
              </a:ext>
            </a:extLst>
          </p:cNvPr>
          <p:cNvSpPr/>
          <p:nvPr/>
        </p:nvSpPr>
        <p:spPr>
          <a:xfrm>
            <a:off x="1228" y="2025"/>
            <a:ext cx="9142772" cy="6959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7090-72D4-CA2C-98A7-00F2DE72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3155"/>
            <a:ext cx="9070528" cy="13732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a typeface="Calibri"/>
                <a:cs typeface="Calibri"/>
              </a:rPr>
              <a:t>Break &amp; Networking </a:t>
            </a:r>
            <a:endParaRPr lang="en-US" sz="4400" dirty="0"/>
          </a:p>
          <a:p>
            <a:pPr algn="ctr"/>
            <a:endParaRPr lang="en-US" sz="4400" dirty="0">
              <a:ea typeface="Calibri"/>
              <a:cs typeface="Calibri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D88388-38D8-142B-B810-CDA1304C5CFB}"/>
              </a:ext>
            </a:extLst>
          </p:cNvPr>
          <p:cNvSpPr txBox="1">
            <a:spLocks/>
          </p:cNvSpPr>
          <p:nvPr/>
        </p:nvSpPr>
        <p:spPr>
          <a:xfrm>
            <a:off x="0" y="4936939"/>
            <a:ext cx="9146728" cy="1373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9A34-09FB-894A-1F80-2B6EB641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674"/>
            <a:ext cx="9144000" cy="2211950"/>
          </a:xfrm>
          <a:prstGeom prst="rect">
            <a:avLst/>
          </a:prstGeom>
        </p:spPr>
      </p:pic>
      <p:pic>
        <p:nvPicPr>
          <p:cNvPr id="9" name="Graphic 8" descr="Coffee with solid fill">
            <a:extLst>
              <a:ext uri="{FF2B5EF4-FFF2-40B4-BE49-F238E27FC236}">
                <a16:creationId xmlns:a16="http://schemas.microsoft.com/office/drawing/2014/main" id="{54993ED2-B59A-79FC-2F44-A2BCDAAFD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0647" y="4737192"/>
            <a:ext cx="1850039" cy="18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D0855-31CF-9CC3-90A1-AF1B059982CB}"/>
              </a:ext>
            </a:extLst>
          </p:cNvPr>
          <p:cNvSpPr/>
          <p:nvPr/>
        </p:nvSpPr>
        <p:spPr>
          <a:xfrm>
            <a:off x="1228" y="2025"/>
            <a:ext cx="9142772" cy="6959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GB"/>
              <a:t>SEND Strategy Consultation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7090-72D4-CA2C-98A7-00F2DE72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3155"/>
            <a:ext cx="9070528" cy="13732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a typeface="Calibri"/>
                <a:cs typeface="Calibri"/>
              </a:rPr>
              <a:t>Ros Somerville</a:t>
            </a:r>
            <a:endParaRPr lang="en-US" sz="4400" dirty="0"/>
          </a:p>
          <a:p>
            <a:pPr algn="ctr"/>
            <a:endParaRPr lang="en-US" sz="4400" dirty="0">
              <a:ea typeface="Calibri"/>
              <a:cs typeface="Calibri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D88388-38D8-142B-B810-CDA1304C5CFB}"/>
              </a:ext>
            </a:extLst>
          </p:cNvPr>
          <p:cNvSpPr txBox="1">
            <a:spLocks/>
          </p:cNvSpPr>
          <p:nvPr/>
        </p:nvSpPr>
        <p:spPr>
          <a:xfrm>
            <a:off x="0" y="4936939"/>
            <a:ext cx="9146728" cy="1373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9A34-09FB-894A-1F80-2B6EB641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674"/>
            <a:ext cx="9144000" cy="22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56D43-FDF7-FE19-FA09-AC3BE695715D}"/>
              </a:ext>
            </a:extLst>
          </p:cNvPr>
          <p:cNvSpPr txBox="1"/>
          <p:nvPr/>
        </p:nvSpPr>
        <p:spPr>
          <a:xfrm>
            <a:off x="2166151" y="5078027"/>
            <a:ext cx="5202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SEND Strategy Consultation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08BFA-AFA0-62B9-B7F3-EB3E1F51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</a:blip>
          <a:srcRect l="15203" t="22" r="44905" b="-22"/>
          <a:stretch/>
        </p:blipFill>
        <p:spPr>
          <a:xfrm>
            <a:off x="0" y="1329999"/>
            <a:ext cx="9142772" cy="552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9A7CC-DBD2-D5DB-64A5-358F89540E61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DC22-2AE6-5264-168B-3255794AF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Suffolk SEND 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Integrated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18F-F3BD-AC56-CA1F-BEF1EA68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353" y="5976594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F459-B800-C7DF-2564-2124C7C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505" y="6128993"/>
            <a:ext cx="1527142" cy="66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280E97E-0041-C671-6C7C-4518DF22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670" y="-2107"/>
            <a:ext cx="4838330" cy="6876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D000C-28A9-972E-F7D4-B9737C8499B9}"/>
              </a:ext>
            </a:extLst>
          </p:cNvPr>
          <p:cNvSpPr/>
          <p:nvPr/>
        </p:nvSpPr>
        <p:spPr>
          <a:xfrm>
            <a:off x="3320249" y="5976594"/>
            <a:ext cx="2068497" cy="82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4">
            <a:hlinkClick r:id="rId5"/>
            <a:extLst>
              <a:ext uri="{FF2B5EF4-FFF2-40B4-BE49-F238E27FC236}">
                <a16:creationId xmlns:a16="http://schemas.microsoft.com/office/drawing/2014/main" id="{7081E877-3A32-FD83-56FE-EA23FCBC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353" y="70191"/>
            <a:ext cx="4722868" cy="6712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085C4A-17F6-B039-645A-DCBA3FE64E8B}"/>
              </a:ext>
            </a:extLst>
          </p:cNvPr>
          <p:cNvSpPr txBox="1"/>
          <p:nvPr/>
        </p:nvSpPr>
        <p:spPr>
          <a:xfrm>
            <a:off x="274831" y="1822248"/>
            <a:ext cx="36621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 b="1" i="1" dirty="0"/>
              <a:t>“ Working together, we will support all children and young people with SEND to meet their potential and to live active, healthy and fulfilling lives as part of their community.</a:t>
            </a:r>
          </a:p>
          <a:p>
            <a:pPr marL="0" indent="0" algn="ctr">
              <a:buNone/>
            </a:pPr>
            <a:endParaRPr lang="en-GB" sz="2000" b="1" i="1" dirty="0"/>
          </a:p>
          <a:p>
            <a:pPr marL="0" indent="0" algn="ctr">
              <a:buNone/>
            </a:pPr>
            <a:r>
              <a:rPr lang="en-GB" sz="2000" b="1" i="1" dirty="0"/>
              <a:t>Children, young people and their families will be listened to, included and empowered. They will have access to the right support, at the right time, by the right people.”</a:t>
            </a:r>
          </a:p>
        </p:txBody>
      </p:sp>
    </p:spTree>
    <p:extLst>
      <p:ext uri="{BB962C8B-B14F-4D97-AF65-F5344CB8AC3E}">
        <p14:creationId xmlns:p14="http://schemas.microsoft.com/office/powerpoint/2010/main" val="18854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E2F44B-4F98-53A3-B608-F17FF9AFD14D}"/>
              </a:ext>
            </a:extLst>
          </p:cNvPr>
          <p:cNvCxnSpPr>
            <a:cxnSpLocks/>
          </p:cNvCxnSpPr>
          <p:nvPr/>
        </p:nvCxnSpPr>
        <p:spPr>
          <a:xfrm>
            <a:off x="6635886" y="1967120"/>
            <a:ext cx="0" cy="171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4DE67A-8511-4651-2A4D-35841154D9F2}"/>
              </a:ext>
            </a:extLst>
          </p:cNvPr>
          <p:cNvCxnSpPr>
            <a:cxnSpLocks/>
          </p:cNvCxnSpPr>
          <p:nvPr/>
        </p:nvCxnSpPr>
        <p:spPr>
          <a:xfrm>
            <a:off x="247759" y="2194524"/>
            <a:ext cx="0" cy="14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EA33E6-BACF-F622-3AA4-788EF66D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28251"/>
              </p:ext>
            </p:extLst>
          </p:nvPr>
        </p:nvGraphicFramePr>
        <p:xfrm>
          <a:off x="-4675" y="3654149"/>
          <a:ext cx="9144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5166379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592499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00947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229464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554375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435206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10446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699821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620031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657942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121020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6192945"/>
                    </a:ext>
                  </a:extLst>
                </a:gridCol>
              </a:tblGrid>
              <a:tr h="27432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2023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2024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5796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Jul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Sept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65212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2B6E46-EFF6-EF9B-02BC-0E0105159ED5}"/>
              </a:ext>
            </a:extLst>
          </p:cNvPr>
          <p:cNvSpPr txBox="1"/>
          <p:nvPr/>
        </p:nvSpPr>
        <p:spPr>
          <a:xfrm>
            <a:off x="35155" y="1455410"/>
            <a:ext cx="1125779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Agree Consultation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53653-04F2-7C24-71C6-262094D4D17D}"/>
              </a:ext>
            </a:extLst>
          </p:cNvPr>
          <p:cNvSpPr txBox="1"/>
          <p:nvPr/>
        </p:nvSpPr>
        <p:spPr>
          <a:xfrm>
            <a:off x="-21685" y="2313889"/>
            <a:ext cx="1552685" cy="7155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Approval at LT and SEND Programme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0CAF6-FD23-D502-D3F1-96BDF63A598B}"/>
              </a:ext>
            </a:extLst>
          </p:cNvPr>
          <p:cNvSpPr txBox="1"/>
          <p:nvPr/>
        </p:nvSpPr>
        <p:spPr>
          <a:xfrm>
            <a:off x="737195" y="4550311"/>
            <a:ext cx="2019300" cy="3000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Recruit Change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528297-BFB0-E40F-144C-D6BC40DAF521}"/>
              </a:ext>
            </a:extLst>
          </p:cNvPr>
          <p:cNvSpPr txBox="1"/>
          <p:nvPr/>
        </p:nvSpPr>
        <p:spPr>
          <a:xfrm>
            <a:off x="3066906" y="5084033"/>
            <a:ext cx="2484735" cy="5078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Draft Programme Reporting and Framework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4EF83-2C14-4A48-3465-E5ADC41BEF80}"/>
              </a:ext>
            </a:extLst>
          </p:cNvPr>
          <p:cNvSpPr txBox="1"/>
          <p:nvPr/>
        </p:nvSpPr>
        <p:spPr>
          <a:xfrm>
            <a:off x="1932630" y="1717121"/>
            <a:ext cx="1243013" cy="7155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Start Consultation period 6 weeks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EC780-CC97-C6EF-CE92-B6FAD5E86844}"/>
              </a:ext>
            </a:extLst>
          </p:cNvPr>
          <p:cNvSpPr txBox="1"/>
          <p:nvPr/>
        </p:nvSpPr>
        <p:spPr>
          <a:xfrm>
            <a:off x="3207208" y="1805225"/>
            <a:ext cx="143528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Review Consultation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60463E-3BAD-C68A-BE00-1016BCE8A1E9}"/>
              </a:ext>
            </a:extLst>
          </p:cNvPr>
          <p:cNvSpPr txBox="1"/>
          <p:nvPr/>
        </p:nvSpPr>
        <p:spPr>
          <a:xfrm>
            <a:off x="4241237" y="2233207"/>
            <a:ext cx="1139666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Draft 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19DCC-FD49-B3F6-17F4-B18E59865B5E}"/>
              </a:ext>
            </a:extLst>
          </p:cNvPr>
          <p:cNvSpPr txBox="1"/>
          <p:nvPr/>
        </p:nvSpPr>
        <p:spPr>
          <a:xfrm>
            <a:off x="5941591" y="2158046"/>
            <a:ext cx="301615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Implement working to draft strategy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4BBA2-7208-0C1F-2CAA-89C49BF36022}"/>
              </a:ext>
            </a:extLst>
          </p:cNvPr>
          <p:cNvSpPr txBox="1"/>
          <p:nvPr/>
        </p:nvSpPr>
        <p:spPr>
          <a:xfrm>
            <a:off x="7162440" y="2591799"/>
            <a:ext cx="1055847" cy="7155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EIA Assessment sign 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1A949-F0BC-7926-1BEC-6B0E8E1AEC9F}"/>
              </a:ext>
            </a:extLst>
          </p:cNvPr>
          <p:cNvSpPr txBox="1"/>
          <p:nvPr/>
        </p:nvSpPr>
        <p:spPr>
          <a:xfrm>
            <a:off x="5584988" y="1491290"/>
            <a:ext cx="2236826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Sign off – LT and SEND Programme 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27578-B3B0-9F0E-763E-05B3DCED9254}"/>
              </a:ext>
            </a:extLst>
          </p:cNvPr>
          <p:cNvSpPr txBox="1"/>
          <p:nvPr/>
        </p:nvSpPr>
        <p:spPr>
          <a:xfrm>
            <a:off x="8310363" y="2779829"/>
            <a:ext cx="795436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Cabinet approval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4AD26-85C7-4DC3-5A11-EDC76F3A2DBE}"/>
              </a:ext>
            </a:extLst>
          </p:cNvPr>
          <p:cNvSpPr txBox="1"/>
          <p:nvPr/>
        </p:nvSpPr>
        <p:spPr>
          <a:xfrm>
            <a:off x="5648494" y="6244208"/>
            <a:ext cx="36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DRAFT High-level Timescale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D2D378-1577-9970-6C0D-5E12146CDD0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46845" y="4385918"/>
            <a:ext cx="0" cy="164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638446-6A93-9753-83C5-7BE291021445}"/>
              </a:ext>
            </a:extLst>
          </p:cNvPr>
          <p:cNvCxnSpPr>
            <a:cxnSpLocks/>
          </p:cNvCxnSpPr>
          <p:nvPr/>
        </p:nvCxnSpPr>
        <p:spPr>
          <a:xfrm>
            <a:off x="243232" y="4385918"/>
            <a:ext cx="2686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695A92-4F94-554E-0B23-A1BF6F8ED59B}"/>
              </a:ext>
            </a:extLst>
          </p:cNvPr>
          <p:cNvCxnSpPr>
            <a:cxnSpLocks/>
          </p:cNvCxnSpPr>
          <p:nvPr/>
        </p:nvCxnSpPr>
        <p:spPr>
          <a:xfrm>
            <a:off x="283129" y="4188689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F8DD0-8072-3372-667D-BC60455F43C6}"/>
              </a:ext>
            </a:extLst>
          </p:cNvPr>
          <p:cNvCxnSpPr>
            <a:cxnSpLocks/>
          </p:cNvCxnSpPr>
          <p:nvPr/>
        </p:nvCxnSpPr>
        <p:spPr>
          <a:xfrm>
            <a:off x="3551994" y="4241562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2F99E5-3B9D-99DD-56A1-A748962DE4C0}"/>
              </a:ext>
            </a:extLst>
          </p:cNvPr>
          <p:cNvCxnSpPr>
            <a:cxnSpLocks/>
          </p:cNvCxnSpPr>
          <p:nvPr/>
        </p:nvCxnSpPr>
        <p:spPr>
          <a:xfrm>
            <a:off x="4259671" y="4481641"/>
            <a:ext cx="0" cy="60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B8040E-555B-6D37-2B80-B3DB9DA80564}"/>
              </a:ext>
            </a:extLst>
          </p:cNvPr>
          <p:cNvCxnSpPr>
            <a:cxnSpLocks/>
          </p:cNvCxnSpPr>
          <p:nvPr/>
        </p:nvCxnSpPr>
        <p:spPr>
          <a:xfrm>
            <a:off x="3551994" y="4438791"/>
            <a:ext cx="1604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C4B986-1E9D-4C23-FB8A-7740CE8ABDB4}"/>
              </a:ext>
            </a:extLst>
          </p:cNvPr>
          <p:cNvCxnSpPr>
            <a:cxnSpLocks/>
          </p:cNvCxnSpPr>
          <p:nvPr/>
        </p:nvCxnSpPr>
        <p:spPr>
          <a:xfrm>
            <a:off x="2915514" y="4188689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74A38C-2CD5-6F31-A3DB-3CFE2FDA86AA}"/>
              </a:ext>
            </a:extLst>
          </p:cNvPr>
          <p:cNvCxnSpPr>
            <a:cxnSpLocks/>
          </p:cNvCxnSpPr>
          <p:nvPr/>
        </p:nvCxnSpPr>
        <p:spPr>
          <a:xfrm>
            <a:off x="5129996" y="4241562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6A0242-CDF0-3C92-CC7F-98AAD608E879}"/>
              </a:ext>
            </a:extLst>
          </p:cNvPr>
          <p:cNvCxnSpPr>
            <a:cxnSpLocks/>
          </p:cNvCxnSpPr>
          <p:nvPr/>
        </p:nvCxnSpPr>
        <p:spPr>
          <a:xfrm>
            <a:off x="2915514" y="2451929"/>
            <a:ext cx="0" cy="88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47BF2E-263D-704B-B32B-3C9BC864EBF5}"/>
              </a:ext>
            </a:extLst>
          </p:cNvPr>
          <p:cNvCxnSpPr>
            <a:cxnSpLocks/>
          </p:cNvCxnSpPr>
          <p:nvPr/>
        </p:nvCxnSpPr>
        <p:spPr>
          <a:xfrm>
            <a:off x="2332494" y="3413478"/>
            <a:ext cx="1365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40EFDE-B8A5-8D41-386A-B046D6EFD125}"/>
              </a:ext>
            </a:extLst>
          </p:cNvPr>
          <p:cNvCxnSpPr>
            <a:cxnSpLocks/>
          </p:cNvCxnSpPr>
          <p:nvPr/>
        </p:nvCxnSpPr>
        <p:spPr>
          <a:xfrm>
            <a:off x="2332494" y="3414585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8D0123-E0E2-CFF7-7599-D0AB865024D1}"/>
              </a:ext>
            </a:extLst>
          </p:cNvPr>
          <p:cNvCxnSpPr>
            <a:cxnSpLocks/>
          </p:cNvCxnSpPr>
          <p:nvPr/>
        </p:nvCxnSpPr>
        <p:spPr>
          <a:xfrm>
            <a:off x="3753003" y="3429000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B476B5-A6A5-D141-3F63-A0B1017AF92D}"/>
              </a:ext>
            </a:extLst>
          </p:cNvPr>
          <p:cNvCxnSpPr>
            <a:cxnSpLocks/>
          </p:cNvCxnSpPr>
          <p:nvPr/>
        </p:nvCxnSpPr>
        <p:spPr>
          <a:xfrm>
            <a:off x="4044348" y="2337107"/>
            <a:ext cx="0" cy="1109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76C5FD-621D-B06D-9F78-EEE0CDBC1786}"/>
              </a:ext>
            </a:extLst>
          </p:cNvPr>
          <p:cNvCxnSpPr>
            <a:cxnSpLocks/>
          </p:cNvCxnSpPr>
          <p:nvPr/>
        </p:nvCxnSpPr>
        <p:spPr>
          <a:xfrm>
            <a:off x="3913022" y="3429000"/>
            <a:ext cx="1135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28923F-064A-7BC2-6480-08F34FAEC355}"/>
              </a:ext>
            </a:extLst>
          </p:cNvPr>
          <p:cNvCxnSpPr>
            <a:cxnSpLocks/>
          </p:cNvCxnSpPr>
          <p:nvPr/>
        </p:nvCxnSpPr>
        <p:spPr>
          <a:xfrm>
            <a:off x="3909125" y="3428999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457985-B3E3-E971-8EAC-CC66798AC8F2}"/>
              </a:ext>
            </a:extLst>
          </p:cNvPr>
          <p:cNvCxnSpPr>
            <a:cxnSpLocks/>
          </p:cNvCxnSpPr>
          <p:nvPr/>
        </p:nvCxnSpPr>
        <p:spPr>
          <a:xfrm>
            <a:off x="4642490" y="2751610"/>
            <a:ext cx="10906" cy="683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83C873-BA58-7EB4-36B3-A22F18ABA56F}"/>
              </a:ext>
            </a:extLst>
          </p:cNvPr>
          <p:cNvCxnSpPr>
            <a:cxnSpLocks/>
          </p:cNvCxnSpPr>
          <p:nvPr/>
        </p:nvCxnSpPr>
        <p:spPr>
          <a:xfrm>
            <a:off x="4596944" y="3422014"/>
            <a:ext cx="451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7D7B6F8-ED70-9FD2-6E0F-DC09E31F6DDB}"/>
              </a:ext>
            </a:extLst>
          </p:cNvPr>
          <p:cNvCxnSpPr>
            <a:cxnSpLocks/>
          </p:cNvCxnSpPr>
          <p:nvPr/>
        </p:nvCxnSpPr>
        <p:spPr>
          <a:xfrm>
            <a:off x="5048282" y="3446348"/>
            <a:ext cx="0" cy="19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240BBA-4CFF-FDED-AF6E-5AF73933C170}"/>
              </a:ext>
            </a:extLst>
          </p:cNvPr>
          <p:cNvCxnSpPr>
            <a:cxnSpLocks/>
          </p:cNvCxnSpPr>
          <p:nvPr/>
        </p:nvCxnSpPr>
        <p:spPr>
          <a:xfrm>
            <a:off x="6916247" y="2487122"/>
            <a:ext cx="0" cy="119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59606D-83AA-71EE-A185-C45B2CA5AC7D}"/>
              </a:ext>
            </a:extLst>
          </p:cNvPr>
          <p:cNvCxnSpPr>
            <a:cxnSpLocks/>
          </p:cNvCxnSpPr>
          <p:nvPr/>
        </p:nvCxnSpPr>
        <p:spPr>
          <a:xfrm>
            <a:off x="5467833" y="3403213"/>
            <a:ext cx="3240248" cy="4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EB26D96-3522-D48A-1466-D3CD776BE1D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708081" y="3287660"/>
            <a:ext cx="0" cy="37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1745AFC-7B01-08A7-5815-7FB2D9D1BC5D}"/>
              </a:ext>
            </a:extLst>
          </p:cNvPr>
          <p:cNvCxnSpPr>
            <a:cxnSpLocks/>
          </p:cNvCxnSpPr>
          <p:nvPr/>
        </p:nvCxnSpPr>
        <p:spPr>
          <a:xfrm>
            <a:off x="8108945" y="3436742"/>
            <a:ext cx="0" cy="25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uffolk County Council - Customer First - Suffolk User Forum">
            <a:extLst>
              <a:ext uri="{FF2B5EF4-FFF2-40B4-BE49-F238E27FC236}">
                <a16:creationId xmlns:a16="http://schemas.microsoft.com/office/drawing/2014/main" id="{A93EEE1F-8E45-7F3B-2E04-355B0AB1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5" y="6267433"/>
            <a:ext cx="1032272" cy="3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4E02E2-4576-D0C5-29A2-E592F77BF36B}"/>
              </a:ext>
            </a:extLst>
          </p:cNvPr>
          <p:cNvCxnSpPr>
            <a:cxnSpLocks/>
          </p:cNvCxnSpPr>
          <p:nvPr/>
        </p:nvCxnSpPr>
        <p:spPr>
          <a:xfrm>
            <a:off x="5325486" y="3413478"/>
            <a:ext cx="0" cy="25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9CB6E-C7CD-718A-8830-EA16B071B575}"/>
              </a:ext>
            </a:extLst>
          </p:cNvPr>
          <p:cNvCxnSpPr>
            <a:cxnSpLocks/>
          </p:cNvCxnSpPr>
          <p:nvPr/>
        </p:nvCxnSpPr>
        <p:spPr>
          <a:xfrm>
            <a:off x="5325486" y="3391449"/>
            <a:ext cx="1232211" cy="6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CB74C-7052-548B-5EAD-9E4AEC1C3CC1}"/>
              </a:ext>
            </a:extLst>
          </p:cNvPr>
          <p:cNvCxnSpPr>
            <a:cxnSpLocks/>
          </p:cNvCxnSpPr>
          <p:nvPr/>
        </p:nvCxnSpPr>
        <p:spPr>
          <a:xfrm>
            <a:off x="5965678" y="2751610"/>
            <a:ext cx="0" cy="575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ECC23F1-521A-195B-B420-BD451640E7D8}"/>
              </a:ext>
            </a:extLst>
          </p:cNvPr>
          <p:cNvSpPr txBox="1"/>
          <p:nvPr/>
        </p:nvSpPr>
        <p:spPr>
          <a:xfrm>
            <a:off x="5048282" y="2578463"/>
            <a:ext cx="187105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 Consultation of draft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A2569-F117-8429-F2C3-B83955407F5F}"/>
              </a:ext>
            </a:extLst>
          </p:cNvPr>
          <p:cNvSpPr/>
          <p:nvPr/>
        </p:nvSpPr>
        <p:spPr>
          <a:xfrm>
            <a:off x="1228" y="1433"/>
            <a:ext cx="9142772" cy="1374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88FE698-6DE9-25BE-A737-7AA590EAF968}"/>
              </a:ext>
            </a:extLst>
          </p:cNvPr>
          <p:cNvSpPr txBox="1">
            <a:spLocks/>
          </p:cNvSpPr>
          <p:nvPr/>
        </p:nvSpPr>
        <p:spPr>
          <a:xfrm>
            <a:off x="274831" y="-13670"/>
            <a:ext cx="8047271" cy="1373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Suffolk SEND </a:t>
            </a:r>
            <a:b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</a:br>
            <a:r>
              <a:rPr lang="en-US" sz="3600" b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Conference - Consultation</a:t>
            </a:r>
            <a:endParaRPr lang="en-US" sz="3600" b="1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962702"/>
      </p:ext>
    </p:extLst>
  </p:cSld>
  <p:clrMapOvr>
    <a:masterClrMapping/>
  </p:clrMapOvr>
</p:sld>
</file>

<file path=ppt/theme/theme1.xml><?xml version="1.0" encoding="utf-8"?>
<a:theme xmlns:a="http://schemas.openxmlformats.org/drawingml/2006/main" name="iMPOWER Master">
  <a:themeElements>
    <a:clrScheme name="Custom 2">
      <a:dk1>
        <a:srgbClr val="000000"/>
      </a:dk1>
      <a:lt1>
        <a:srgbClr val="FFFFFF"/>
      </a:lt1>
      <a:dk2>
        <a:srgbClr val="28AFA3"/>
      </a:dk2>
      <a:lt2>
        <a:srgbClr val="C9D300"/>
      </a:lt2>
      <a:accent1>
        <a:srgbClr val="E0386E"/>
      </a:accent1>
      <a:accent2>
        <a:srgbClr val="774F71"/>
      </a:accent2>
      <a:accent3>
        <a:srgbClr val="676766"/>
      </a:accent3>
      <a:accent4>
        <a:srgbClr val="193F78"/>
      </a:accent4>
      <a:accent5>
        <a:srgbClr val="00A3D9"/>
      </a:accent5>
      <a:accent6>
        <a:srgbClr val="F58023"/>
      </a:accent6>
      <a:hlink>
        <a:srgbClr val="B3B3B3"/>
      </a:hlink>
      <a:folHlink>
        <a:srgbClr val="E6E6E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5C5319C24D80E6DCE6C97830E1" ma:contentTypeVersion="16" ma:contentTypeDescription="Create a new document." ma:contentTypeScope="" ma:versionID="02974473b29bb2a0a953c3d9943d36b1">
  <xsd:schema xmlns:xsd="http://www.w3.org/2001/XMLSchema" xmlns:xs="http://www.w3.org/2001/XMLSchema" xmlns:p="http://schemas.microsoft.com/office/2006/metadata/properties" xmlns:ns1="http://schemas.microsoft.com/sharepoint/v3" xmlns:ns2="b06d9265-3f43-4165-9c64-75dd314c512b" xmlns:ns3="520ceb8c-076f-49f7-81f4-486b730cefd7" xmlns:ns4="75304046-ffad-4f70-9f4b-bbc776f1b690" targetNamespace="http://schemas.microsoft.com/office/2006/metadata/properties" ma:root="true" ma:fieldsID="1ff0b8644f72f3ae14ed2da0adc2a9c5" ns1:_="" ns2:_="" ns3:_="" ns4:_="">
    <xsd:import namespace="http://schemas.microsoft.com/sharepoint/v3"/>
    <xsd:import namespace="b06d9265-3f43-4165-9c64-75dd314c512b"/>
    <xsd:import namespace="520ceb8c-076f-49f7-81f4-486b730cefd7"/>
    <xsd:import namespace="75304046-ffad-4f70-9f4b-bbc776f1b69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d9265-3f43-4165-9c64-75dd314c5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ceb8c-076f-49f7-81f4-486b730ce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5dac582-5332-4185-b3c0-2267081ee905}" ma:internalName="TaxCatchAll" ma:showField="CatchAllData" ma:web="f16f18c9-ac5a-4a6f-a557-433c3319e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6d9265-3f43-4165-9c64-75dd314c512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TaxCatchAll xmlns="75304046-ffad-4f70-9f4b-bbc776f1b690" xsi:nil="true"/>
    <SharedWithUsers xmlns="520ceb8c-076f-49f7-81f4-486b730cefd7">
      <UserInfo>
        <DisplayName>Ros Somerville</DisplayName>
        <AccountId>3402</AccountId>
        <AccountType/>
      </UserInfo>
      <UserInfo>
        <DisplayName>Claire Darwin</DisplayName>
        <AccountId>49</AccountId>
        <AccountType/>
      </UserInfo>
      <UserInfo>
        <DisplayName>Stuart Barratt</DisplayName>
        <AccountId>3795</AccountId>
        <AccountType/>
      </UserInfo>
      <UserInfo>
        <DisplayName>Wendy Allen</DisplayName>
        <AccountId>1232</AccountId>
        <AccountType/>
      </UserInfo>
      <UserInfo>
        <DisplayName>Izzy Connell</DisplayName>
        <AccountId>962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029A2E6-EFA2-4DDC-9472-A8F0EAA14653}">
  <ds:schemaRefs>
    <ds:schemaRef ds:uri="520ceb8c-076f-49f7-81f4-486b730cefd7"/>
    <ds:schemaRef ds:uri="75304046-ffad-4f70-9f4b-bbc776f1b690"/>
    <ds:schemaRef ds:uri="b06d9265-3f43-4165-9c64-75dd314c51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A28181-E75B-4B0C-BA9D-D224DA9B4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025EA-0A17-4B20-AE65-F82654227E69}">
  <ds:schemaRefs>
    <ds:schemaRef ds:uri="520ceb8c-076f-49f7-81f4-486b730cefd7"/>
    <ds:schemaRef ds:uri="75304046-ffad-4f70-9f4b-bbc776f1b690"/>
    <ds:schemaRef ds:uri="b06d9265-3f43-4165-9c64-75dd314c51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5088</TotalTime>
  <Words>938</Words>
  <Application>Microsoft Office PowerPoint</Application>
  <PresentationFormat>On-screen Show (4:3)</PresentationFormat>
  <Paragraphs>238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iMPOWER Master</vt:lpstr>
      <vt:lpstr>Ofsted and the Leadership of SEND </vt:lpstr>
      <vt:lpstr>PowerPoint Presentation</vt:lpstr>
      <vt:lpstr>Welcome to Suffolk SEND Conference</vt:lpstr>
      <vt:lpstr>Welcome to Suffolk SEND Conference</vt:lpstr>
      <vt:lpstr>PowerPoint Presentation</vt:lpstr>
      <vt:lpstr>PowerPoint Presentation</vt:lpstr>
      <vt:lpstr>PowerPoint Presentation</vt:lpstr>
      <vt:lpstr>Suffolk SEND  Integrated Strategy</vt:lpstr>
      <vt:lpstr>PowerPoint Presentation</vt:lpstr>
      <vt:lpstr>Suffolk SEND Strategy 2024-28 Consultation -</vt:lpstr>
      <vt:lpstr>PowerPoint Presentation</vt:lpstr>
      <vt:lpstr>Suffolk SEND  Conference - Consultation</vt:lpstr>
      <vt:lpstr>Suffolk SEND  Conference - Consultation</vt:lpstr>
      <vt:lpstr>Suffolk SEND  Conference - Consultation</vt:lpstr>
      <vt:lpstr>Suffolk SEND  Conference – Delivering Better Value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Hart</dc:creator>
  <cp:lastModifiedBy>Louisa Stewart</cp:lastModifiedBy>
  <cp:revision>31</cp:revision>
  <cp:lastPrinted>2023-10-11T12:36:01Z</cp:lastPrinted>
  <dcterms:created xsi:type="dcterms:W3CDTF">2018-11-09T22:42:00Z</dcterms:created>
  <dcterms:modified xsi:type="dcterms:W3CDTF">2023-10-18T14:46:53Z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0x0101007104DF5C5319C24D80E6DCE6C97830E1</vt:lpwstr>
  </property>
  <property fmtid="{D5CDD505-2E9C-101B-9397-08002B2CF9AE}" pid="3" name="MediaServiceImageTags">
    <vt:lpwstr/>
  </property>
</Properties>
</file>