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56" r:id="rId5"/>
    <p:sldId id="278" r:id="rId6"/>
    <p:sldId id="258" r:id="rId7"/>
    <p:sldId id="272" r:id="rId8"/>
    <p:sldId id="27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393088-5CFD-4152-B5CD-74CFDB164A4A}" v="9" dt="2023-06-14T09:36:40.9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6D4FA7-069D-42E5-A912-E54C870A5FEC}" type="datetimeFigureOut">
              <a:rPr lang="en-GB" smtClean="0"/>
              <a:t>11/07/2023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97196E-2AF0-4F6A-8FF7-2071E48D3CD4}" type="slidenum">
              <a:rPr lang="en-GB" smtClean="0"/>
              <a:t>‹#›</a:t>
            </a:fld>
            <a:endParaRPr lang="en-GB"/>
          </a:p>
        </p:txBody>
      </p:sp>
    </p:spTree>
    <p:extLst>
      <p:ext uri="{BB962C8B-B14F-4D97-AF65-F5344CB8AC3E}">
        <p14:creationId xmlns:p14="http://schemas.microsoft.com/office/powerpoint/2010/main" val="29023579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EE02A59-574E-4C19-AC94-7E8CE4F7AE4C}" type="slidenum">
              <a:rPr lang="en-GB" smtClean="0"/>
              <a:t>2</a:t>
            </a:fld>
            <a:endParaRPr lang="en-GB"/>
          </a:p>
        </p:txBody>
      </p:sp>
    </p:spTree>
    <p:extLst>
      <p:ext uri="{BB962C8B-B14F-4D97-AF65-F5344CB8AC3E}">
        <p14:creationId xmlns:p14="http://schemas.microsoft.com/office/powerpoint/2010/main" val="572721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5FDFA3A-DC02-47E9-BC20-F00D0B006E49}" type="slidenum">
              <a:rPr lang="en-GB" smtClean="0"/>
              <a:t>4</a:t>
            </a:fld>
            <a:endParaRPr lang="en-GB"/>
          </a:p>
        </p:txBody>
      </p:sp>
    </p:spTree>
    <p:extLst>
      <p:ext uri="{BB962C8B-B14F-4D97-AF65-F5344CB8AC3E}">
        <p14:creationId xmlns:p14="http://schemas.microsoft.com/office/powerpoint/2010/main" val="3703260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5FDFA3A-DC02-47E9-BC20-F00D0B006E49}" type="slidenum">
              <a:rPr lang="en-GB" smtClean="0"/>
              <a:t>5</a:t>
            </a:fld>
            <a:endParaRPr lang="en-GB"/>
          </a:p>
        </p:txBody>
      </p:sp>
    </p:spTree>
    <p:extLst>
      <p:ext uri="{BB962C8B-B14F-4D97-AF65-F5344CB8AC3E}">
        <p14:creationId xmlns:p14="http://schemas.microsoft.com/office/powerpoint/2010/main" val="2376661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28122-A59F-260D-E2D1-93CB0B038DF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45B7B1C-D055-C07B-E0D4-BF909CA516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4B10BC7-0102-0D96-C8C5-FA4BA90EF2DB}"/>
              </a:ext>
            </a:extLst>
          </p:cNvPr>
          <p:cNvSpPr>
            <a:spLocks noGrp="1"/>
          </p:cNvSpPr>
          <p:nvPr>
            <p:ph type="dt" sz="half" idx="10"/>
          </p:nvPr>
        </p:nvSpPr>
        <p:spPr/>
        <p:txBody>
          <a:bodyPr/>
          <a:lstStyle/>
          <a:p>
            <a:fld id="{A2BEFACC-EC92-4434-A928-05114069F3B1}" type="datetimeFigureOut">
              <a:rPr lang="en-GB" smtClean="0"/>
              <a:t>11/07/2023</a:t>
            </a:fld>
            <a:endParaRPr lang="en-GB"/>
          </a:p>
        </p:txBody>
      </p:sp>
      <p:sp>
        <p:nvSpPr>
          <p:cNvPr id="5" name="Footer Placeholder 4">
            <a:extLst>
              <a:ext uri="{FF2B5EF4-FFF2-40B4-BE49-F238E27FC236}">
                <a16:creationId xmlns:a16="http://schemas.microsoft.com/office/drawing/2014/main" id="{11610D62-F4E9-0B20-6AA8-87A3E71CAF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EEF849-088E-D469-4FA1-D33B4AD2FA9D}"/>
              </a:ext>
            </a:extLst>
          </p:cNvPr>
          <p:cNvSpPr>
            <a:spLocks noGrp="1"/>
          </p:cNvSpPr>
          <p:nvPr>
            <p:ph type="sldNum" sz="quarter" idx="12"/>
          </p:nvPr>
        </p:nvSpPr>
        <p:spPr/>
        <p:txBody>
          <a:bodyPr/>
          <a:lstStyle/>
          <a:p>
            <a:fld id="{B100F321-8F7A-42CE-BA5F-CC58CF1DD7FA}" type="slidenum">
              <a:rPr lang="en-GB" smtClean="0"/>
              <a:t>‹#›</a:t>
            </a:fld>
            <a:endParaRPr lang="en-GB"/>
          </a:p>
        </p:txBody>
      </p:sp>
    </p:spTree>
    <p:extLst>
      <p:ext uri="{BB962C8B-B14F-4D97-AF65-F5344CB8AC3E}">
        <p14:creationId xmlns:p14="http://schemas.microsoft.com/office/powerpoint/2010/main" val="31487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E9C4F-62C3-7A37-113C-0EB7E8D3F8B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4AB8481-B7A9-7B3B-FB7B-EEC006CC3F8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49A951D-ADF6-DD03-6BFA-9FD7C157C655}"/>
              </a:ext>
            </a:extLst>
          </p:cNvPr>
          <p:cNvSpPr>
            <a:spLocks noGrp="1"/>
          </p:cNvSpPr>
          <p:nvPr>
            <p:ph type="dt" sz="half" idx="10"/>
          </p:nvPr>
        </p:nvSpPr>
        <p:spPr/>
        <p:txBody>
          <a:bodyPr/>
          <a:lstStyle/>
          <a:p>
            <a:fld id="{A2BEFACC-EC92-4434-A928-05114069F3B1}" type="datetimeFigureOut">
              <a:rPr lang="en-GB" smtClean="0"/>
              <a:t>11/07/2023</a:t>
            </a:fld>
            <a:endParaRPr lang="en-GB"/>
          </a:p>
        </p:txBody>
      </p:sp>
      <p:sp>
        <p:nvSpPr>
          <p:cNvPr id="5" name="Footer Placeholder 4">
            <a:extLst>
              <a:ext uri="{FF2B5EF4-FFF2-40B4-BE49-F238E27FC236}">
                <a16:creationId xmlns:a16="http://schemas.microsoft.com/office/drawing/2014/main" id="{20819718-5031-8BB8-7855-E63A9D99D2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B10754D-F64D-BBAF-B001-34652C65E152}"/>
              </a:ext>
            </a:extLst>
          </p:cNvPr>
          <p:cNvSpPr>
            <a:spLocks noGrp="1"/>
          </p:cNvSpPr>
          <p:nvPr>
            <p:ph type="sldNum" sz="quarter" idx="12"/>
          </p:nvPr>
        </p:nvSpPr>
        <p:spPr/>
        <p:txBody>
          <a:bodyPr/>
          <a:lstStyle/>
          <a:p>
            <a:fld id="{B100F321-8F7A-42CE-BA5F-CC58CF1DD7FA}" type="slidenum">
              <a:rPr lang="en-GB" smtClean="0"/>
              <a:t>‹#›</a:t>
            </a:fld>
            <a:endParaRPr lang="en-GB"/>
          </a:p>
        </p:txBody>
      </p:sp>
    </p:spTree>
    <p:extLst>
      <p:ext uri="{BB962C8B-B14F-4D97-AF65-F5344CB8AC3E}">
        <p14:creationId xmlns:p14="http://schemas.microsoft.com/office/powerpoint/2010/main" val="635179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04FB9C7-FB03-38C7-4981-08119DCAC65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7CA7BEA-916F-1259-BBBD-4E67F158E9A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2225D76-91CF-0CD8-C1B0-A70094AA3D23}"/>
              </a:ext>
            </a:extLst>
          </p:cNvPr>
          <p:cNvSpPr>
            <a:spLocks noGrp="1"/>
          </p:cNvSpPr>
          <p:nvPr>
            <p:ph type="dt" sz="half" idx="10"/>
          </p:nvPr>
        </p:nvSpPr>
        <p:spPr/>
        <p:txBody>
          <a:bodyPr/>
          <a:lstStyle/>
          <a:p>
            <a:fld id="{A2BEFACC-EC92-4434-A928-05114069F3B1}" type="datetimeFigureOut">
              <a:rPr lang="en-GB" smtClean="0"/>
              <a:t>11/07/2023</a:t>
            </a:fld>
            <a:endParaRPr lang="en-GB"/>
          </a:p>
        </p:txBody>
      </p:sp>
      <p:sp>
        <p:nvSpPr>
          <p:cNvPr id="5" name="Footer Placeholder 4">
            <a:extLst>
              <a:ext uri="{FF2B5EF4-FFF2-40B4-BE49-F238E27FC236}">
                <a16:creationId xmlns:a16="http://schemas.microsoft.com/office/drawing/2014/main" id="{277EEE54-06C3-C1C3-0E5F-4B5EEF99DC0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698431F-6815-2818-3F95-8ACA06A57600}"/>
              </a:ext>
            </a:extLst>
          </p:cNvPr>
          <p:cNvSpPr>
            <a:spLocks noGrp="1"/>
          </p:cNvSpPr>
          <p:nvPr>
            <p:ph type="sldNum" sz="quarter" idx="12"/>
          </p:nvPr>
        </p:nvSpPr>
        <p:spPr/>
        <p:txBody>
          <a:bodyPr/>
          <a:lstStyle/>
          <a:p>
            <a:fld id="{B100F321-8F7A-42CE-BA5F-CC58CF1DD7FA}" type="slidenum">
              <a:rPr lang="en-GB" smtClean="0"/>
              <a:t>‹#›</a:t>
            </a:fld>
            <a:endParaRPr lang="en-GB"/>
          </a:p>
        </p:txBody>
      </p:sp>
    </p:spTree>
    <p:extLst>
      <p:ext uri="{BB962C8B-B14F-4D97-AF65-F5344CB8AC3E}">
        <p14:creationId xmlns:p14="http://schemas.microsoft.com/office/powerpoint/2010/main" val="1955313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A999F-8002-6720-B710-05AD391ED1F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FA93CA4-0984-E782-025C-2E1B01429BE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A8E2358-4268-79B6-90CE-87DD90AE6037}"/>
              </a:ext>
            </a:extLst>
          </p:cNvPr>
          <p:cNvSpPr>
            <a:spLocks noGrp="1"/>
          </p:cNvSpPr>
          <p:nvPr>
            <p:ph type="dt" sz="half" idx="10"/>
          </p:nvPr>
        </p:nvSpPr>
        <p:spPr/>
        <p:txBody>
          <a:bodyPr/>
          <a:lstStyle/>
          <a:p>
            <a:fld id="{A2BEFACC-EC92-4434-A928-05114069F3B1}" type="datetimeFigureOut">
              <a:rPr lang="en-GB" smtClean="0"/>
              <a:t>11/07/2023</a:t>
            </a:fld>
            <a:endParaRPr lang="en-GB"/>
          </a:p>
        </p:txBody>
      </p:sp>
      <p:sp>
        <p:nvSpPr>
          <p:cNvPr id="5" name="Footer Placeholder 4">
            <a:extLst>
              <a:ext uri="{FF2B5EF4-FFF2-40B4-BE49-F238E27FC236}">
                <a16:creationId xmlns:a16="http://schemas.microsoft.com/office/drawing/2014/main" id="{0F243DF4-0A1A-33DB-8F53-F486A6FCBC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7FC7065-46E6-BA44-46B3-32DA0B156682}"/>
              </a:ext>
            </a:extLst>
          </p:cNvPr>
          <p:cNvSpPr>
            <a:spLocks noGrp="1"/>
          </p:cNvSpPr>
          <p:nvPr>
            <p:ph type="sldNum" sz="quarter" idx="12"/>
          </p:nvPr>
        </p:nvSpPr>
        <p:spPr/>
        <p:txBody>
          <a:bodyPr/>
          <a:lstStyle/>
          <a:p>
            <a:fld id="{B100F321-8F7A-42CE-BA5F-CC58CF1DD7FA}" type="slidenum">
              <a:rPr lang="en-GB" smtClean="0"/>
              <a:t>‹#›</a:t>
            </a:fld>
            <a:endParaRPr lang="en-GB"/>
          </a:p>
        </p:txBody>
      </p:sp>
    </p:spTree>
    <p:extLst>
      <p:ext uri="{BB962C8B-B14F-4D97-AF65-F5344CB8AC3E}">
        <p14:creationId xmlns:p14="http://schemas.microsoft.com/office/powerpoint/2010/main" val="2624492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B6324-74A8-2BF2-60C0-CDB20F5761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3146486-9896-3757-52FE-C5D90A9244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2051AAA-1CDB-09A8-7D19-4ADD081E5AEC}"/>
              </a:ext>
            </a:extLst>
          </p:cNvPr>
          <p:cNvSpPr>
            <a:spLocks noGrp="1"/>
          </p:cNvSpPr>
          <p:nvPr>
            <p:ph type="dt" sz="half" idx="10"/>
          </p:nvPr>
        </p:nvSpPr>
        <p:spPr/>
        <p:txBody>
          <a:bodyPr/>
          <a:lstStyle/>
          <a:p>
            <a:fld id="{A2BEFACC-EC92-4434-A928-05114069F3B1}" type="datetimeFigureOut">
              <a:rPr lang="en-GB" smtClean="0"/>
              <a:t>11/07/2023</a:t>
            </a:fld>
            <a:endParaRPr lang="en-GB"/>
          </a:p>
        </p:txBody>
      </p:sp>
      <p:sp>
        <p:nvSpPr>
          <p:cNvPr id="5" name="Footer Placeholder 4">
            <a:extLst>
              <a:ext uri="{FF2B5EF4-FFF2-40B4-BE49-F238E27FC236}">
                <a16:creationId xmlns:a16="http://schemas.microsoft.com/office/drawing/2014/main" id="{1CEA46FE-16A1-DDD9-89EA-BEA04035465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5688F6-7811-5FC1-F03C-B11B36B272F0}"/>
              </a:ext>
            </a:extLst>
          </p:cNvPr>
          <p:cNvSpPr>
            <a:spLocks noGrp="1"/>
          </p:cNvSpPr>
          <p:nvPr>
            <p:ph type="sldNum" sz="quarter" idx="12"/>
          </p:nvPr>
        </p:nvSpPr>
        <p:spPr/>
        <p:txBody>
          <a:bodyPr/>
          <a:lstStyle/>
          <a:p>
            <a:fld id="{B100F321-8F7A-42CE-BA5F-CC58CF1DD7FA}" type="slidenum">
              <a:rPr lang="en-GB" smtClean="0"/>
              <a:t>‹#›</a:t>
            </a:fld>
            <a:endParaRPr lang="en-GB"/>
          </a:p>
        </p:txBody>
      </p:sp>
    </p:spTree>
    <p:extLst>
      <p:ext uri="{BB962C8B-B14F-4D97-AF65-F5344CB8AC3E}">
        <p14:creationId xmlns:p14="http://schemas.microsoft.com/office/powerpoint/2010/main" val="1925341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B63E5-BFD2-6899-EF6B-D36418082F5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0E15E5B-6AC1-D25A-5E02-AC27E48FCE5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F7E9413-1AB9-78A9-3C9E-2B789C90205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2A32314-877D-6779-7F7B-688343B7D317}"/>
              </a:ext>
            </a:extLst>
          </p:cNvPr>
          <p:cNvSpPr>
            <a:spLocks noGrp="1"/>
          </p:cNvSpPr>
          <p:nvPr>
            <p:ph type="dt" sz="half" idx="10"/>
          </p:nvPr>
        </p:nvSpPr>
        <p:spPr/>
        <p:txBody>
          <a:bodyPr/>
          <a:lstStyle/>
          <a:p>
            <a:fld id="{A2BEFACC-EC92-4434-A928-05114069F3B1}" type="datetimeFigureOut">
              <a:rPr lang="en-GB" smtClean="0"/>
              <a:t>11/07/2023</a:t>
            </a:fld>
            <a:endParaRPr lang="en-GB"/>
          </a:p>
        </p:txBody>
      </p:sp>
      <p:sp>
        <p:nvSpPr>
          <p:cNvPr id="6" name="Footer Placeholder 5">
            <a:extLst>
              <a:ext uri="{FF2B5EF4-FFF2-40B4-BE49-F238E27FC236}">
                <a16:creationId xmlns:a16="http://schemas.microsoft.com/office/drawing/2014/main" id="{0F146D2D-1B02-CFDB-490E-20C440F376E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EAB0D63-7340-8C51-1027-24D7D0F18D8A}"/>
              </a:ext>
            </a:extLst>
          </p:cNvPr>
          <p:cNvSpPr>
            <a:spLocks noGrp="1"/>
          </p:cNvSpPr>
          <p:nvPr>
            <p:ph type="sldNum" sz="quarter" idx="12"/>
          </p:nvPr>
        </p:nvSpPr>
        <p:spPr/>
        <p:txBody>
          <a:bodyPr/>
          <a:lstStyle/>
          <a:p>
            <a:fld id="{B100F321-8F7A-42CE-BA5F-CC58CF1DD7FA}" type="slidenum">
              <a:rPr lang="en-GB" smtClean="0"/>
              <a:t>‹#›</a:t>
            </a:fld>
            <a:endParaRPr lang="en-GB"/>
          </a:p>
        </p:txBody>
      </p:sp>
    </p:spTree>
    <p:extLst>
      <p:ext uri="{BB962C8B-B14F-4D97-AF65-F5344CB8AC3E}">
        <p14:creationId xmlns:p14="http://schemas.microsoft.com/office/powerpoint/2010/main" val="498109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B8283-37A7-6F33-69B7-6A6AFA1756B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1CE4BDF-106B-DB08-AEBE-C5006E57CB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2B94077-F98A-FAF8-1EF7-777EE1B5CC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72E478F-80E5-0033-02C0-4EBBED6B8A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9C207C4-A292-AC62-215B-360E264D161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6504A9C-0E1A-443E-571E-37F5FCE83680}"/>
              </a:ext>
            </a:extLst>
          </p:cNvPr>
          <p:cNvSpPr>
            <a:spLocks noGrp="1"/>
          </p:cNvSpPr>
          <p:nvPr>
            <p:ph type="dt" sz="half" idx="10"/>
          </p:nvPr>
        </p:nvSpPr>
        <p:spPr/>
        <p:txBody>
          <a:bodyPr/>
          <a:lstStyle/>
          <a:p>
            <a:fld id="{A2BEFACC-EC92-4434-A928-05114069F3B1}" type="datetimeFigureOut">
              <a:rPr lang="en-GB" smtClean="0"/>
              <a:t>11/07/2023</a:t>
            </a:fld>
            <a:endParaRPr lang="en-GB"/>
          </a:p>
        </p:txBody>
      </p:sp>
      <p:sp>
        <p:nvSpPr>
          <p:cNvPr id="8" name="Footer Placeholder 7">
            <a:extLst>
              <a:ext uri="{FF2B5EF4-FFF2-40B4-BE49-F238E27FC236}">
                <a16:creationId xmlns:a16="http://schemas.microsoft.com/office/drawing/2014/main" id="{6D286B6D-C480-4DB0-25DB-19892E6FB84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9DD8A26-C0F2-9CFB-D48B-863B9BCB8910}"/>
              </a:ext>
            </a:extLst>
          </p:cNvPr>
          <p:cNvSpPr>
            <a:spLocks noGrp="1"/>
          </p:cNvSpPr>
          <p:nvPr>
            <p:ph type="sldNum" sz="quarter" idx="12"/>
          </p:nvPr>
        </p:nvSpPr>
        <p:spPr/>
        <p:txBody>
          <a:bodyPr/>
          <a:lstStyle/>
          <a:p>
            <a:fld id="{B100F321-8F7A-42CE-BA5F-CC58CF1DD7FA}" type="slidenum">
              <a:rPr lang="en-GB" smtClean="0"/>
              <a:t>‹#›</a:t>
            </a:fld>
            <a:endParaRPr lang="en-GB"/>
          </a:p>
        </p:txBody>
      </p:sp>
    </p:spTree>
    <p:extLst>
      <p:ext uri="{BB962C8B-B14F-4D97-AF65-F5344CB8AC3E}">
        <p14:creationId xmlns:p14="http://schemas.microsoft.com/office/powerpoint/2010/main" val="974653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B385B-5486-B6F0-A2B7-E51470FD0D6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CFF803E-6712-BC21-9C99-0C31216BAFE2}"/>
              </a:ext>
            </a:extLst>
          </p:cNvPr>
          <p:cNvSpPr>
            <a:spLocks noGrp="1"/>
          </p:cNvSpPr>
          <p:nvPr>
            <p:ph type="dt" sz="half" idx="10"/>
          </p:nvPr>
        </p:nvSpPr>
        <p:spPr/>
        <p:txBody>
          <a:bodyPr/>
          <a:lstStyle/>
          <a:p>
            <a:fld id="{A2BEFACC-EC92-4434-A928-05114069F3B1}" type="datetimeFigureOut">
              <a:rPr lang="en-GB" smtClean="0"/>
              <a:t>11/07/2023</a:t>
            </a:fld>
            <a:endParaRPr lang="en-GB"/>
          </a:p>
        </p:txBody>
      </p:sp>
      <p:sp>
        <p:nvSpPr>
          <p:cNvPr id="4" name="Footer Placeholder 3">
            <a:extLst>
              <a:ext uri="{FF2B5EF4-FFF2-40B4-BE49-F238E27FC236}">
                <a16:creationId xmlns:a16="http://schemas.microsoft.com/office/drawing/2014/main" id="{846C5191-A434-6EA5-30FF-B2277264510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D6B2A85-E448-5247-C322-EB0B882E7CDD}"/>
              </a:ext>
            </a:extLst>
          </p:cNvPr>
          <p:cNvSpPr>
            <a:spLocks noGrp="1"/>
          </p:cNvSpPr>
          <p:nvPr>
            <p:ph type="sldNum" sz="quarter" idx="12"/>
          </p:nvPr>
        </p:nvSpPr>
        <p:spPr/>
        <p:txBody>
          <a:bodyPr/>
          <a:lstStyle/>
          <a:p>
            <a:fld id="{B100F321-8F7A-42CE-BA5F-CC58CF1DD7FA}" type="slidenum">
              <a:rPr lang="en-GB" smtClean="0"/>
              <a:t>‹#›</a:t>
            </a:fld>
            <a:endParaRPr lang="en-GB"/>
          </a:p>
        </p:txBody>
      </p:sp>
    </p:spTree>
    <p:extLst>
      <p:ext uri="{BB962C8B-B14F-4D97-AF65-F5344CB8AC3E}">
        <p14:creationId xmlns:p14="http://schemas.microsoft.com/office/powerpoint/2010/main" val="2483826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8B3EB6-883B-82D1-D600-FD5379DF0DF5}"/>
              </a:ext>
            </a:extLst>
          </p:cNvPr>
          <p:cNvSpPr>
            <a:spLocks noGrp="1"/>
          </p:cNvSpPr>
          <p:nvPr>
            <p:ph type="dt" sz="half" idx="10"/>
          </p:nvPr>
        </p:nvSpPr>
        <p:spPr/>
        <p:txBody>
          <a:bodyPr/>
          <a:lstStyle/>
          <a:p>
            <a:fld id="{A2BEFACC-EC92-4434-A928-05114069F3B1}" type="datetimeFigureOut">
              <a:rPr lang="en-GB" smtClean="0"/>
              <a:t>11/07/2023</a:t>
            </a:fld>
            <a:endParaRPr lang="en-GB"/>
          </a:p>
        </p:txBody>
      </p:sp>
      <p:sp>
        <p:nvSpPr>
          <p:cNvPr id="3" name="Footer Placeholder 2">
            <a:extLst>
              <a:ext uri="{FF2B5EF4-FFF2-40B4-BE49-F238E27FC236}">
                <a16:creationId xmlns:a16="http://schemas.microsoft.com/office/drawing/2014/main" id="{6E903274-3898-B5EF-DB51-B73EDF37298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E730315-15E9-31AD-3290-4B0F375A1735}"/>
              </a:ext>
            </a:extLst>
          </p:cNvPr>
          <p:cNvSpPr>
            <a:spLocks noGrp="1"/>
          </p:cNvSpPr>
          <p:nvPr>
            <p:ph type="sldNum" sz="quarter" idx="12"/>
          </p:nvPr>
        </p:nvSpPr>
        <p:spPr/>
        <p:txBody>
          <a:bodyPr/>
          <a:lstStyle/>
          <a:p>
            <a:fld id="{B100F321-8F7A-42CE-BA5F-CC58CF1DD7FA}" type="slidenum">
              <a:rPr lang="en-GB" smtClean="0"/>
              <a:t>‹#›</a:t>
            </a:fld>
            <a:endParaRPr lang="en-GB"/>
          </a:p>
        </p:txBody>
      </p:sp>
    </p:spTree>
    <p:extLst>
      <p:ext uri="{BB962C8B-B14F-4D97-AF65-F5344CB8AC3E}">
        <p14:creationId xmlns:p14="http://schemas.microsoft.com/office/powerpoint/2010/main" val="2941867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4912F-F275-C8C9-080E-408AE01A90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86D4C92-1D90-34BD-6926-7615A41FF5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4BC89F7-9190-4BCA-856A-545E72F1F5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A15E8F-1655-4D51-B094-DFF8CCFA2079}"/>
              </a:ext>
            </a:extLst>
          </p:cNvPr>
          <p:cNvSpPr>
            <a:spLocks noGrp="1"/>
          </p:cNvSpPr>
          <p:nvPr>
            <p:ph type="dt" sz="half" idx="10"/>
          </p:nvPr>
        </p:nvSpPr>
        <p:spPr/>
        <p:txBody>
          <a:bodyPr/>
          <a:lstStyle/>
          <a:p>
            <a:fld id="{A2BEFACC-EC92-4434-A928-05114069F3B1}" type="datetimeFigureOut">
              <a:rPr lang="en-GB" smtClean="0"/>
              <a:t>11/07/2023</a:t>
            </a:fld>
            <a:endParaRPr lang="en-GB"/>
          </a:p>
        </p:txBody>
      </p:sp>
      <p:sp>
        <p:nvSpPr>
          <p:cNvPr id="6" name="Footer Placeholder 5">
            <a:extLst>
              <a:ext uri="{FF2B5EF4-FFF2-40B4-BE49-F238E27FC236}">
                <a16:creationId xmlns:a16="http://schemas.microsoft.com/office/drawing/2014/main" id="{6C3A60D6-C158-B7FD-3CAE-6DDF19FA910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95894DA-0861-EF33-9F97-2FF0F4FD1EF5}"/>
              </a:ext>
            </a:extLst>
          </p:cNvPr>
          <p:cNvSpPr>
            <a:spLocks noGrp="1"/>
          </p:cNvSpPr>
          <p:nvPr>
            <p:ph type="sldNum" sz="quarter" idx="12"/>
          </p:nvPr>
        </p:nvSpPr>
        <p:spPr/>
        <p:txBody>
          <a:bodyPr/>
          <a:lstStyle/>
          <a:p>
            <a:fld id="{B100F321-8F7A-42CE-BA5F-CC58CF1DD7FA}" type="slidenum">
              <a:rPr lang="en-GB" smtClean="0"/>
              <a:t>‹#›</a:t>
            </a:fld>
            <a:endParaRPr lang="en-GB"/>
          </a:p>
        </p:txBody>
      </p:sp>
    </p:spTree>
    <p:extLst>
      <p:ext uri="{BB962C8B-B14F-4D97-AF65-F5344CB8AC3E}">
        <p14:creationId xmlns:p14="http://schemas.microsoft.com/office/powerpoint/2010/main" val="788201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B946C-66E0-43AF-C6E7-215B9121CF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79B2811-C99C-5379-7D7E-1954F5E98D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67FB917-6FC5-069D-6EDD-0D5DFAA829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9C7E14-7563-80C0-CF31-4170D3BF4C2E}"/>
              </a:ext>
            </a:extLst>
          </p:cNvPr>
          <p:cNvSpPr>
            <a:spLocks noGrp="1"/>
          </p:cNvSpPr>
          <p:nvPr>
            <p:ph type="dt" sz="half" idx="10"/>
          </p:nvPr>
        </p:nvSpPr>
        <p:spPr/>
        <p:txBody>
          <a:bodyPr/>
          <a:lstStyle/>
          <a:p>
            <a:fld id="{A2BEFACC-EC92-4434-A928-05114069F3B1}" type="datetimeFigureOut">
              <a:rPr lang="en-GB" smtClean="0"/>
              <a:t>11/07/2023</a:t>
            </a:fld>
            <a:endParaRPr lang="en-GB"/>
          </a:p>
        </p:txBody>
      </p:sp>
      <p:sp>
        <p:nvSpPr>
          <p:cNvPr id="6" name="Footer Placeholder 5">
            <a:extLst>
              <a:ext uri="{FF2B5EF4-FFF2-40B4-BE49-F238E27FC236}">
                <a16:creationId xmlns:a16="http://schemas.microsoft.com/office/drawing/2014/main" id="{AC49B3BC-1388-D878-37E0-00670061671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7F91452-7175-9FDD-6C35-E98A42A680DE}"/>
              </a:ext>
            </a:extLst>
          </p:cNvPr>
          <p:cNvSpPr>
            <a:spLocks noGrp="1"/>
          </p:cNvSpPr>
          <p:nvPr>
            <p:ph type="sldNum" sz="quarter" idx="12"/>
          </p:nvPr>
        </p:nvSpPr>
        <p:spPr/>
        <p:txBody>
          <a:bodyPr/>
          <a:lstStyle/>
          <a:p>
            <a:fld id="{B100F321-8F7A-42CE-BA5F-CC58CF1DD7FA}" type="slidenum">
              <a:rPr lang="en-GB" smtClean="0"/>
              <a:t>‹#›</a:t>
            </a:fld>
            <a:endParaRPr lang="en-GB"/>
          </a:p>
        </p:txBody>
      </p:sp>
    </p:spTree>
    <p:extLst>
      <p:ext uri="{BB962C8B-B14F-4D97-AF65-F5344CB8AC3E}">
        <p14:creationId xmlns:p14="http://schemas.microsoft.com/office/powerpoint/2010/main" val="595157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3BB521-0152-A5BF-4178-B3B2136FDF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36852D6-F160-0684-577F-BA030046ED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6F34537-1C7F-E0CB-2FB5-ACEAA604B2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BEFACC-EC92-4434-A928-05114069F3B1}" type="datetimeFigureOut">
              <a:rPr lang="en-GB" smtClean="0"/>
              <a:t>11/07/2023</a:t>
            </a:fld>
            <a:endParaRPr lang="en-GB"/>
          </a:p>
        </p:txBody>
      </p:sp>
      <p:sp>
        <p:nvSpPr>
          <p:cNvPr id="5" name="Footer Placeholder 4">
            <a:extLst>
              <a:ext uri="{FF2B5EF4-FFF2-40B4-BE49-F238E27FC236}">
                <a16:creationId xmlns:a16="http://schemas.microsoft.com/office/drawing/2014/main" id="{049E12F0-7276-F85B-8561-87E596F295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426C779-487E-9403-9172-F6FFC3E6BD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00F321-8F7A-42CE-BA5F-CC58CF1DD7FA}" type="slidenum">
              <a:rPr lang="en-GB" smtClean="0"/>
              <a:t>‹#›</a:t>
            </a:fld>
            <a:endParaRPr lang="en-GB"/>
          </a:p>
        </p:txBody>
      </p:sp>
    </p:spTree>
    <p:extLst>
      <p:ext uri="{BB962C8B-B14F-4D97-AF65-F5344CB8AC3E}">
        <p14:creationId xmlns:p14="http://schemas.microsoft.com/office/powerpoint/2010/main" val="4200109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5.jpe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microsoft.com/office/2007/relationships/hdphoto" Target="../media/hdphoto1.wdp"/><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2.jpg"/><Relationship Id="rId5" Type="http://schemas.microsoft.com/office/2007/relationships/hdphoto" Target="../media/hdphoto1.wdp"/><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1.png"/><Relationship Id="rId5" Type="http://schemas.microsoft.com/office/2007/relationships/hdphoto" Target="../media/hdphoto1.wdp"/><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AF82E46-32CB-1318-F42B-78DCF27D6BD5}"/>
              </a:ext>
            </a:extLst>
          </p:cNvPr>
          <p:cNvSpPr txBox="1"/>
          <p:nvPr/>
        </p:nvSpPr>
        <p:spPr>
          <a:xfrm>
            <a:off x="181756" y="3545541"/>
            <a:ext cx="7695506" cy="3216265"/>
          </a:xfrm>
          <a:prstGeom prst="rect">
            <a:avLst/>
          </a:prstGeom>
          <a:noFill/>
        </p:spPr>
        <p:txBody>
          <a:bodyPr wrap="square" rtlCol="0">
            <a:spAutoFit/>
          </a:bodyPr>
          <a:lstStyle/>
          <a:p>
            <a:pPr fontAlgn="base"/>
            <a:r>
              <a:rPr lang="en-GB" sz="1400" b="1" dirty="0">
                <a:effectLst/>
                <a:latin typeface="Arial" panose="020B0604020202020204" pitchFamily="34" charset="0"/>
                <a:ea typeface="Times New Roman" panose="02020603050405020304" pitchFamily="18" charset="0"/>
                <a:cs typeface="Arial" panose="020B0604020202020204" pitchFamily="34" charset="0"/>
              </a:rPr>
              <a:t>Phase 2 (from September 2023): Launch of the Professional Portal for Annual Reviews and </a:t>
            </a:r>
            <a:r>
              <a:rPr lang="en-GB" sz="1400" b="1" dirty="0">
                <a:latin typeface="Arial" panose="020B0604020202020204" pitchFamily="34" charset="0"/>
                <a:ea typeface="Times New Roman" panose="02020603050405020304" pitchFamily="18" charset="0"/>
                <a:cs typeface="Arial" panose="020B0604020202020204" pitchFamily="34" charset="0"/>
              </a:rPr>
              <a:t>new </a:t>
            </a:r>
            <a:r>
              <a:rPr lang="en-GB" sz="1400" b="1" dirty="0">
                <a:effectLst/>
                <a:latin typeface="Arial" panose="020B0604020202020204" pitchFamily="34" charset="0"/>
                <a:ea typeface="Times New Roman" panose="02020603050405020304" pitchFamily="18" charset="0"/>
                <a:cs typeface="Arial" panose="020B0604020202020204" pitchFamily="34" charset="0"/>
              </a:rPr>
              <a:t>reporting</a:t>
            </a:r>
          </a:p>
          <a:p>
            <a:pPr marL="285750" indent="-285750" fontAlgn="base">
              <a:spcBef>
                <a:spcPts val="600"/>
              </a:spcBef>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Arial" panose="020B0604020202020204" pitchFamily="34" charset="0"/>
              </a:rPr>
              <a:t>Portal and reporting for use by SENCOs and staff within education settings to support the Education, Health and Care Plan (EHCP) Annual Review process.</a:t>
            </a:r>
          </a:p>
          <a:p>
            <a:pPr marL="285750" indent="-285750" fontAlgn="base">
              <a:spcBef>
                <a:spcPts val="600"/>
              </a:spcBef>
              <a:buFont typeface="Arial" panose="020B0604020202020204" pitchFamily="34" charset="0"/>
              <a:buChar char="•"/>
            </a:pPr>
            <a:r>
              <a:rPr lang="en-GB" sz="1200" dirty="0">
                <a:latin typeface="Arial" panose="020B0604020202020204" pitchFamily="34" charset="0"/>
                <a:ea typeface="Times New Roman" panose="02020603050405020304" pitchFamily="18" charset="0"/>
                <a:cs typeface="Arial" panose="020B0604020202020204" pitchFamily="34" charset="0"/>
              </a:rPr>
              <a:t>Early adopter settings will begin using the functionality to support Annual Reviews they coordinate in Autumn term 2023</a:t>
            </a:r>
          </a:p>
          <a:p>
            <a:pPr marL="285750" indent="-285750" fontAlgn="base">
              <a:spcBef>
                <a:spcPts val="600"/>
              </a:spcBef>
              <a:buFont typeface="Arial" panose="020B0604020202020204" pitchFamily="34" charset="0"/>
              <a:buChar char="•"/>
            </a:pPr>
            <a:r>
              <a:rPr lang="en-GB" sz="1200" dirty="0">
                <a:latin typeface="Arial" panose="020B0604020202020204" pitchFamily="34" charset="0"/>
                <a:ea typeface="Times New Roman" panose="02020603050405020304" pitchFamily="18" charset="0"/>
                <a:cs typeface="Arial" panose="020B0604020202020204" pitchFamily="34" charset="0"/>
              </a:rPr>
              <a:t>Will support settings to have an improved oversight of their children and young people’s Annual Reviews</a:t>
            </a:r>
          </a:p>
          <a:p>
            <a:pPr marL="285750" indent="-285750" fontAlgn="base">
              <a:spcBef>
                <a:spcPts val="600"/>
              </a:spcBef>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Arial" panose="020B0604020202020204" pitchFamily="34" charset="0"/>
              </a:rPr>
              <a:t>Use of the portal to return Annual Review documentation will result in information submitted by settings landing directly within the caseload management system alongside existing EHC information to improve consistency and streamline the Annual Review process to support timeliness. </a:t>
            </a:r>
          </a:p>
          <a:p>
            <a:pPr marL="285750" indent="-285750" fontAlgn="base">
              <a:spcBef>
                <a:spcPts val="600"/>
              </a:spcBef>
              <a:buFont typeface="Arial" panose="020B0604020202020204" pitchFamily="34" charset="0"/>
              <a:buChar cha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Calibri Light"/>
                <a:cs typeface="Arial" panose="020B0604020202020204" pitchFamily="34" charset="0"/>
              </a:rPr>
              <a:t>We</a:t>
            </a: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Calibri Light"/>
                <a:cs typeface="Arial" panose="020B0604020202020204" pitchFamily="34" charset="0"/>
              </a:rPr>
              <a:t> will actively engage with </a:t>
            </a:r>
            <a:r>
              <a:rPr lang="en-GB" sz="1200" dirty="0">
                <a:solidFill>
                  <a:prstClr val="black"/>
                </a:solidFill>
                <a:latin typeface="Arial" panose="020B0604020202020204" pitchFamily="34" charset="0"/>
                <a:ea typeface="Calibri Light"/>
                <a:cs typeface="Arial" panose="020B0604020202020204" pitchFamily="34" charset="0"/>
              </a:rPr>
              <a:t>a variety of stakeholders to ensure that the solution is reflective of requirements including education settings, early years and further education representatives, school transport representatives and SPCF</a:t>
            </a: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endParaRPr lang="en-GB" dirty="0"/>
          </a:p>
        </p:txBody>
      </p:sp>
      <p:sp>
        <p:nvSpPr>
          <p:cNvPr id="5" name="TextBox 4">
            <a:extLst>
              <a:ext uri="{FF2B5EF4-FFF2-40B4-BE49-F238E27FC236}">
                <a16:creationId xmlns:a16="http://schemas.microsoft.com/office/drawing/2014/main" id="{1C52BB2B-13AC-12B2-72CA-3465B55968CA}"/>
              </a:ext>
            </a:extLst>
          </p:cNvPr>
          <p:cNvSpPr txBox="1"/>
          <p:nvPr/>
        </p:nvSpPr>
        <p:spPr>
          <a:xfrm>
            <a:off x="181756" y="1627791"/>
            <a:ext cx="8808335" cy="2031325"/>
          </a:xfrm>
          <a:prstGeom prst="rect">
            <a:avLst/>
          </a:prstGeom>
          <a:noFill/>
        </p:spPr>
        <p:txBody>
          <a:bodyPr wrap="square" rtlCol="0">
            <a:spAutoFit/>
          </a:bodyPr>
          <a:lstStyle/>
          <a:p>
            <a:pPr fontAlgn="base"/>
            <a:r>
              <a:rPr lang="en-GB" sz="1400" b="1" dirty="0">
                <a:effectLst/>
                <a:latin typeface="Arial" panose="020B0604020202020204" pitchFamily="34" charset="0"/>
                <a:ea typeface="Times New Roman" panose="02020603050405020304" pitchFamily="18" charset="0"/>
                <a:cs typeface="Arial" panose="020B0604020202020204" pitchFamily="34" charset="0"/>
              </a:rPr>
              <a:t>Phase 1 (April 2023): Launch of the EHC Portal</a:t>
            </a:r>
          </a:p>
          <a:p>
            <a:pPr marL="342900" indent="-342900" fontAlgn="base">
              <a:spcBef>
                <a:spcPts val="600"/>
              </a:spcBef>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Arial" panose="020B0604020202020204" pitchFamily="34" charset="0"/>
              </a:rPr>
              <a:t>New front door for EHCNA Requests submitted by parents, carers, young people and professionals supported by central EHCNA Request team in SEND Family Services. </a:t>
            </a:r>
            <a:r>
              <a:rPr lang="en-GB" sz="1200" dirty="0">
                <a:latin typeface="Arial" panose="020B0604020202020204" pitchFamily="34" charset="0"/>
                <a:ea typeface="Times New Roman" panose="02020603050405020304" pitchFamily="18" charset="0"/>
                <a:cs typeface="Arial" panose="020B0604020202020204" pitchFamily="34" charset="0"/>
              </a:rPr>
              <a:t>EHCNA Requests submitted via portal land directly in the caseload management system for progression by the service.</a:t>
            </a: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marL="342900" indent="-342900" fontAlgn="base">
              <a:spcBef>
                <a:spcPts val="600"/>
              </a:spcBef>
              <a:buFont typeface="Arial" panose="020B0604020202020204" pitchFamily="34" charset="0"/>
              <a:buChar char="•"/>
            </a:pPr>
            <a:r>
              <a:rPr lang="en-GB" sz="1200" dirty="0">
                <a:latin typeface="Arial" panose="020B0604020202020204" pitchFamily="34" charset="0"/>
                <a:ea typeface="Times New Roman" panose="02020603050405020304" pitchFamily="18" charset="0"/>
                <a:cs typeface="Arial" panose="020B0604020202020204" pitchFamily="34" charset="0"/>
              </a:rPr>
              <a:t>Families (parents, carers and young people) can verify their portal accounts to enable access to a dashboard allowing users to monitor their progress through the EHC process. The portal dashboard allows users to see key associated dates with the EHC process, identify their allocated Family Services, message their allocated worker, and receive documents and forms to view and complete. </a:t>
            </a: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endParaRPr lang="en-GB" dirty="0"/>
          </a:p>
        </p:txBody>
      </p:sp>
      <p:sp>
        <p:nvSpPr>
          <p:cNvPr id="7" name="Rectangle 6">
            <a:extLst>
              <a:ext uri="{FF2B5EF4-FFF2-40B4-BE49-F238E27FC236}">
                <a16:creationId xmlns:a16="http://schemas.microsoft.com/office/drawing/2014/main" id="{A5EBBF69-D511-F537-1C60-EE7D663290A8}"/>
              </a:ext>
            </a:extLst>
          </p:cNvPr>
          <p:cNvSpPr/>
          <p:nvPr/>
        </p:nvSpPr>
        <p:spPr>
          <a:xfrm>
            <a:off x="0" y="0"/>
            <a:ext cx="12192000" cy="140267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a:extLst>
              <a:ext uri="{FF2B5EF4-FFF2-40B4-BE49-F238E27FC236}">
                <a16:creationId xmlns:a16="http://schemas.microsoft.com/office/drawing/2014/main" id="{BC74899C-A529-3027-005B-5A5933057789}"/>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Lst>
          </a:blip>
          <a:stretch>
            <a:fillRect/>
          </a:stretch>
        </p:blipFill>
        <p:spPr>
          <a:xfrm>
            <a:off x="9962169" y="-139489"/>
            <a:ext cx="2124153" cy="1274492"/>
          </a:xfrm>
          <a:prstGeom prst="rect">
            <a:avLst/>
          </a:prstGeom>
        </p:spPr>
      </p:pic>
      <p:sp>
        <p:nvSpPr>
          <p:cNvPr id="11" name="Title 1">
            <a:extLst>
              <a:ext uri="{FF2B5EF4-FFF2-40B4-BE49-F238E27FC236}">
                <a16:creationId xmlns:a16="http://schemas.microsoft.com/office/drawing/2014/main" id="{C7D4913E-34C1-BFD3-66FE-359F8D446E74}"/>
              </a:ext>
            </a:extLst>
          </p:cNvPr>
          <p:cNvSpPr txBox="1">
            <a:spLocks/>
          </p:cNvSpPr>
          <p:nvPr/>
        </p:nvSpPr>
        <p:spPr>
          <a:xfrm>
            <a:off x="181756" y="125453"/>
            <a:ext cx="10922661" cy="6448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b="1" dirty="0" err="1">
                <a:solidFill>
                  <a:schemeClr val="bg1"/>
                </a:solidFill>
                <a:latin typeface="Arial" panose="020B0604020202020204" pitchFamily="34" charset="0"/>
                <a:cs typeface="Arial" panose="020B0604020202020204" pitchFamily="34" charset="0"/>
              </a:rPr>
              <a:t>Liquidlogic</a:t>
            </a:r>
            <a:r>
              <a:rPr lang="en-GB" sz="3200" b="1" dirty="0">
                <a:solidFill>
                  <a:schemeClr val="bg1"/>
                </a:solidFill>
                <a:latin typeface="Arial" panose="020B0604020202020204" pitchFamily="34" charset="0"/>
                <a:cs typeface="Arial" panose="020B0604020202020204" pitchFamily="34" charset="0"/>
              </a:rPr>
              <a:t> EHC Portals Implementation</a:t>
            </a:r>
          </a:p>
        </p:txBody>
      </p:sp>
      <p:sp>
        <p:nvSpPr>
          <p:cNvPr id="6" name="TextBox 5">
            <a:extLst>
              <a:ext uri="{FF2B5EF4-FFF2-40B4-BE49-F238E27FC236}">
                <a16:creationId xmlns:a16="http://schemas.microsoft.com/office/drawing/2014/main" id="{775AC21D-E25C-8875-C8DE-5A154E044535}"/>
              </a:ext>
            </a:extLst>
          </p:cNvPr>
          <p:cNvSpPr txBox="1"/>
          <p:nvPr/>
        </p:nvSpPr>
        <p:spPr>
          <a:xfrm>
            <a:off x="181756" y="746457"/>
            <a:ext cx="9235441" cy="800219"/>
          </a:xfrm>
          <a:prstGeom prst="rect">
            <a:avLst/>
          </a:prstGeom>
          <a:noFill/>
        </p:spPr>
        <p:txBody>
          <a:bodyPr wrap="square" rtlCol="0">
            <a:spAutoFit/>
          </a:bodyPr>
          <a:lstStyle/>
          <a:p>
            <a:pPr fontAlgn="base"/>
            <a:r>
              <a:rPr lang="en-GB"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Suffolk County Council have been working to implement new portal functionality to support the Education, Health and Care (EHC) Needs Assessment and Annual Review processes. </a:t>
            </a:r>
          </a:p>
          <a:p>
            <a:endParaRPr lang="en-GB" dirty="0"/>
          </a:p>
        </p:txBody>
      </p:sp>
      <p:pic>
        <p:nvPicPr>
          <p:cNvPr id="2" name="Picture 1" descr="Graphical user interface, text, application&#10;&#10;Description automatically generated">
            <a:extLst>
              <a:ext uri="{FF2B5EF4-FFF2-40B4-BE49-F238E27FC236}">
                <a16:creationId xmlns:a16="http://schemas.microsoft.com/office/drawing/2014/main" id="{C522E6E6-3D3A-CA7A-DB8D-F3CA7D60F98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23190" y="1594878"/>
            <a:ext cx="2384114" cy="1248032"/>
          </a:xfrm>
          <a:prstGeom prst="rect">
            <a:avLst/>
          </a:prstGeom>
        </p:spPr>
      </p:pic>
      <p:pic>
        <p:nvPicPr>
          <p:cNvPr id="3" name="Picture 2" descr="Timeline&#10;&#10;Description automatically generated with low confidence">
            <a:extLst>
              <a:ext uri="{FF2B5EF4-FFF2-40B4-BE49-F238E27FC236}">
                <a16:creationId xmlns:a16="http://schemas.microsoft.com/office/drawing/2014/main" id="{42F5C404-26F4-C312-AF3A-1AFFA09730A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321738" y="2842910"/>
            <a:ext cx="2385566" cy="1402672"/>
          </a:xfrm>
          <a:prstGeom prst="rect">
            <a:avLst/>
          </a:prstGeom>
        </p:spPr>
      </p:pic>
      <p:cxnSp>
        <p:nvCxnSpPr>
          <p:cNvPr id="10" name="Straight Arrow Connector 9">
            <a:extLst>
              <a:ext uri="{FF2B5EF4-FFF2-40B4-BE49-F238E27FC236}">
                <a16:creationId xmlns:a16="http://schemas.microsoft.com/office/drawing/2014/main" id="{7B549C3C-959B-C0BC-600E-D7D7895312E5}"/>
              </a:ext>
            </a:extLst>
          </p:cNvPr>
          <p:cNvCxnSpPr>
            <a:cxnSpLocks/>
          </p:cNvCxnSpPr>
          <p:nvPr/>
        </p:nvCxnSpPr>
        <p:spPr>
          <a:xfrm flipV="1">
            <a:off x="8763754" y="2480650"/>
            <a:ext cx="479834" cy="244443"/>
          </a:xfrm>
          <a:prstGeom prst="straightConnector1">
            <a:avLst/>
          </a:prstGeom>
          <a:ln w="1905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FFFBDD99-3E98-3CB5-0B05-7FF76DC2E214}"/>
              </a:ext>
            </a:extLst>
          </p:cNvPr>
          <p:cNvPicPr>
            <a:picLocks noChangeAspect="1"/>
          </p:cNvPicPr>
          <p:nvPr/>
        </p:nvPicPr>
        <p:blipFill>
          <a:blip r:embed="rId6"/>
          <a:stretch>
            <a:fillRect/>
          </a:stretch>
        </p:blipFill>
        <p:spPr>
          <a:xfrm>
            <a:off x="8045986" y="4538991"/>
            <a:ext cx="3832366" cy="2130015"/>
          </a:xfrm>
          <a:prstGeom prst="rect">
            <a:avLst/>
          </a:prstGeom>
          <a:ln>
            <a:noFill/>
          </a:ln>
        </p:spPr>
      </p:pic>
      <p:cxnSp>
        <p:nvCxnSpPr>
          <p:cNvPr id="20" name="Straight Arrow Connector 19">
            <a:extLst>
              <a:ext uri="{FF2B5EF4-FFF2-40B4-BE49-F238E27FC236}">
                <a16:creationId xmlns:a16="http://schemas.microsoft.com/office/drawing/2014/main" id="{C62D6B3B-E094-35F0-4C67-48478532A8EE}"/>
              </a:ext>
            </a:extLst>
          </p:cNvPr>
          <p:cNvCxnSpPr/>
          <p:nvPr/>
        </p:nvCxnSpPr>
        <p:spPr>
          <a:xfrm>
            <a:off x="7308733" y="4354433"/>
            <a:ext cx="654341" cy="184558"/>
          </a:xfrm>
          <a:prstGeom prst="straightConnector1">
            <a:avLst/>
          </a:prstGeom>
          <a:ln w="127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8582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BEF1EDF-3A20-4A18-B780-8CBBAA568123}"/>
              </a:ext>
            </a:extLst>
          </p:cNvPr>
          <p:cNvSpPr/>
          <p:nvPr/>
        </p:nvSpPr>
        <p:spPr>
          <a:xfrm>
            <a:off x="0" y="0"/>
            <a:ext cx="12192000" cy="1253803"/>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9EB45113-91F5-4AF9-ABC2-2E248BBE4D44}"/>
              </a:ext>
            </a:extLst>
          </p:cNvPr>
          <p:cNvSpPr txBox="1"/>
          <p:nvPr/>
        </p:nvSpPr>
        <p:spPr>
          <a:xfrm>
            <a:off x="4226767" y="191174"/>
            <a:ext cx="5562612" cy="954107"/>
          </a:xfrm>
          <a:prstGeom prst="rect">
            <a:avLst/>
          </a:prstGeom>
          <a:noFill/>
        </p:spPr>
        <p:txBody>
          <a:bodyPr wrap="square" rtlCol="0">
            <a:spAutoFit/>
          </a:bodyPr>
          <a:lstStyle/>
          <a:p>
            <a:r>
              <a:rPr lang="en-GB" sz="2800" b="1" dirty="0">
                <a:solidFill>
                  <a:schemeClr val="bg1"/>
                </a:solidFill>
                <a:latin typeface="Arial" panose="020B0604020202020204" pitchFamily="34" charset="0"/>
                <a:cs typeface="Arial" panose="020B0604020202020204" pitchFamily="34" charset="0"/>
              </a:rPr>
              <a:t>Completing an EHCNA Request using the EHC Portal </a:t>
            </a:r>
          </a:p>
        </p:txBody>
      </p:sp>
      <p:pic>
        <p:nvPicPr>
          <p:cNvPr id="1026" name="Picture 2">
            <a:extLst>
              <a:ext uri="{FF2B5EF4-FFF2-40B4-BE49-F238E27FC236}">
                <a16:creationId xmlns:a16="http://schemas.microsoft.com/office/drawing/2014/main" id="{B226434A-525A-46FD-8559-C453C643E9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077" y="147082"/>
            <a:ext cx="3983295" cy="95963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a:extLst>
              <a:ext uri="{FF2B5EF4-FFF2-40B4-BE49-F238E27FC236}">
                <a16:creationId xmlns:a16="http://schemas.microsoft.com/office/drawing/2014/main" id="{F1665A69-212D-4C0B-A001-3F9E6E2D53F8}"/>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10000" b="90000" l="10000" r="90000"/>
                    </a14:imgEffect>
                  </a14:imgLayer>
                </a14:imgProps>
              </a:ext>
            </a:extLst>
          </a:blip>
          <a:stretch>
            <a:fillRect/>
          </a:stretch>
        </p:blipFill>
        <p:spPr>
          <a:xfrm>
            <a:off x="9995725" y="-10346"/>
            <a:ext cx="2124153" cy="1274492"/>
          </a:xfrm>
          <a:prstGeom prst="rect">
            <a:avLst/>
          </a:prstGeom>
        </p:spPr>
      </p:pic>
      <p:sp>
        <p:nvSpPr>
          <p:cNvPr id="5" name="TextBox 4">
            <a:extLst>
              <a:ext uri="{FF2B5EF4-FFF2-40B4-BE49-F238E27FC236}">
                <a16:creationId xmlns:a16="http://schemas.microsoft.com/office/drawing/2014/main" id="{5AC5718E-8CDE-45FA-8C52-62AB745622DE}"/>
              </a:ext>
            </a:extLst>
          </p:cNvPr>
          <p:cNvSpPr txBox="1"/>
          <p:nvPr/>
        </p:nvSpPr>
        <p:spPr>
          <a:xfrm>
            <a:off x="157077" y="1400885"/>
            <a:ext cx="6103908" cy="3308598"/>
          </a:xfrm>
          <a:prstGeom prst="rect">
            <a:avLst/>
          </a:prstGeom>
          <a:noFill/>
        </p:spPr>
        <p:txBody>
          <a:bodyPr wrap="square" rtlCol="0">
            <a:spAutoFit/>
          </a:bodyPr>
          <a:lstStyle/>
          <a:p>
            <a:r>
              <a:rPr lang="en-GB" sz="1300" b="1" dirty="0">
                <a:latin typeface="Arial" panose="020B0604020202020204" pitchFamily="34" charset="0"/>
                <a:cs typeface="Arial" panose="020B0604020202020204" pitchFamily="34" charset="0"/>
              </a:rPr>
              <a:t>April 2023: </a:t>
            </a:r>
            <a:r>
              <a:rPr lang="en-GB" sz="1300" dirty="0">
                <a:latin typeface="Arial" panose="020B0604020202020204" pitchFamily="34" charset="0"/>
                <a:cs typeface="Arial" panose="020B0604020202020204" pitchFamily="34" charset="0"/>
              </a:rPr>
              <a:t>Launch of the portal to enable EHC needs assessment requests to be completed and submitted by parents, carers, young people and professionals to the Family Services Team.</a:t>
            </a:r>
          </a:p>
          <a:p>
            <a:endParaRPr lang="en-GB" sz="1300" dirty="0">
              <a:latin typeface="Arial" panose="020B0604020202020204" pitchFamily="34" charset="0"/>
              <a:cs typeface="Arial" panose="020B0604020202020204" pitchFamily="34" charset="0"/>
            </a:endParaRPr>
          </a:p>
          <a:p>
            <a:pPr marL="285750" indent="-285750">
              <a:spcAft>
                <a:spcPts val="600"/>
              </a:spcAft>
              <a:buFont typeface="Arial" panose="020B0604020202020204" pitchFamily="34" charset="0"/>
              <a:buChar char="•"/>
            </a:pPr>
            <a:r>
              <a:rPr lang="en-GB" sz="1300" dirty="0">
                <a:latin typeface="Arial" panose="020B0604020202020204" pitchFamily="34" charset="0"/>
                <a:cs typeface="Arial" panose="020B0604020202020204" pitchFamily="34" charset="0"/>
              </a:rPr>
              <a:t>The portal landing page has been produced to signpost to guidance, SENDIASS and other SCC CYP services. Guidance is available to support use of the portal</a:t>
            </a:r>
          </a:p>
          <a:p>
            <a:pPr marL="285750" indent="-285750">
              <a:spcAft>
                <a:spcPts val="600"/>
              </a:spcAft>
              <a:buFont typeface="Arial" panose="020B0604020202020204" pitchFamily="34" charset="0"/>
              <a:buChar char="•"/>
            </a:pPr>
            <a:r>
              <a:rPr lang="en-GB" sz="1300" dirty="0">
                <a:latin typeface="Arial" panose="020B0604020202020204" pitchFamily="34" charset="0"/>
                <a:cs typeface="Arial" panose="020B0604020202020204" pitchFamily="34" charset="0"/>
              </a:rPr>
              <a:t>The form is dynamic, allowing relevant sections of the EHC needs assessment request form to be displayed</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Forms can be initiated and saved for later (for 30 days) or saved as a PDF prior to submission</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300" dirty="0">
                <a:solidFill>
                  <a:prstClr val="black"/>
                </a:solidFill>
                <a:latin typeface="Arial" panose="020B0604020202020204" pitchFamily="34" charset="0"/>
                <a:cs typeface="Arial" panose="020B0604020202020204" pitchFamily="34" charset="0"/>
              </a:rPr>
              <a:t>Professionals can add required attachments</a:t>
            </a:r>
            <a:endParaRPr kumimoji="0" lang="en-GB"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indent="-285750">
              <a:spcAft>
                <a:spcPts val="600"/>
              </a:spcAft>
              <a:buFont typeface="Arial" panose="020B0604020202020204" pitchFamily="34" charset="0"/>
              <a:buChar char="•"/>
            </a:pPr>
            <a:endParaRPr lang="en-GB" sz="1400" dirty="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06DAE444-D4CC-2014-14A3-F3B64FBD6FA0}"/>
              </a:ext>
            </a:extLst>
          </p:cNvPr>
          <p:cNvPicPr>
            <a:picLocks noChangeAspect="1"/>
          </p:cNvPicPr>
          <p:nvPr/>
        </p:nvPicPr>
        <p:blipFill>
          <a:blip r:embed="rId6"/>
          <a:stretch>
            <a:fillRect/>
          </a:stretch>
        </p:blipFill>
        <p:spPr>
          <a:xfrm>
            <a:off x="700685" y="4389802"/>
            <a:ext cx="5124659" cy="2399765"/>
          </a:xfrm>
          <a:prstGeom prst="rect">
            <a:avLst/>
          </a:prstGeom>
        </p:spPr>
      </p:pic>
      <p:pic>
        <p:nvPicPr>
          <p:cNvPr id="3" name="Picture 2">
            <a:extLst>
              <a:ext uri="{FF2B5EF4-FFF2-40B4-BE49-F238E27FC236}">
                <a16:creationId xmlns:a16="http://schemas.microsoft.com/office/drawing/2014/main" id="{4E2572B9-CE41-4617-52E1-59FF99EE02CC}"/>
              </a:ext>
            </a:extLst>
          </p:cNvPr>
          <p:cNvPicPr>
            <a:picLocks noChangeAspect="1"/>
          </p:cNvPicPr>
          <p:nvPr/>
        </p:nvPicPr>
        <p:blipFill>
          <a:blip r:embed="rId7"/>
          <a:stretch>
            <a:fillRect/>
          </a:stretch>
        </p:blipFill>
        <p:spPr>
          <a:xfrm>
            <a:off x="6366658" y="1378701"/>
            <a:ext cx="4166803" cy="3353060"/>
          </a:xfrm>
          <a:prstGeom prst="rect">
            <a:avLst/>
          </a:prstGeom>
          <a:ln w="28575">
            <a:solidFill>
              <a:schemeClr val="accent1">
                <a:lumMod val="75000"/>
              </a:schemeClr>
            </a:solidFill>
          </a:ln>
        </p:spPr>
      </p:pic>
      <p:pic>
        <p:nvPicPr>
          <p:cNvPr id="11" name="Picture 10">
            <a:extLst>
              <a:ext uri="{FF2B5EF4-FFF2-40B4-BE49-F238E27FC236}">
                <a16:creationId xmlns:a16="http://schemas.microsoft.com/office/drawing/2014/main" id="{F385CF97-E523-6289-B19F-074EF3DCE1D8}"/>
              </a:ext>
            </a:extLst>
          </p:cNvPr>
          <p:cNvPicPr>
            <a:picLocks noChangeAspect="1"/>
          </p:cNvPicPr>
          <p:nvPr/>
        </p:nvPicPr>
        <p:blipFill>
          <a:blip r:embed="rId8"/>
          <a:stretch>
            <a:fillRect/>
          </a:stretch>
        </p:blipFill>
        <p:spPr>
          <a:xfrm>
            <a:off x="8855495" y="4104519"/>
            <a:ext cx="3053593" cy="2418611"/>
          </a:xfrm>
          <a:prstGeom prst="rect">
            <a:avLst/>
          </a:prstGeom>
          <a:ln w="28575">
            <a:solidFill>
              <a:schemeClr val="accent1">
                <a:lumMod val="75000"/>
              </a:schemeClr>
            </a:solidFill>
          </a:ln>
        </p:spPr>
      </p:pic>
      <p:cxnSp>
        <p:nvCxnSpPr>
          <p:cNvPr id="6" name="Straight Arrow Connector 5">
            <a:extLst>
              <a:ext uri="{FF2B5EF4-FFF2-40B4-BE49-F238E27FC236}">
                <a16:creationId xmlns:a16="http://schemas.microsoft.com/office/drawing/2014/main" id="{FAF76DDA-DB8E-0CFA-63DA-4A60C5259B4B}"/>
              </a:ext>
            </a:extLst>
          </p:cNvPr>
          <p:cNvCxnSpPr>
            <a:cxnSpLocks/>
          </p:cNvCxnSpPr>
          <p:nvPr/>
        </p:nvCxnSpPr>
        <p:spPr>
          <a:xfrm>
            <a:off x="8458711" y="4186106"/>
            <a:ext cx="343948" cy="75501"/>
          </a:xfrm>
          <a:prstGeom prst="straightConnector1">
            <a:avLst/>
          </a:prstGeom>
          <a:ln w="1905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1211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Timeline&#10;&#10;Description automatically generated with low confidence">
            <a:extLst>
              <a:ext uri="{FF2B5EF4-FFF2-40B4-BE49-F238E27FC236}">
                <a16:creationId xmlns:a16="http://schemas.microsoft.com/office/drawing/2014/main" id="{81882B35-E961-68BD-536D-F5F0EE04F7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9313" y="3923281"/>
            <a:ext cx="4532692" cy="2665145"/>
          </a:xfrm>
          <a:prstGeom prst="rect">
            <a:avLst/>
          </a:prstGeom>
        </p:spPr>
      </p:pic>
      <p:sp>
        <p:nvSpPr>
          <p:cNvPr id="13" name="Rectangle 12">
            <a:extLst>
              <a:ext uri="{FF2B5EF4-FFF2-40B4-BE49-F238E27FC236}">
                <a16:creationId xmlns:a16="http://schemas.microsoft.com/office/drawing/2014/main" id="{7A024E99-078A-E159-6157-0DAE01BBD8AF}"/>
              </a:ext>
            </a:extLst>
          </p:cNvPr>
          <p:cNvSpPr/>
          <p:nvPr/>
        </p:nvSpPr>
        <p:spPr>
          <a:xfrm>
            <a:off x="0" y="0"/>
            <a:ext cx="12192000" cy="1253803"/>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a:extLst>
              <a:ext uri="{FF2B5EF4-FFF2-40B4-BE49-F238E27FC236}">
                <a16:creationId xmlns:a16="http://schemas.microsoft.com/office/drawing/2014/main" id="{2149BBB5-2F1E-F577-ECEF-A93C10AABBC0}"/>
              </a:ext>
            </a:extLst>
          </p:cNvPr>
          <p:cNvSpPr txBox="1"/>
          <p:nvPr/>
        </p:nvSpPr>
        <p:spPr>
          <a:xfrm>
            <a:off x="4286742" y="109571"/>
            <a:ext cx="5562612" cy="954107"/>
          </a:xfrm>
          <a:prstGeom prst="rect">
            <a:avLst/>
          </a:prstGeom>
          <a:noFill/>
        </p:spPr>
        <p:txBody>
          <a:bodyPr wrap="square" rtlCol="0">
            <a:spAutoFit/>
          </a:bodyPr>
          <a:lstStyle/>
          <a:p>
            <a:r>
              <a:rPr lang="en-GB" sz="2800" b="1" dirty="0">
                <a:solidFill>
                  <a:schemeClr val="bg1"/>
                </a:solidFill>
                <a:latin typeface="Arial" panose="020B0604020202020204" pitchFamily="34" charset="0"/>
                <a:cs typeface="Arial" panose="020B0604020202020204" pitchFamily="34" charset="0"/>
              </a:rPr>
              <a:t>Using the EHCNA / EHCP Dashboard</a:t>
            </a:r>
          </a:p>
        </p:txBody>
      </p:sp>
      <p:pic>
        <p:nvPicPr>
          <p:cNvPr id="15" name="Picture 2">
            <a:extLst>
              <a:ext uri="{FF2B5EF4-FFF2-40B4-BE49-F238E27FC236}">
                <a16:creationId xmlns:a16="http://schemas.microsoft.com/office/drawing/2014/main" id="{DBAB3C05-0A90-F143-6FE9-628E78FC015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077" y="147082"/>
            <a:ext cx="3983295" cy="959637"/>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a:extLst>
              <a:ext uri="{FF2B5EF4-FFF2-40B4-BE49-F238E27FC236}">
                <a16:creationId xmlns:a16="http://schemas.microsoft.com/office/drawing/2014/main" id="{A2031CC0-5AE1-A9A8-D0BD-12D7C44E7B3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10000" b="90000" l="10000" r="90000"/>
                    </a14:imgEffect>
                  </a14:imgLayer>
                </a14:imgProps>
              </a:ext>
            </a:extLst>
          </a:blip>
          <a:stretch>
            <a:fillRect/>
          </a:stretch>
        </p:blipFill>
        <p:spPr>
          <a:xfrm>
            <a:off x="9995725" y="-10346"/>
            <a:ext cx="2124153" cy="1274492"/>
          </a:xfrm>
          <a:prstGeom prst="rect">
            <a:avLst/>
          </a:prstGeom>
        </p:spPr>
      </p:pic>
      <p:sp>
        <p:nvSpPr>
          <p:cNvPr id="23" name="TextBox 22">
            <a:extLst>
              <a:ext uri="{FF2B5EF4-FFF2-40B4-BE49-F238E27FC236}">
                <a16:creationId xmlns:a16="http://schemas.microsoft.com/office/drawing/2014/main" id="{D5111573-F5F2-D3DE-A3E9-9575738EAE94}"/>
              </a:ext>
            </a:extLst>
          </p:cNvPr>
          <p:cNvSpPr txBox="1"/>
          <p:nvPr/>
        </p:nvSpPr>
        <p:spPr>
          <a:xfrm>
            <a:off x="5281781" y="1494187"/>
            <a:ext cx="6130742" cy="264687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GB" sz="1300" dirty="0">
                <a:solidFill>
                  <a:prstClr val="black"/>
                </a:solidFill>
                <a:latin typeface="Arial" panose="020B0604020202020204" pitchFamily="34" charset="0"/>
                <a:cs typeface="Arial" panose="020B0604020202020204" pitchFamily="34" charset="0"/>
              </a:rPr>
              <a:t>Parents, carers and young people’s portal accounts can be verified by Family Services, allowing them access to a dashboard to track their progress through the EHC and Annual Review processes. </a:t>
            </a:r>
            <a:endParaRPr kumimoji="0" lang="en-GB"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600"/>
              </a:spcAft>
              <a:buClrTx/>
              <a:buSzTx/>
              <a:tabLst/>
              <a:defRPr/>
            </a:pPr>
            <a:r>
              <a:rPr lang="en-GB" sz="1300" dirty="0">
                <a:solidFill>
                  <a:prstClr val="black"/>
                </a:solidFill>
                <a:latin typeface="Arial" panose="020B0604020202020204" pitchFamily="34" charset="0"/>
                <a:cs typeface="Arial" panose="020B0604020202020204" pitchFamily="34" charset="0"/>
              </a:rPr>
              <a:t>Verified users can:</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300" dirty="0">
                <a:solidFill>
                  <a:prstClr val="black"/>
                </a:solidFill>
                <a:latin typeface="Arial" panose="020B0604020202020204" pitchFamily="34" charset="0"/>
                <a:cs typeface="Arial" panose="020B0604020202020204" pitchFamily="34" charset="0"/>
              </a:rPr>
              <a:t>See key statutory dates</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300" dirty="0">
                <a:solidFill>
                  <a:prstClr val="black"/>
                </a:solidFill>
                <a:latin typeface="Arial" panose="020B0604020202020204" pitchFamily="34" charset="0"/>
                <a:cs typeface="Arial" panose="020B0604020202020204" pitchFamily="34" charset="0"/>
              </a:rPr>
              <a:t>Identify their allocated Family Services worker </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300" dirty="0">
                <a:solidFill>
                  <a:prstClr val="black"/>
                </a:solidFill>
                <a:latin typeface="Arial" panose="020B0604020202020204" pitchFamily="34" charset="0"/>
                <a:cs typeface="Arial" panose="020B0604020202020204" pitchFamily="34" charset="0"/>
              </a:rPr>
              <a:t>Message their allocated worker</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300" dirty="0">
                <a:solidFill>
                  <a:prstClr val="black"/>
                </a:solidFill>
                <a:latin typeface="Arial" panose="020B0604020202020204" pitchFamily="34" charset="0"/>
                <a:cs typeface="Arial" panose="020B0604020202020204" pitchFamily="34" charset="0"/>
              </a:rPr>
              <a:t>View forms and documents published to the portal </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300" dirty="0">
                <a:solidFill>
                  <a:prstClr val="black"/>
                </a:solidFill>
                <a:latin typeface="Arial" panose="020B0604020202020204" pitchFamily="34" charset="0"/>
                <a:cs typeface="Arial" panose="020B0604020202020204" pitchFamily="34" charset="0"/>
              </a:rPr>
              <a:t>Complete forms as required and send back to the LA</a:t>
            </a:r>
          </a:p>
          <a:p>
            <a:pPr marR="0" lvl="0" algn="l" defTabSz="914400" rtl="0" eaLnBrk="1" fontAlgn="auto" latinLnBrk="0" hangingPunct="1">
              <a:lnSpc>
                <a:spcPct val="100000"/>
              </a:lnSpc>
              <a:spcBef>
                <a:spcPts val="0"/>
              </a:spcBef>
              <a:spcAft>
                <a:spcPts val="600"/>
              </a:spcAft>
              <a:buClrTx/>
              <a:buSzTx/>
              <a:tabLst/>
              <a:defRPr/>
            </a:pPr>
            <a:endPar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4" name="Picture 3" descr="Graphical user interface, text, application&#10;&#10;Description automatically generated">
            <a:extLst>
              <a:ext uri="{FF2B5EF4-FFF2-40B4-BE49-F238E27FC236}">
                <a16:creationId xmlns:a16="http://schemas.microsoft.com/office/drawing/2014/main" id="{1AA055E1-D3FA-ECA3-B365-FB5126F772F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69313" y="1507940"/>
            <a:ext cx="4532692" cy="2372766"/>
          </a:xfrm>
          <a:prstGeom prst="rect">
            <a:avLst/>
          </a:prstGeom>
        </p:spPr>
      </p:pic>
      <p:pic>
        <p:nvPicPr>
          <p:cNvPr id="6" name="Picture 5" descr="Graphical user interface, application&#10;&#10;Description automatically generated">
            <a:extLst>
              <a:ext uri="{FF2B5EF4-FFF2-40B4-BE49-F238E27FC236}">
                <a16:creationId xmlns:a16="http://schemas.microsoft.com/office/drawing/2014/main" id="{7708445E-107B-3759-8F32-2DABE8C8450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625057" y="4230695"/>
            <a:ext cx="5728743" cy="2357731"/>
          </a:xfrm>
          <a:prstGeom prst="rect">
            <a:avLst/>
          </a:prstGeom>
        </p:spPr>
      </p:pic>
    </p:spTree>
    <p:extLst>
      <p:ext uri="{BB962C8B-B14F-4D97-AF65-F5344CB8AC3E}">
        <p14:creationId xmlns:p14="http://schemas.microsoft.com/office/powerpoint/2010/main" val="3097766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928A833-5BE6-F364-FD96-45C746B39E14}"/>
              </a:ext>
            </a:extLst>
          </p:cNvPr>
          <p:cNvSpPr txBox="1"/>
          <p:nvPr/>
        </p:nvSpPr>
        <p:spPr>
          <a:xfrm>
            <a:off x="224881" y="236147"/>
            <a:ext cx="9684450"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i="0" dirty="0">
                <a:solidFill>
                  <a:schemeClr val="accent1">
                    <a:lumMod val="75000"/>
                  </a:schemeClr>
                </a:solidFill>
                <a:latin typeface="Arial" panose="020B0604020202020204" pitchFamily="34" charset="0"/>
                <a:ea typeface="Calibri Light"/>
                <a:cs typeface="Arial" panose="020B0604020202020204" pitchFamily="34" charset="0"/>
              </a:rPr>
              <a:t>The Professional Portal and Dashboard reporting</a:t>
            </a:r>
            <a:endParaRPr kumimoji="0" lang="en-US" sz="2800" b="0" i="0" u="none" strike="noStrike" kern="1200" cap="none" spc="0" normalizeH="0" baseline="0" noProof="0" dirty="0">
              <a:ln>
                <a:noFill/>
              </a:ln>
              <a:solidFill>
                <a:schemeClr val="accent1">
                  <a:lumMod val="75000"/>
                </a:schemeClr>
              </a:solidFill>
              <a:effectLst/>
              <a:uLnTx/>
              <a:uFillTx/>
              <a:latin typeface="Arial" panose="020B0604020202020204" pitchFamily="34" charset="0"/>
              <a:ea typeface="Calibri Light"/>
              <a:cs typeface="Arial" panose="020B0604020202020204" pitchFamily="34" charset="0"/>
            </a:endParaRPr>
          </a:p>
        </p:txBody>
      </p:sp>
      <p:sp>
        <p:nvSpPr>
          <p:cNvPr id="5" name="TextBox 4">
            <a:extLst>
              <a:ext uri="{FF2B5EF4-FFF2-40B4-BE49-F238E27FC236}">
                <a16:creationId xmlns:a16="http://schemas.microsoft.com/office/drawing/2014/main" id="{F7D90460-3FA1-AFE0-88E4-503B834F4169}"/>
              </a:ext>
            </a:extLst>
          </p:cNvPr>
          <p:cNvSpPr txBox="1"/>
          <p:nvPr/>
        </p:nvSpPr>
        <p:spPr>
          <a:xfrm>
            <a:off x="255197" y="841708"/>
            <a:ext cx="5840803" cy="5678478"/>
          </a:xfrm>
          <a:prstGeom prst="rect">
            <a:avLst/>
          </a:prstGeom>
          <a:noFill/>
        </p:spPr>
        <p:txBody>
          <a:bodyPr wrap="square">
            <a:spAutoFit/>
          </a:bodyPr>
          <a:lstStyle/>
          <a:p>
            <a:pPr fontAlgn="base"/>
            <a:r>
              <a:rPr lang="en-GB" sz="1200" b="1" dirty="0">
                <a:effectLst/>
                <a:latin typeface="Arial" panose="020B0604020202020204" pitchFamily="34" charset="0"/>
                <a:ea typeface="Times New Roman" panose="02020603050405020304" pitchFamily="18" charset="0"/>
                <a:cs typeface="Arial" panose="020B0604020202020204" pitchFamily="34" charset="0"/>
              </a:rPr>
              <a:t>The Professional Portal will enable education settings to submit Annual Reviews and associated documentation to the local authority in a digitised format. </a:t>
            </a:r>
          </a:p>
          <a:p>
            <a:pPr marL="171450" indent="-171450" fontAlgn="base">
              <a:spcBef>
                <a:spcPts val="600"/>
              </a:spcBef>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Arial" panose="020B0604020202020204" pitchFamily="34" charset="0"/>
              </a:rPr>
              <a:t>Nominated individuals within a setting or trust will have visibility of Annual Review tasks assigned to the setting’s portal work group requiring attention.</a:t>
            </a:r>
          </a:p>
          <a:p>
            <a:pPr marL="171450" indent="-171450" fontAlgn="base">
              <a:spcBef>
                <a:spcPts val="600"/>
              </a:spcBef>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Arial" panose="020B0604020202020204" pitchFamily="34" charset="0"/>
              </a:rPr>
              <a:t>Setting work group members will have the ability to pick up tasks (Annual Review Report forms) for completion; once picked up, the form contents can be saved for later, exported as a PDF or submitted once complete. Attachments can also be added.</a:t>
            </a:r>
          </a:p>
          <a:p>
            <a:pPr marL="171450" indent="-171450" fontAlgn="base">
              <a:spcBef>
                <a:spcPts val="600"/>
              </a:spcBef>
              <a:buFont typeface="Arial" panose="020B0604020202020204" pitchFamily="34" charset="0"/>
              <a:buChar char="•"/>
            </a:pPr>
            <a:r>
              <a:rPr lang="en-GB" sz="1200" dirty="0">
                <a:latin typeface="Arial" panose="020B0604020202020204" pitchFamily="34" charset="0"/>
                <a:ea typeface="Times New Roman" panose="02020603050405020304" pitchFamily="18" charset="0"/>
                <a:cs typeface="Arial" panose="020B0604020202020204" pitchFamily="34" charset="0"/>
              </a:rPr>
              <a:t>Staff u</a:t>
            </a:r>
            <a:r>
              <a:rPr lang="en-GB" sz="1200" dirty="0">
                <a:effectLst/>
                <a:latin typeface="Arial" panose="020B0604020202020204" pitchFamily="34" charset="0"/>
                <a:ea typeface="Times New Roman" panose="02020603050405020304" pitchFamily="18" charset="0"/>
                <a:cs typeface="Arial" panose="020B0604020202020204" pitchFamily="34" charset="0"/>
              </a:rPr>
              <a:t>sers can also reassign tasks to other individuals within the setting’s workgroup, or to another workgroup they also manage (</a:t>
            </a:r>
            <a:r>
              <a:rPr lang="en-GB" sz="1200" dirty="0" err="1">
                <a:effectLst/>
                <a:latin typeface="Arial" panose="020B0604020202020204" pitchFamily="34" charset="0"/>
                <a:ea typeface="Times New Roman" panose="02020603050405020304" pitchFamily="18" charset="0"/>
                <a:cs typeface="Arial" panose="020B0604020202020204" pitchFamily="34" charset="0"/>
              </a:rPr>
              <a:t>eg</a:t>
            </a:r>
            <a:r>
              <a:rPr lang="en-GB" sz="1200" dirty="0">
                <a:effectLst/>
                <a:latin typeface="Arial" panose="020B0604020202020204" pitchFamily="34" charset="0"/>
                <a:ea typeface="Times New Roman" panose="02020603050405020304" pitchFamily="18" charset="0"/>
                <a:cs typeface="Arial" panose="020B0604020202020204" pitchFamily="34" charset="0"/>
              </a:rPr>
              <a:t>; another setting within your trust), for required contributions and input into the form before submission to the local authority.</a:t>
            </a:r>
          </a:p>
          <a:p>
            <a:pPr marL="171450" indent="-171450" fontAlgn="base">
              <a:spcBef>
                <a:spcPts val="600"/>
              </a:spcBef>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Arial" panose="020B0604020202020204" pitchFamily="34" charset="0"/>
              </a:rPr>
              <a:t>Workgroup managers can also reassign tasks picked up by individuals back to the Workgroup, supporting the effective management of workload associated with ongoing reviews. </a:t>
            </a:r>
          </a:p>
          <a:p>
            <a:pPr marL="171450" indent="-171450" fontAlgn="base">
              <a:spcBef>
                <a:spcPts val="600"/>
              </a:spcBef>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Arial" panose="020B0604020202020204" pitchFamily="34" charset="0"/>
              </a:rPr>
              <a:t>Each time a task is sent to the work group for completion, is picked up, or is completed and submitted, an email notification is sent, alerting users to the update.</a:t>
            </a:r>
            <a:endParaRPr lang="en-GB" sz="1200" dirty="0">
              <a:latin typeface="Arial" panose="020B0604020202020204" pitchFamily="34" charset="0"/>
              <a:ea typeface="Times New Roman" panose="02020603050405020304" pitchFamily="18" charset="0"/>
              <a:cs typeface="Arial" panose="020B0604020202020204" pitchFamily="34" charset="0"/>
            </a:endParaRPr>
          </a:p>
          <a:p>
            <a:pPr fontAlgn="base">
              <a:spcBef>
                <a:spcPts val="600"/>
              </a:spcBef>
            </a:pPr>
            <a:endParaRPr lang="en-GB" sz="600" dirty="0">
              <a:latin typeface="Arial" panose="020B0604020202020204" pitchFamily="34" charset="0"/>
              <a:ea typeface="Times New Roman" panose="02020603050405020304" pitchFamily="18" charset="0"/>
              <a:cs typeface="Arial" panose="020B0604020202020204" pitchFamily="34" charset="0"/>
            </a:endParaRPr>
          </a:p>
          <a:p>
            <a:pPr fontAlgn="base">
              <a:spcBef>
                <a:spcPts val="600"/>
              </a:spcBef>
            </a:pPr>
            <a:r>
              <a:rPr lang="en-GB" sz="1200" b="1" dirty="0">
                <a:effectLst/>
                <a:latin typeface="Arial" panose="020B0604020202020204" pitchFamily="34" charset="0"/>
                <a:ea typeface="Times New Roman" panose="02020603050405020304" pitchFamily="18" charset="0"/>
                <a:cs typeface="Arial" panose="020B0604020202020204" pitchFamily="34" charset="0"/>
              </a:rPr>
              <a:t>New dashboard reporting</a:t>
            </a: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marL="171450" indent="-171450" fontAlgn="base">
              <a:spcBef>
                <a:spcPts val="600"/>
              </a:spcBef>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Arial" panose="020B0604020202020204" pitchFamily="34" charset="0"/>
              </a:rPr>
              <a:t>Power BI dashboard providing oversight of the Annual Review caseload for the setting.</a:t>
            </a:r>
          </a:p>
          <a:p>
            <a:pPr marL="171450" indent="-171450" fontAlgn="base">
              <a:spcBef>
                <a:spcPts val="600"/>
              </a:spcBef>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Arial" panose="020B0604020202020204" pitchFamily="34" charset="0"/>
              </a:rPr>
              <a:t>The information within the dashboard will be updated daily and will include </a:t>
            </a:r>
            <a:r>
              <a:rPr lang="en-GB" sz="1200" dirty="0">
                <a:latin typeface="Arial" panose="020B0604020202020204" pitchFamily="34" charset="0"/>
                <a:ea typeface="Times New Roman" panose="02020603050405020304" pitchFamily="18" charset="0"/>
                <a:cs typeface="Arial" panose="020B0604020202020204" pitchFamily="34" charset="0"/>
              </a:rPr>
              <a:t>line </a:t>
            </a:r>
            <a:r>
              <a:rPr lang="en-GB" sz="1200" dirty="0">
                <a:effectLst/>
                <a:latin typeface="Arial" panose="020B0604020202020204" pitchFamily="34" charset="0"/>
                <a:ea typeface="Times New Roman" panose="02020603050405020304" pitchFamily="18" charset="0"/>
                <a:cs typeface="Arial" panose="020B0604020202020204" pitchFamily="34" charset="0"/>
              </a:rPr>
              <a:t>level data on children and young people with an EHC Plan within your setting, with the associated latest Annual Review date and status and associated worker details.</a:t>
            </a:r>
          </a:p>
        </p:txBody>
      </p:sp>
      <p:sp>
        <p:nvSpPr>
          <p:cNvPr id="6" name="Rectangle 5">
            <a:extLst>
              <a:ext uri="{FF2B5EF4-FFF2-40B4-BE49-F238E27FC236}">
                <a16:creationId xmlns:a16="http://schemas.microsoft.com/office/drawing/2014/main" id="{7F4ADFB8-7F3D-394A-0255-FBCD0980B27C}"/>
              </a:ext>
            </a:extLst>
          </p:cNvPr>
          <p:cNvSpPr/>
          <p:nvPr/>
        </p:nvSpPr>
        <p:spPr>
          <a:xfrm>
            <a:off x="10067846" y="0"/>
            <a:ext cx="2124153" cy="68580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1">
            <a:extLst>
              <a:ext uri="{FF2B5EF4-FFF2-40B4-BE49-F238E27FC236}">
                <a16:creationId xmlns:a16="http://schemas.microsoft.com/office/drawing/2014/main" id="{AA74A154-6392-A339-3B65-B43849073026}"/>
              </a:ext>
            </a:extLst>
          </p:cNvPr>
          <p:cNvPicPr>
            <a:picLocks noChangeAspect="1"/>
          </p:cNvPicPr>
          <p:nvPr/>
        </p:nvPicPr>
        <p:blipFill rotWithShape="1">
          <a:blip r:embed="rId3">
            <a:extLst>
              <a:ext uri="{28A0092B-C50C-407E-A947-70E740481C1C}">
                <a14:useLocalDpi xmlns:a14="http://schemas.microsoft.com/office/drawing/2010/main" val="0"/>
              </a:ext>
            </a:extLst>
          </a:blip>
          <a:srcRect t="17550"/>
          <a:stretch/>
        </p:blipFill>
        <p:spPr>
          <a:xfrm>
            <a:off x="6368766" y="1001519"/>
            <a:ext cx="5568038" cy="3063743"/>
          </a:xfrm>
          <a:prstGeom prst="rect">
            <a:avLst/>
          </a:prstGeom>
          <a:ln w="28575">
            <a:solidFill>
              <a:schemeClr val="accent1">
                <a:lumMod val="75000"/>
              </a:schemeClr>
            </a:solidFill>
          </a:ln>
        </p:spPr>
      </p:pic>
      <p:pic>
        <p:nvPicPr>
          <p:cNvPr id="7" name="Picture 6">
            <a:extLst>
              <a:ext uri="{FF2B5EF4-FFF2-40B4-BE49-F238E27FC236}">
                <a16:creationId xmlns:a16="http://schemas.microsoft.com/office/drawing/2014/main" id="{4F7DDB37-7DAE-FFA0-0021-70F4A6FB4BDB}"/>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10000" b="90000" l="10000" r="90000"/>
                    </a14:imgEffect>
                  </a14:imgLayer>
                </a14:imgProps>
              </a:ext>
            </a:extLst>
          </a:blip>
          <a:stretch>
            <a:fillRect/>
          </a:stretch>
        </p:blipFill>
        <p:spPr>
          <a:xfrm>
            <a:off x="9962169" y="-139489"/>
            <a:ext cx="2124153" cy="1274492"/>
          </a:xfrm>
          <a:prstGeom prst="rect">
            <a:avLst/>
          </a:prstGeom>
        </p:spPr>
      </p:pic>
      <p:pic>
        <p:nvPicPr>
          <p:cNvPr id="8" name="Picture 7" descr="A screenshot of a computer&#10;&#10;Description automatically generated with low confidence">
            <a:extLst>
              <a:ext uri="{FF2B5EF4-FFF2-40B4-BE49-F238E27FC236}">
                <a16:creationId xmlns:a16="http://schemas.microsoft.com/office/drawing/2014/main" id="{C755ED41-CF63-C448-B168-38B4E5964687}"/>
              </a:ext>
            </a:extLst>
          </p:cNvPr>
          <p:cNvPicPr>
            <a:picLocks noChangeAspect="1"/>
          </p:cNvPicPr>
          <p:nvPr/>
        </p:nvPicPr>
        <p:blipFill rotWithShape="1">
          <a:blip r:embed="rId6"/>
          <a:srcRect t="4310" b="5811"/>
          <a:stretch/>
        </p:blipFill>
        <p:spPr>
          <a:xfrm>
            <a:off x="7541623" y="4281534"/>
            <a:ext cx="3840479" cy="2360194"/>
          </a:xfrm>
          <a:prstGeom prst="rect">
            <a:avLst/>
          </a:prstGeom>
          <a:ln w="28575">
            <a:solidFill>
              <a:schemeClr val="accent1">
                <a:lumMod val="75000"/>
              </a:schemeClr>
            </a:solidFill>
          </a:ln>
        </p:spPr>
      </p:pic>
    </p:spTree>
    <p:extLst>
      <p:ext uri="{BB962C8B-B14F-4D97-AF65-F5344CB8AC3E}">
        <p14:creationId xmlns:p14="http://schemas.microsoft.com/office/powerpoint/2010/main" val="3763248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928A833-5BE6-F364-FD96-45C746B39E14}"/>
              </a:ext>
            </a:extLst>
          </p:cNvPr>
          <p:cNvSpPr txBox="1"/>
          <p:nvPr/>
        </p:nvSpPr>
        <p:spPr>
          <a:xfrm>
            <a:off x="224881" y="236147"/>
            <a:ext cx="9684450"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i="0" dirty="0">
                <a:solidFill>
                  <a:schemeClr val="accent1">
                    <a:lumMod val="75000"/>
                  </a:schemeClr>
                </a:solidFill>
                <a:latin typeface="Arial" panose="020B0604020202020204" pitchFamily="34" charset="0"/>
                <a:ea typeface="Calibri Light"/>
                <a:cs typeface="Arial" panose="020B0604020202020204" pitchFamily="34" charset="0"/>
              </a:rPr>
              <a:t>Early Adopter Settings</a:t>
            </a:r>
            <a:endParaRPr kumimoji="0" lang="en-US" sz="2800" b="0" i="0" u="none" strike="noStrike" kern="1200" cap="none" spc="0" normalizeH="0" baseline="0" noProof="0" dirty="0">
              <a:ln>
                <a:noFill/>
              </a:ln>
              <a:solidFill>
                <a:schemeClr val="accent1">
                  <a:lumMod val="75000"/>
                </a:schemeClr>
              </a:solidFill>
              <a:effectLst/>
              <a:uLnTx/>
              <a:uFillTx/>
              <a:latin typeface="Arial" panose="020B0604020202020204" pitchFamily="34" charset="0"/>
              <a:ea typeface="Calibri Light"/>
              <a:cs typeface="Arial" panose="020B0604020202020204" pitchFamily="34" charset="0"/>
            </a:endParaRPr>
          </a:p>
        </p:txBody>
      </p:sp>
      <p:sp>
        <p:nvSpPr>
          <p:cNvPr id="5" name="TextBox 4">
            <a:extLst>
              <a:ext uri="{FF2B5EF4-FFF2-40B4-BE49-F238E27FC236}">
                <a16:creationId xmlns:a16="http://schemas.microsoft.com/office/drawing/2014/main" id="{F7D90460-3FA1-AFE0-88E4-503B834F4169}"/>
              </a:ext>
            </a:extLst>
          </p:cNvPr>
          <p:cNvSpPr txBox="1"/>
          <p:nvPr/>
        </p:nvSpPr>
        <p:spPr>
          <a:xfrm>
            <a:off x="255197" y="841708"/>
            <a:ext cx="8441763" cy="1354217"/>
          </a:xfrm>
          <a:prstGeom prst="rect">
            <a:avLst/>
          </a:prstGeom>
          <a:noFill/>
        </p:spPr>
        <p:txBody>
          <a:bodyPr wrap="square">
            <a:spAutoFit/>
          </a:bodyPr>
          <a:lstStyle/>
          <a:p>
            <a:pPr marL="171450" indent="-171450" fontAlgn="base">
              <a:spcBef>
                <a:spcPts val="600"/>
              </a:spcBef>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Arial" panose="020B0604020202020204" pitchFamily="34" charset="0"/>
              </a:rPr>
              <a:t>We are currently engaging with a group of early adopter settings (maintained, academy primary and secondaries, special schools, schools with units) to gain their input on the functionality and Annual Review form</a:t>
            </a:r>
          </a:p>
          <a:p>
            <a:pPr marL="171450" indent="-171450" fontAlgn="base">
              <a:spcBef>
                <a:spcPts val="600"/>
              </a:spcBef>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Arial" panose="020B0604020202020204" pitchFamily="34" charset="0"/>
              </a:rPr>
              <a:t>Schools will also be asked to sign a </a:t>
            </a:r>
            <a:r>
              <a:rPr lang="en-GB" sz="1200" dirty="0" err="1">
                <a:effectLst/>
                <a:latin typeface="Arial" panose="020B0604020202020204" pitchFamily="34" charset="0"/>
                <a:ea typeface="Times New Roman" panose="02020603050405020304" pitchFamily="18" charset="0"/>
                <a:cs typeface="Arial" panose="020B0604020202020204" pitchFamily="34" charset="0"/>
              </a:rPr>
              <a:t>CoCo</a:t>
            </a:r>
            <a:r>
              <a:rPr lang="en-GB" sz="1200" dirty="0">
                <a:effectLst/>
                <a:latin typeface="Arial" panose="020B0604020202020204" pitchFamily="34" charset="0"/>
                <a:ea typeface="Times New Roman" panose="02020603050405020304" pitchFamily="18" charset="0"/>
                <a:cs typeface="Arial" panose="020B0604020202020204" pitchFamily="34" charset="0"/>
              </a:rPr>
              <a:t> and Information Sharing </a:t>
            </a:r>
            <a:r>
              <a:rPr lang="en-GB" sz="1200" dirty="0">
                <a:latin typeface="Arial" panose="020B0604020202020204" pitchFamily="34" charset="0"/>
                <a:ea typeface="Times New Roman" panose="02020603050405020304" pitchFamily="18" charset="0"/>
                <a:cs typeface="Arial" panose="020B0604020202020204" pitchFamily="34" charset="0"/>
              </a:rPr>
              <a:t>Agreement </a:t>
            </a:r>
            <a:r>
              <a:rPr lang="en-GB" sz="1200" dirty="0">
                <a:effectLst/>
                <a:latin typeface="Arial" panose="020B0604020202020204" pitchFamily="34" charset="0"/>
                <a:ea typeface="Times New Roman" panose="02020603050405020304" pitchFamily="18" charset="0"/>
                <a:cs typeface="Arial" panose="020B0604020202020204" pitchFamily="34" charset="0"/>
              </a:rPr>
              <a:t>for IG purposes to allow a dashboard to be shared with settings with details of their children with an EHCP; this will be the starting point for the future direction of travel for information sharing with schools. </a:t>
            </a:r>
          </a:p>
          <a:p>
            <a:pPr marL="171450" indent="-171450" fontAlgn="base">
              <a:spcBef>
                <a:spcPts val="600"/>
              </a:spcBef>
              <a:buFont typeface="Arial" panose="020B0604020202020204" pitchFamily="34" charset="0"/>
              <a:buChar char="•"/>
            </a:pPr>
            <a:r>
              <a:rPr lang="en-GB" sz="1200" dirty="0">
                <a:latin typeface="Arial" panose="020B0604020202020204" pitchFamily="34" charset="0"/>
                <a:ea typeface="Times New Roman" panose="02020603050405020304" pitchFamily="18" charset="0"/>
                <a:cs typeface="Arial" panose="020B0604020202020204" pitchFamily="34" charset="0"/>
              </a:rPr>
              <a:t>The functionality will be rolled out to early adopter settings in Autumn term 2023</a:t>
            </a:r>
            <a:endParaRPr lang="en-GB" sz="600" dirty="0">
              <a:latin typeface="Arial" panose="020B0604020202020204" pitchFamily="34" charset="0"/>
              <a:ea typeface="Times New Roman" panose="02020603050405020304" pitchFamily="18" charset="0"/>
              <a:cs typeface="Arial" panose="020B0604020202020204" pitchFamily="34" charset="0"/>
            </a:endParaRPr>
          </a:p>
        </p:txBody>
      </p:sp>
      <p:sp>
        <p:nvSpPr>
          <p:cNvPr id="6" name="Rectangle 5">
            <a:extLst>
              <a:ext uri="{FF2B5EF4-FFF2-40B4-BE49-F238E27FC236}">
                <a16:creationId xmlns:a16="http://schemas.microsoft.com/office/drawing/2014/main" id="{7F4ADFB8-7F3D-394A-0255-FBCD0980B27C}"/>
              </a:ext>
            </a:extLst>
          </p:cNvPr>
          <p:cNvSpPr/>
          <p:nvPr/>
        </p:nvSpPr>
        <p:spPr>
          <a:xfrm>
            <a:off x="10067846" y="0"/>
            <a:ext cx="2124153" cy="68580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a:extLst>
              <a:ext uri="{FF2B5EF4-FFF2-40B4-BE49-F238E27FC236}">
                <a16:creationId xmlns:a16="http://schemas.microsoft.com/office/drawing/2014/main" id="{4F7DDB37-7DAE-FFA0-0021-70F4A6FB4BDB}"/>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9962169" y="-139489"/>
            <a:ext cx="2124153" cy="1274492"/>
          </a:xfrm>
          <a:prstGeom prst="rect">
            <a:avLst/>
          </a:prstGeom>
        </p:spPr>
      </p:pic>
      <p:graphicFrame>
        <p:nvGraphicFramePr>
          <p:cNvPr id="10" name="Table 9">
            <a:extLst>
              <a:ext uri="{FF2B5EF4-FFF2-40B4-BE49-F238E27FC236}">
                <a16:creationId xmlns:a16="http://schemas.microsoft.com/office/drawing/2014/main" id="{0D90E66D-B404-E909-9053-F2DAC2D038FB}"/>
              </a:ext>
            </a:extLst>
          </p:cNvPr>
          <p:cNvGraphicFramePr>
            <a:graphicFrameLocks noGrp="1"/>
          </p:cNvGraphicFramePr>
          <p:nvPr>
            <p:extLst>
              <p:ext uri="{D42A27DB-BD31-4B8C-83A1-F6EECF244321}">
                <p14:modId xmlns:p14="http://schemas.microsoft.com/office/powerpoint/2010/main" val="984245499"/>
              </p:ext>
            </p:extLst>
          </p:nvPr>
        </p:nvGraphicFramePr>
        <p:xfrm>
          <a:off x="692076" y="2390026"/>
          <a:ext cx="7984564" cy="4231827"/>
        </p:xfrm>
        <a:graphic>
          <a:graphicData uri="http://schemas.openxmlformats.org/drawingml/2006/table">
            <a:tbl>
              <a:tblPr/>
              <a:tblGrid>
                <a:gridCol w="2366083">
                  <a:extLst>
                    <a:ext uri="{9D8B030D-6E8A-4147-A177-3AD203B41FA5}">
                      <a16:colId xmlns:a16="http://schemas.microsoft.com/office/drawing/2014/main" val="2591438272"/>
                    </a:ext>
                  </a:extLst>
                </a:gridCol>
                <a:gridCol w="1125709">
                  <a:extLst>
                    <a:ext uri="{9D8B030D-6E8A-4147-A177-3AD203B41FA5}">
                      <a16:colId xmlns:a16="http://schemas.microsoft.com/office/drawing/2014/main" val="2577494948"/>
                    </a:ext>
                  </a:extLst>
                </a:gridCol>
                <a:gridCol w="1722617">
                  <a:extLst>
                    <a:ext uri="{9D8B030D-6E8A-4147-A177-3AD203B41FA5}">
                      <a16:colId xmlns:a16="http://schemas.microsoft.com/office/drawing/2014/main" val="2394515120"/>
                    </a:ext>
                  </a:extLst>
                </a:gridCol>
                <a:gridCol w="826390">
                  <a:extLst>
                    <a:ext uri="{9D8B030D-6E8A-4147-A177-3AD203B41FA5}">
                      <a16:colId xmlns:a16="http://schemas.microsoft.com/office/drawing/2014/main" val="3486726572"/>
                    </a:ext>
                  </a:extLst>
                </a:gridCol>
                <a:gridCol w="1943765">
                  <a:extLst>
                    <a:ext uri="{9D8B030D-6E8A-4147-A177-3AD203B41FA5}">
                      <a16:colId xmlns:a16="http://schemas.microsoft.com/office/drawing/2014/main" val="3945958284"/>
                    </a:ext>
                  </a:extLst>
                </a:gridCol>
              </a:tblGrid>
              <a:tr h="439172">
                <a:tc>
                  <a:txBody>
                    <a:bodyPr/>
                    <a:lstStyle/>
                    <a:p>
                      <a:pPr algn="ctr" fontAlgn="ctr"/>
                      <a:r>
                        <a:rPr lang="en-GB" sz="1000" b="1" i="0" u="none" strike="noStrike" dirty="0">
                          <a:solidFill>
                            <a:srgbClr val="000000"/>
                          </a:solidFill>
                          <a:effectLst/>
                          <a:latin typeface="Arial" panose="020B0604020202020204" pitchFamily="34" charset="0"/>
                          <a:cs typeface="Arial" panose="020B0604020202020204" pitchFamily="34" charset="0"/>
                        </a:rPr>
                        <a:t>School</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00" b="1" i="0" u="none" strike="noStrike">
                          <a:solidFill>
                            <a:srgbClr val="000000"/>
                          </a:solidFill>
                          <a:effectLst/>
                          <a:latin typeface="Arial" panose="020B0604020202020204" pitchFamily="34" charset="0"/>
                          <a:cs typeface="Arial" panose="020B0604020202020204" pitchFamily="34" charset="0"/>
                        </a:rPr>
                        <a:t>Phase</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00" b="1" i="0" u="none" strike="noStrike">
                          <a:solidFill>
                            <a:srgbClr val="000000"/>
                          </a:solidFill>
                          <a:effectLst/>
                          <a:latin typeface="Arial" panose="020B0604020202020204" pitchFamily="34" charset="0"/>
                          <a:cs typeface="Arial" panose="020B0604020202020204" pitchFamily="34" charset="0"/>
                        </a:rPr>
                        <a:t>Type</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00" b="1" i="0" u="none" strike="noStrike">
                          <a:solidFill>
                            <a:srgbClr val="000000"/>
                          </a:solidFill>
                          <a:effectLst/>
                          <a:latin typeface="Arial" panose="020B0604020202020204" pitchFamily="34" charset="0"/>
                          <a:cs typeface="Arial" panose="020B0604020202020204" pitchFamily="34" charset="0"/>
                        </a:rPr>
                        <a:t>Academy?</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00" b="1" i="0" u="none" strike="noStrike">
                          <a:solidFill>
                            <a:srgbClr val="000000"/>
                          </a:solidFill>
                          <a:effectLst/>
                          <a:latin typeface="Arial" panose="020B0604020202020204" pitchFamily="34" charset="0"/>
                          <a:cs typeface="Arial" panose="020B0604020202020204" pitchFamily="34" charset="0"/>
                        </a:rPr>
                        <a:t>Academy Trust</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3091137"/>
                  </a:ext>
                </a:extLst>
              </a:tr>
              <a:tr h="315304">
                <a:tc>
                  <a:txBody>
                    <a:bodyPr/>
                    <a:lstStyle/>
                    <a:p>
                      <a:pPr algn="ctr" fontAlgn="ctr"/>
                      <a:r>
                        <a:rPr lang="en-GB" sz="1000" b="0" i="0" u="none" strike="noStrike">
                          <a:solidFill>
                            <a:srgbClr val="000000"/>
                          </a:solidFill>
                          <a:effectLst/>
                          <a:latin typeface="Arial" panose="020B0604020202020204" pitchFamily="34" charset="0"/>
                          <a:cs typeface="Arial" panose="020B0604020202020204" pitchFamily="34" charset="0"/>
                        </a:rPr>
                        <a:t>Whitehouse Community Primary School</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1000" b="0" i="0" u="none" strike="noStrike">
                          <a:solidFill>
                            <a:srgbClr val="000000"/>
                          </a:solidFill>
                          <a:effectLst/>
                          <a:latin typeface="Arial" panose="020B0604020202020204" pitchFamily="34" charset="0"/>
                          <a:cs typeface="Arial" panose="020B0604020202020204" pitchFamily="34" charset="0"/>
                        </a:rPr>
                        <a:t>Primary</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1000" b="0" i="0" u="none" strike="noStrike">
                          <a:solidFill>
                            <a:srgbClr val="000000"/>
                          </a:solidFill>
                          <a:effectLst/>
                          <a:latin typeface="Arial" panose="020B0604020202020204" pitchFamily="34" charset="0"/>
                          <a:cs typeface="Arial" panose="020B0604020202020204" pitchFamily="34" charset="0"/>
                        </a:rPr>
                        <a:t>Academy Converter</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1000" b="0" i="0" u="none" strike="noStrike">
                          <a:solidFill>
                            <a:srgbClr val="000000"/>
                          </a:solidFill>
                          <a:effectLst/>
                          <a:latin typeface="Arial" panose="020B0604020202020204" pitchFamily="34" charset="0"/>
                          <a:cs typeface="Arial" panose="020B0604020202020204" pitchFamily="34" charset="0"/>
                        </a:rPr>
                        <a:t>Academy</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1000" b="0" i="0" u="none" strike="noStrike">
                          <a:solidFill>
                            <a:srgbClr val="000000"/>
                          </a:solidFill>
                          <a:effectLst/>
                          <a:latin typeface="Arial" panose="020B0604020202020204" pitchFamily="34" charset="0"/>
                          <a:cs typeface="Arial" panose="020B0604020202020204" pitchFamily="34" charset="0"/>
                        </a:rPr>
                        <a:t>The Children's Endeavour Trust</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75356553"/>
                  </a:ext>
                </a:extLst>
              </a:tr>
              <a:tr h="230847">
                <a:tc>
                  <a:txBody>
                    <a:bodyPr/>
                    <a:lstStyle/>
                    <a:p>
                      <a:pPr algn="ctr" fontAlgn="ctr"/>
                      <a:r>
                        <a:rPr lang="en-GB" sz="1000" b="0" i="0" u="none" strike="noStrike">
                          <a:solidFill>
                            <a:srgbClr val="000000"/>
                          </a:solidFill>
                          <a:effectLst/>
                          <a:latin typeface="Arial" panose="020B0604020202020204" pitchFamily="34" charset="0"/>
                          <a:cs typeface="Arial" panose="020B0604020202020204" pitchFamily="34" charset="0"/>
                        </a:rPr>
                        <a:t>Dale Hall Community Primary School</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000" b="0" i="0" u="none" strike="noStrike" dirty="0">
                          <a:solidFill>
                            <a:srgbClr val="000000"/>
                          </a:solidFill>
                          <a:effectLst/>
                          <a:latin typeface="Arial" panose="020B0604020202020204" pitchFamily="34" charset="0"/>
                          <a:cs typeface="Arial" panose="020B0604020202020204" pitchFamily="34" charset="0"/>
                        </a:rPr>
                        <a:t>Primary</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000" b="0" i="0" u="none" strike="noStrike">
                          <a:solidFill>
                            <a:srgbClr val="000000"/>
                          </a:solidFill>
                          <a:effectLst/>
                          <a:latin typeface="Arial" panose="020B0604020202020204" pitchFamily="34" charset="0"/>
                          <a:cs typeface="Arial" panose="020B0604020202020204" pitchFamily="34" charset="0"/>
                        </a:rPr>
                        <a:t>Community School</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000" b="0" i="0" u="none" strike="noStrike">
                          <a:solidFill>
                            <a:srgbClr val="000000"/>
                          </a:solidFill>
                          <a:effectLst/>
                          <a:latin typeface="Arial" panose="020B0604020202020204" pitchFamily="34" charset="0"/>
                          <a:cs typeface="Arial" panose="020B0604020202020204" pitchFamily="34" charset="0"/>
                        </a:rPr>
                        <a:t>Maintained</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000" b="0" i="0" u="none" strike="noStrike">
                          <a:solidFill>
                            <a:srgbClr val="000000"/>
                          </a:solidFill>
                          <a:effectLst/>
                          <a:latin typeface="Arial" panose="020B0604020202020204" pitchFamily="34" charset="0"/>
                          <a:cs typeface="Arial" panose="020B0604020202020204" pitchFamily="34" charset="0"/>
                        </a:rPr>
                        <a:t> </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890900815"/>
                  </a:ext>
                </a:extLst>
              </a:tr>
              <a:tr h="332196">
                <a:tc>
                  <a:txBody>
                    <a:bodyPr/>
                    <a:lstStyle/>
                    <a:p>
                      <a:pPr algn="ctr" fontAlgn="ctr"/>
                      <a:r>
                        <a:rPr lang="en-GB" sz="1000" b="0" i="0" u="none" strike="noStrike">
                          <a:solidFill>
                            <a:srgbClr val="000000"/>
                          </a:solidFill>
                          <a:effectLst/>
                          <a:latin typeface="Arial" panose="020B0604020202020204" pitchFamily="34" charset="0"/>
                          <a:cs typeface="Arial" panose="020B0604020202020204" pitchFamily="34" charset="0"/>
                        </a:rPr>
                        <a:t>Rushmere Hall Primary School</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1000" b="0" i="0" u="none" strike="noStrike">
                          <a:solidFill>
                            <a:srgbClr val="000000"/>
                          </a:solidFill>
                          <a:effectLst/>
                          <a:latin typeface="Arial" panose="020B0604020202020204" pitchFamily="34" charset="0"/>
                          <a:cs typeface="Arial" panose="020B0604020202020204" pitchFamily="34" charset="0"/>
                        </a:rPr>
                        <a:t>Primary</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1000" b="0" i="0" u="none" strike="noStrike">
                          <a:solidFill>
                            <a:srgbClr val="000000"/>
                          </a:solidFill>
                          <a:effectLst/>
                          <a:latin typeface="Arial" panose="020B0604020202020204" pitchFamily="34" charset="0"/>
                          <a:cs typeface="Arial" panose="020B0604020202020204" pitchFamily="34" charset="0"/>
                        </a:rPr>
                        <a:t>Academy Converter</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1000" b="0" i="0" u="none" strike="noStrike">
                          <a:solidFill>
                            <a:srgbClr val="000000"/>
                          </a:solidFill>
                          <a:effectLst/>
                          <a:latin typeface="Arial" panose="020B0604020202020204" pitchFamily="34" charset="0"/>
                          <a:cs typeface="Arial" panose="020B0604020202020204" pitchFamily="34" charset="0"/>
                        </a:rPr>
                        <a:t>Academy</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1000" b="0" i="0" u="none" strike="noStrike">
                          <a:solidFill>
                            <a:srgbClr val="000000"/>
                          </a:solidFill>
                          <a:effectLst/>
                          <a:latin typeface="Arial" panose="020B0604020202020204" pitchFamily="34" charset="0"/>
                          <a:cs typeface="Arial" panose="020B0604020202020204" pitchFamily="34" charset="0"/>
                        </a:rPr>
                        <a:t>Eko Trust</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406608051"/>
                  </a:ext>
                </a:extLst>
              </a:tr>
              <a:tr h="213955">
                <a:tc>
                  <a:txBody>
                    <a:bodyPr/>
                    <a:lstStyle/>
                    <a:p>
                      <a:pPr algn="ctr" fontAlgn="ctr"/>
                      <a:r>
                        <a:rPr lang="en-GB" sz="1000" b="0" i="0" u="none" strike="noStrike">
                          <a:solidFill>
                            <a:srgbClr val="000000"/>
                          </a:solidFill>
                          <a:effectLst/>
                          <a:latin typeface="Arial" panose="020B0604020202020204" pitchFamily="34" charset="0"/>
                          <a:cs typeface="Arial" panose="020B0604020202020204" pitchFamily="34" charset="0"/>
                        </a:rPr>
                        <a:t>Chantry Academy</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000" b="0" i="0" u="none" strike="noStrike">
                          <a:solidFill>
                            <a:srgbClr val="000000"/>
                          </a:solidFill>
                          <a:effectLst/>
                          <a:latin typeface="Arial" panose="020B0604020202020204" pitchFamily="34" charset="0"/>
                          <a:cs typeface="Arial" panose="020B0604020202020204" pitchFamily="34" charset="0"/>
                        </a:rPr>
                        <a:t>Secondary</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000" b="0" i="0" u="none" strike="noStrike">
                          <a:solidFill>
                            <a:srgbClr val="000000"/>
                          </a:solidFill>
                          <a:effectLst/>
                          <a:latin typeface="Arial" panose="020B0604020202020204" pitchFamily="34" charset="0"/>
                          <a:cs typeface="Arial" panose="020B0604020202020204" pitchFamily="34" charset="0"/>
                        </a:rPr>
                        <a:t>Academy Sponsor Led</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000" b="0" i="0" u="none" strike="noStrike">
                          <a:solidFill>
                            <a:srgbClr val="000000"/>
                          </a:solidFill>
                          <a:effectLst/>
                          <a:latin typeface="Arial" panose="020B0604020202020204" pitchFamily="34" charset="0"/>
                          <a:cs typeface="Arial" panose="020B0604020202020204" pitchFamily="34" charset="0"/>
                        </a:rPr>
                        <a:t>Academy</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000" b="0" i="0" u="none" strike="noStrike">
                          <a:solidFill>
                            <a:srgbClr val="000000"/>
                          </a:solidFill>
                          <a:effectLst/>
                          <a:latin typeface="Arial" panose="020B0604020202020204" pitchFamily="34" charset="0"/>
                          <a:cs typeface="Arial" panose="020B0604020202020204" pitchFamily="34" charset="0"/>
                        </a:rPr>
                        <a:t>The Active Learning Trust Limited</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507632063"/>
                  </a:ext>
                </a:extLst>
              </a:tr>
              <a:tr h="259000">
                <a:tc>
                  <a:txBody>
                    <a:bodyPr/>
                    <a:lstStyle/>
                    <a:p>
                      <a:pPr algn="ctr" fontAlgn="ctr"/>
                      <a:r>
                        <a:rPr lang="en-GB" sz="1000" b="0" i="0" u="none" strike="noStrike">
                          <a:solidFill>
                            <a:srgbClr val="000000"/>
                          </a:solidFill>
                          <a:effectLst/>
                          <a:latin typeface="Arial" panose="020B0604020202020204" pitchFamily="34" charset="0"/>
                          <a:cs typeface="Arial" panose="020B0604020202020204" pitchFamily="34" charset="0"/>
                        </a:rPr>
                        <a:t>Thurston Community College</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1000" b="0" i="0" u="none" strike="noStrike">
                          <a:solidFill>
                            <a:srgbClr val="000000"/>
                          </a:solidFill>
                          <a:effectLst/>
                          <a:latin typeface="Arial" panose="020B0604020202020204" pitchFamily="34" charset="0"/>
                          <a:cs typeface="Arial" panose="020B0604020202020204" pitchFamily="34" charset="0"/>
                        </a:rPr>
                        <a:t>Secondary</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1000" b="0" i="0" u="none" strike="noStrike">
                          <a:solidFill>
                            <a:srgbClr val="000000"/>
                          </a:solidFill>
                          <a:effectLst/>
                          <a:latin typeface="Arial" panose="020B0604020202020204" pitchFamily="34" charset="0"/>
                          <a:cs typeface="Arial" panose="020B0604020202020204" pitchFamily="34" charset="0"/>
                        </a:rPr>
                        <a:t>Community School</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1000" b="0" i="0" u="none" strike="noStrike" dirty="0">
                          <a:solidFill>
                            <a:srgbClr val="000000"/>
                          </a:solidFill>
                          <a:effectLst/>
                          <a:latin typeface="Arial" panose="020B0604020202020204" pitchFamily="34" charset="0"/>
                          <a:cs typeface="Arial" panose="020B0604020202020204" pitchFamily="34" charset="0"/>
                        </a:rPr>
                        <a:t>Maintained</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1000" b="0" i="0" u="none" strike="noStrike">
                          <a:solidFill>
                            <a:srgbClr val="000000"/>
                          </a:solidFill>
                          <a:effectLst/>
                          <a:latin typeface="Arial" panose="020B0604020202020204" pitchFamily="34" charset="0"/>
                          <a:cs typeface="Arial" panose="020B0604020202020204" pitchFamily="34" charset="0"/>
                        </a:rPr>
                        <a:t> </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4269305635"/>
                  </a:ext>
                </a:extLst>
              </a:tr>
              <a:tr h="518001">
                <a:tc>
                  <a:txBody>
                    <a:bodyPr/>
                    <a:lstStyle/>
                    <a:p>
                      <a:pPr algn="ctr" fontAlgn="ctr"/>
                      <a:r>
                        <a:rPr lang="en-GB" sz="1000" b="0" i="0" u="none" strike="noStrike">
                          <a:solidFill>
                            <a:srgbClr val="000000"/>
                          </a:solidFill>
                          <a:effectLst/>
                          <a:latin typeface="Arial" panose="020B0604020202020204" pitchFamily="34" charset="0"/>
                          <a:cs typeface="Arial" panose="020B0604020202020204" pitchFamily="34" charset="0"/>
                        </a:rPr>
                        <a:t>Priory School</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000" b="0" i="0" u="none" strike="noStrike">
                          <a:solidFill>
                            <a:srgbClr val="000000"/>
                          </a:solidFill>
                          <a:effectLst/>
                          <a:latin typeface="Arial" panose="020B0604020202020204" pitchFamily="34" charset="0"/>
                          <a:cs typeface="Arial" panose="020B0604020202020204" pitchFamily="34" charset="0"/>
                        </a:rPr>
                        <a:t>SEN</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000" b="0" i="0" u="none" strike="noStrike">
                          <a:solidFill>
                            <a:srgbClr val="000000"/>
                          </a:solidFill>
                          <a:effectLst/>
                          <a:latin typeface="Arial" panose="020B0604020202020204" pitchFamily="34" charset="0"/>
                          <a:cs typeface="Arial" panose="020B0604020202020204" pitchFamily="34" charset="0"/>
                        </a:rPr>
                        <a:t>Academy Special Converter</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000" b="0" i="0" u="none" strike="noStrike">
                          <a:solidFill>
                            <a:srgbClr val="000000"/>
                          </a:solidFill>
                          <a:effectLst/>
                          <a:latin typeface="Arial" panose="020B0604020202020204" pitchFamily="34" charset="0"/>
                          <a:cs typeface="Arial" panose="020B0604020202020204" pitchFamily="34" charset="0"/>
                        </a:rPr>
                        <a:t>Academy</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000" b="0" i="0" u="none" strike="noStrike">
                          <a:solidFill>
                            <a:srgbClr val="000000"/>
                          </a:solidFill>
                          <a:effectLst/>
                          <a:latin typeface="Arial" panose="020B0604020202020204" pitchFamily="34" charset="0"/>
                          <a:cs typeface="Arial" panose="020B0604020202020204" pitchFamily="34" charset="0"/>
                        </a:rPr>
                        <a:t>SENDAT</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524665712"/>
                  </a:ext>
                </a:extLst>
              </a:tr>
              <a:tr h="514058">
                <a:tc>
                  <a:txBody>
                    <a:bodyPr/>
                    <a:lstStyle/>
                    <a:p>
                      <a:pPr algn="ctr" fontAlgn="ctr"/>
                      <a:r>
                        <a:rPr lang="en-GB" sz="1000" b="0" i="0" u="none" strike="noStrike">
                          <a:solidFill>
                            <a:srgbClr val="000000"/>
                          </a:solidFill>
                          <a:effectLst/>
                          <a:latin typeface="Arial" panose="020B0604020202020204" pitchFamily="34" charset="0"/>
                          <a:cs typeface="Arial" panose="020B0604020202020204" pitchFamily="34" charset="0"/>
                        </a:rPr>
                        <a:t>Stone Lodge Academy</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1000" b="0" i="0" u="none" strike="noStrike">
                          <a:solidFill>
                            <a:srgbClr val="000000"/>
                          </a:solidFill>
                          <a:effectLst/>
                          <a:latin typeface="Arial" panose="020B0604020202020204" pitchFamily="34" charset="0"/>
                          <a:cs typeface="Arial" panose="020B0604020202020204" pitchFamily="34" charset="0"/>
                        </a:rPr>
                        <a:t>SEN</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1000" b="0" i="0" u="none" strike="noStrike">
                          <a:solidFill>
                            <a:srgbClr val="000000"/>
                          </a:solidFill>
                          <a:effectLst/>
                          <a:latin typeface="Arial" panose="020B0604020202020204" pitchFamily="34" charset="0"/>
                          <a:cs typeface="Arial" panose="020B0604020202020204" pitchFamily="34" charset="0"/>
                        </a:rPr>
                        <a:t>Academy Special Sponsor Led</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1000" b="0" i="0" u="none" strike="noStrike">
                          <a:solidFill>
                            <a:srgbClr val="000000"/>
                          </a:solidFill>
                          <a:effectLst/>
                          <a:latin typeface="Arial" panose="020B0604020202020204" pitchFamily="34" charset="0"/>
                          <a:cs typeface="Arial" panose="020B0604020202020204" pitchFamily="34" charset="0"/>
                        </a:rPr>
                        <a:t>Academy</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1000" b="0" i="0" u="none" strike="noStrike" dirty="0">
                          <a:solidFill>
                            <a:srgbClr val="000000"/>
                          </a:solidFill>
                          <a:effectLst/>
                          <a:latin typeface="Arial" panose="020B0604020202020204" pitchFamily="34" charset="0"/>
                          <a:cs typeface="Arial" panose="020B0604020202020204" pitchFamily="34" charset="0"/>
                        </a:rPr>
                        <a:t>SENDAT</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127685079"/>
                  </a:ext>
                </a:extLst>
              </a:tr>
              <a:tr h="226906">
                <a:tc>
                  <a:txBody>
                    <a:bodyPr/>
                    <a:lstStyle/>
                    <a:p>
                      <a:pPr algn="ctr" fontAlgn="ctr"/>
                      <a:r>
                        <a:rPr lang="en-GB" sz="1000" b="0" i="0" u="none" strike="noStrike">
                          <a:solidFill>
                            <a:srgbClr val="000000"/>
                          </a:solidFill>
                          <a:effectLst/>
                          <a:latin typeface="Arial" panose="020B0604020202020204" pitchFamily="34" charset="0"/>
                          <a:cs typeface="Arial" panose="020B0604020202020204" pitchFamily="34" charset="0"/>
                        </a:rPr>
                        <a:t>Castle East School</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000" b="0" i="0" u="none" strike="noStrike">
                          <a:solidFill>
                            <a:srgbClr val="000000"/>
                          </a:solidFill>
                          <a:effectLst/>
                          <a:latin typeface="Arial" panose="020B0604020202020204" pitchFamily="34" charset="0"/>
                          <a:cs typeface="Arial" panose="020B0604020202020204" pitchFamily="34" charset="0"/>
                        </a:rPr>
                        <a:t>SEN</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000" b="0" i="0" u="none" strike="noStrike">
                          <a:solidFill>
                            <a:srgbClr val="000000"/>
                          </a:solidFill>
                          <a:effectLst/>
                          <a:latin typeface="Arial" panose="020B0604020202020204" pitchFamily="34" charset="0"/>
                          <a:cs typeface="Arial" panose="020B0604020202020204" pitchFamily="34" charset="0"/>
                        </a:rPr>
                        <a:t>Free Schools Special</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000" b="0" i="0" u="none" strike="noStrike">
                          <a:solidFill>
                            <a:srgbClr val="000000"/>
                          </a:solidFill>
                          <a:effectLst/>
                          <a:latin typeface="Arial" panose="020B0604020202020204" pitchFamily="34" charset="0"/>
                          <a:cs typeface="Arial" panose="020B0604020202020204" pitchFamily="34" charset="0"/>
                        </a:rPr>
                        <a:t>Academy</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000" b="0" i="0" u="none" strike="noStrike">
                          <a:solidFill>
                            <a:srgbClr val="000000"/>
                          </a:solidFill>
                          <a:effectLst/>
                          <a:latin typeface="Arial" panose="020B0604020202020204" pitchFamily="34" charset="0"/>
                          <a:cs typeface="Arial" panose="020B0604020202020204" pitchFamily="34" charset="0"/>
                        </a:rPr>
                        <a:t>East Anglian Schools Trust Ltd</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066379982"/>
                  </a:ext>
                </a:extLst>
              </a:tr>
              <a:tr h="579934">
                <a:tc>
                  <a:txBody>
                    <a:bodyPr/>
                    <a:lstStyle/>
                    <a:p>
                      <a:pPr algn="ctr" fontAlgn="ctr"/>
                      <a:r>
                        <a:rPr lang="en-GB" sz="1000" b="0" i="0" u="none" strike="noStrike">
                          <a:solidFill>
                            <a:srgbClr val="000000"/>
                          </a:solidFill>
                          <a:effectLst/>
                          <a:latin typeface="Arial" panose="020B0604020202020204" pitchFamily="34" charset="0"/>
                          <a:cs typeface="Arial" panose="020B0604020202020204" pitchFamily="34" charset="0"/>
                        </a:rPr>
                        <a:t>Sir Peter Hall School</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1000" b="0" i="0" u="none" strike="noStrike">
                          <a:solidFill>
                            <a:srgbClr val="000000"/>
                          </a:solidFill>
                          <a:effectLst/>
                          <a:latin typeface="Arial" panose="020B0604020202020204" pitchFamily="34" charset="0"/>
                          <a:cs typeface="Arial" panose="020B0604020202020204" pitchFamily="34" charset="0"/>
                        </a:rPr>
                        <a:t>SEN</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1000" b="0" i="0" u="none" strike="noStrike">
                          <a:solidFill>
                            <a:srgbClr val="000000"/>
                          </a:solidFill>
                          <a:effectLst/>
                          <a:latin typeface="Arial" panose="020B0604020202020204" pitchFamily="34" charset="0"/>
                          <a:cs typeface="Arial" panose="020B0604020202020204" pitchFamily="34" charset="0"/>
                        </a:rPr>
                        <a:t>Free Schools Special</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1000" b="0" i="0" u="none" strike="noStrike">
                          <a:solidFill>
                            <a:srgbClr val="000000"/>
                          </a:solidFill>
                          <a:effectLst/>
                          <a:latin typeface="Arial" panose="020B0604020202020204" pitchFamily="34" charset="0"/>
                          <a:cs typeface="Arial" panose="020B0604020202020204" pitchFamily="34" charset="0"/>
                        </a:rPr>
                        <a:t>Academy</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1000" b="0" i="0" u="none" strike="noStrike" dirty="0">
                          <a:solidFill>
                            <a:srgbClr val="000000"/>
                          </a:solidFill>
                          <a:effectLst/>
                          <a:latin typeface="Arial" panose="020B0604020202020204" pitchFamily="34" charset="0"/>
                          <a:cs typeface="Arial" panose="020B0604020202020204" pitchFamily="34" charset="0"/>
                        </a:rPr>
                        <a:t>Unity Schools Partnership</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703920571"/>
                  </a:ext>
                </a:extLst>
              </a:tr>
              <a:tr h="602454">
                <a:tc>
                  <a:txBody>
                    <a:bodyPr/>
                    <a:lstStyle/>
                    <a:p>
                      <a:pPr algn="ctr" fontAlgn="ctr"/>
                      <a:r>
                        <a:rPr lang="en-GB" sz="1000" b="0" i="0" u="none" strike="noStrike">
                          <a:solidFill>
                            <a:srgbClr val="000000"/>
                          </a:solidFill>
                          <a:effectLst/>
                          <a:latin typeface="Arial" panose="020B0604020202020204" pitchFamily="34" charset="0"/>
                          <a:cs typeface="Arial" panose="020B0604020202020204" pitchFamily="34" charset="0"/>
                        </a:rPr>
                        <a:t>Sunrise Academy</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000" b="0" i="0" u="none" strike="noStrike">
                          <a:solidFill>
                            <a:srgbClr val="000000"/>
                          </a:solidFill>
                          <a:effectLst/>
                          <a:latin typeface="Arial" panose="020B0604020202020204" pitchFamily="34" charset="0"/>
                          <a:cs typeface="Arial" panose="020B0604020202020204" pitchFamily="34" charset="0"/>
                        </a:rPr>
                        <a:t>SEN</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000" b="0" i="0" u="none" strike="noStrike">
                          <a:solidFill>
                            <a:srgbClr val="000000"/>
                          </a:solidFill>
                          <a:effectLst/>
                          <a:latin typeface="Arial" panose="020B0604020202020204" pitchFamily="34" charset="0"/>
                          <a:cs typeface="Arial" panose="020B0604020202020204" pitchFamily="34" charset="0"/>
                        </a:rPr>
                        <a:t>Free Schools Special</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000" b="0" i="0" u="none" strike="noStrike">
                          <a:solidFill>
                            <a:srgbClr val="000000"/>
                          </a:solidFill>
                          <a:effectLst/>
                          <a:latin typeface="Arial" panose="020B0604020202020204" pitchFamily="34" charset="0"/>
                          <a:cs typeface="Arial" panose="020B0604020202020204" pitchFamily="34" charset="0"/>
                        </a:rPr>
                        <a:t>Academy</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000" b="0" i="0" u="none" strike="noStrike" dirty="0">
                          <a:solidFill>
                            <a:srgbClr val="000000"/>
                          </a:solidFill>
                          <a:effectLst/>
                          <a:latin typeface="Arial" panose="020B0604020202020204" pitchFamily="34" charset="0"/>
                          <a:cs typeface="Arial" panose="020B0604020202020204" pitchFamily="34" charset="0"/>
                        </a:rPr>
                        <a:t>SENDAT</a:t>
                      </a:r>
                    </a:p>
                  </a:txBody>
                  <a:tcPr marL="5789" marR="5789" marT="57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665449476"/>
                  </a:ext>
                </a:extLst>
              </a:tr>
            </a:tbl>
          </a:graphicData>
        </a:graphic>
      </p:graphicFrame>
    </p:spTree>
    <p:extLst>
      <p:ext uri="{BB962C8B-B14F-4D97-AF65-F5344CB8AC3E}">
        <p14:creationId xmlns:p14="http://schemas.microsoft.com/office/powerpoint/2010/main" val="10887254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1EF8530DF107243ABE815F0EA4E41A6" ma:contentTypeVersion="4" ma:contentTypeDescription="Create a new document." ma:contentTypeScope="" ma:versionID="79f41180f185b03c1697eb85afba9c26">
  <xsd:schema xmlns:xsd="http://www.w3.org/2001/XMLSchema" xmlns:xs="http://www.w3.org/2001/XMLSchema" xmlns:p="http://schemas.microsoft.com/office/2006/metadata/properties" xmlns:ns2="0ab81e67-f309-4795-8f70-67286469e517" xmlns:ns3="893317e9-bd28-477c-8c17-996829d10510" targetNamespace="http://schemas.microsoft.com/office/2006/metadata/properties" ma:root="true" ma:fieldsID="18f34eaeb6a5e42178226f5064b9555c" ns2:_="" ns3:_="">
    <xsd:import namespace="0ab81e67-f309-4795-8f70-67286469e517"/>
    <xsd:import namespace="893317e9-bd28-477c-8c17-996829d1051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b81e67-f309-4795-8f70-67286469e51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93317e9-bd28-477c-8c17-996829d1051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06737A9-0503-4E98-8FFB-5FDC8DA80B41}">
  <ds:schemaRefs>
    <ds:schemaRef ds:uri="http://schemas.microsoft.com/sharepoint/v3/contenttype/forms"/>
  </ds:schemaRefs>
</ds:datastoreItem>
</file>

<file path=customXml/itemProps2.xml><?xml version="1.0" encoding="utf-8"?>
<ds:datastoreItem xmlns:ds="http://schemas.openxmlformats.org/officeDocument/2006/customXml" ds:itemID="{C071055D-0762-45B9-BDFC-DCE3A2A5D74B}">
  <ds:schemaRefs>
    <ds:schemaRef ds:uri="http://purl.org/dc/terms/"/>
    <ds:schemaRef ds:uri="http://purl.org/dc/dcmitype/"/>
    <ds:schemaRef ds:uri="http://www.w3.org/XML/1998/namespace"/>
    <ds:schemaRef ds:uri="http://schemas.microsoft.com/office/2006/documentManagement/types"/>
    <ds:schemaRef ds:uri="http://purl.org/dc/elements/1.1/"/>
    <ds:schemaRef ds:uri="http://schemas.openxmlformats.org/package/2006/metadata/core-properties"/>
    <ds:schemaRef ds:uri="893317e9-bd28-477c-8c17-996829d10510"/>
    <ds:schemaRef ds:uri="http://schemas.microsoft.com/office/infopath/2007/PartnerControls"/>
    <ds:schemaRef ds:uri="0ab81e67-f309-4795-8f70-67286469e517"/>
    <ds:schemaRef ds:uri="http://schemas.microsoft.com/office/2006/metadata/properties"/>
  </ds:schemaRefs>
</ds:datastoreItem>
</file>

<file path=customXml/itemProps3.xml><?xml version="1.0" encoding="utf-8"?>
<ds:datastoreItem xmlns:ds="http://schemas.openxmlformats.org/officeDocument/2006/customXml" ds:itemID="{2984DDEC-92F3-4B95-B73C-9B39D12714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b81e67-f309-4795-8f70-67286469e517"/>
    <ds:schemaRef ds:uri="893317e9-bd28-477c-8c17-996829d1051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355</TotalTime>
  <Words>984</Words>
  <Application>Microsoft Office PowerPoint</Application>
  <PresentationFormat>Widescreen</PresentationFormat>
  <Paragraphs>99</Paragraphs>
  <Slides>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Sophie Cooke</dc:creator>
  <cp:lastModifiedBy>Harriet Wakeling</cp:lastModifiedBy>
  <cp:revision>2</cp:revision>
  <dcterms:created xsi:type="dcterms:W3CDTF">2023-06-12T07:50:55Z</dcterms:created>
  <dcterms:modified xsi:type="dcterms:W3CDTF">2023-07-11T15:32:34Z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0x01010051EF8530DF107243ABE815F0EA4E41A6</vt:lpwstr>
  </property>
</Properties>
</file>