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12501" r:id="rId3"/>
    <p:sldId id="12502" r:id="rId4"/>
    <p:sldId id="257" r:id="rId5"/>
    <p:sldId id="12500" r:id="rId6"/>
    <p:sldId id="12498" r:id="rId7"/>
    <p:sldId id="12499" r:id="rId8"/>
    <p:sldId id="1250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ACDE64-20D6-47C7-A4BA-E84D6DDBC612}" v="1" dt="2023-07-11T11:34:20.5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zzy Connell" userId="e74838f0-e2b2-47cc-94d2-18e28142bcb8" providerId="ADAL" clId="{69ACDE64-20D6-47C7-A4BA-E84D6DDBC612}"/>
    <pc:docChg chg="custSel addSld delSld modSld">
      <pc:chgData name="Izzy Connell" userId="e74838f0-e2b2-47cc-94d2-18e28142bcb8" providerId="ADAL" clId="{69ACDE64-20D6-47C7-A4BA-E84D6DDBC612}" dt="2023-07-11T15:45:52.060" v="656" actId="2696"/>
      <pc:docMkLst>
        <pc:docMk/>
      </pc:docMkLst>
      <pc:sldChg chg="modSp new mod">
        <pc:chgData name="Izzy Connell" userId="e74838f0-e2b2-47cc-94d2-18e28142bcb8" providerId="ADAL" clId="{69ACDE64-20D6-47C7-A4BA-E84D6DDBC612}" dt="2023-07-11T11:34:33.892" v="461" actId="20577"/>
        <pc:sldMkLst>
          <pc:docMk/>
          <pc:sldMk cId="2499715442" sldId="12503"/>
        </pc:sldMkLst>
        <pc:spChg chg="mod">
          <ac:chgData name="Izzy Connell" userId="e74838f0-e2b2-47cc-94d2-18e28142bcb8" providerId="ADAL" clId="{69ACDE64-20D6-47C7-A4BA-E84D6DDBC612}" dt="2023-07-11T11:27:02.234" v="356" actId="20577"/>
          <ac:spMkLst>
            <pc:docMk/>
            <pc:sldMk cId="2499715442" sldId="12503"/>
            <ac:spMk id="2" creationId="{241028EC-74FE-3588-0758-AC7B7C15E22B}"/>
          </ac:spMkLst>
        </pc:spChg>
        <pc:spChg chg="mod">
          <ac:chgData name="Izzy Connell" userId="e74838f0-e2b2-47cc-94d2-18e28142bcb8" providerId="ADAL" clId="{69ACDE64-20D6-47C7-A4BA-E84D6DDBC612}" dt="2023-07-11T11:34:33.892" v="461" actId="20577"/>
          <ac:spMkLst>
            <pc:docMk/>
            <pc:sldMk cId="2499715442" sldId="12503"/>
            <ac:spMk id="3" creationId="{E74E7FAB-F947-BE20-A68A-9CD05A9B69FC}"/>
          </ac:spMkLst>
        </pc:spChg>
      </pc:sldChg>
      <pc:sldChg chg="modSp new del mod">
        <pc:chgData name="Izzy Connell" userId="e74838f0-e2b2-47cc-94d2-18e28142bcb8" providerId="ADAL" clId="{69ACDE64-20D6-47C7-A4BA-E84D6DDBC612}" dt="2023-07-11T15:45:52.060" v="656" actId="2696"/>
        <pc:sldMkLst>
          <pc:docMk/>
          <pc:sldMk cId="2137631104" sldId="12504"/>
        </pc:sldMkLst>
        <pc:spChg chg="mod">
          <ac:chgData name="Izzy Connell" userId="e74838f0-e2b2-47cc-94d2-18e28142bcb8" providerId="ADAL" clId="{69ACDE64-20D6-47C7-A4BA-E84D6DDBC612}" dt="2023-07-11T15:44:19.330" v="655" actId="2711"/>
          <ac:spMkLst>
            <pc:docMk/>
            <pc:sldMk cId="2137631104" sldId="12504"/>
            <ac:spMk id="2" creationId="{523C89CD-4CA8-DFBF-06CF-367327EB60E6}"/>
          </ac:spMkLst>
        </pc:spChg>
        <pc:spChg chg="mod">
          <ac:chgData name="Izzy Connell" userId="e74838f0-e2b2-47cc-94d2-18e28142bcb8" providerId="ADAL" clId="{69ACDE64-20D6-47C7-A4BA-E84D6DDBC612}" dt="2023-07-11T15:44:07.187" v="654" actId="20577"/>
          <ac:spMkLst>
            <pc:docMk/>
            <pc:sldMk cId="2137631104" sldId="12504"/>
            <ac:spMk id="3" creationId="{1493326B-5537-81DC-C0AD-1EC0A484EC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CC84D8-B4B8-44AE-B56F-764A7B0E3EEF}" type="datetimeFigureOut">
              <a:rPr lang="en-GB" smtClean="0"/>
              <a:t>11/07/2023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65809D-2D5E-4E3A-9C5A-E43F090F6B3E}" type="slidenum">
              <a:rPr lang="en-GB" smtClean="0"/>
              <a:t>‹#›</a:t>
            </a:fld>
            <a:endParaRPr lang="en-GB"/>
          </a:p>
        </p:txBody>
      </p:sp>
    </p:spTree>
    <p:extLst>
      <p:ext uri="{BB962C8B-B14F-4D97-AF65-F5344CB8AC3E}">
        <p14:creationId xmlns:p14="http://schemas.microsoft.com/office/powerpoint/2010/main" val="652320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638DD-3799-E2A1-96D0-098F636052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9B30A54-3CBE-584C-FCEF-68A77B6D91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2C206AF-990D-E5E5-FF1A-B69AA74D7809}"/>
              </a:ext>
            </a:extLst>
          </p:cNvPr>
          <p:cNvSpPr>
            <a:spLocks noGrp="1"/>
          </p:cNvSpPr>
          <p:nvPr>
            <p:ph type="dt" sz="half" idx="10"/>
          </p:nvPr>
        </p:nvSpPr>
        <p:spPr/>
        <p:txBody>
          <a:bodyPr/>
          <a:lstStyle/>
          <a:p>
            <a:fld id="{2D065DF9-7F68-4C06-B33F-4E4CBD850EFF}" type="datetimeFigureOut">
              <a:rPr lang="en-GB" smtClean="0"/>
              <a:t>11/07/2023</a:t>
            </a:fld>
            <a:endParaRPr lang="en-GB"/>
          </a:p>
        </p:txBody>
      </p:sp>
      <p:sp>
        <p:nvSpPr>
          <p:cNvPr id="5" name="Footer Placeholder 4">
            <a:extLst>
              <a:ext uri="{FF2B5EF4-FFF2-40B4-BE49-F238E27FC236}">
                <a16:creationId xmlns:a16="http://schemas.microsoft.com/office/drawing/2014/main" id="{127DB33B-0DFC-D4C4-49F1-991C21AE25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466166-AB7F-2B70-EF18-D9FB51BA69DF}"/>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3663941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71C5B-46EC-3F2D-232A-ED07D68E0E8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6A6FBC0-9EB7-1473-9A0F-E183940F05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9E1B1D-3178-AEE7-DB9E-87FF3EEFF5FB}"/>
              </a:ext>
            </a:extLst>
          </p:cNvPr>
          <p:cNvSpPr>
            <a:spLocks noGrp="1"/>
          </p:cNvSpPr>
          <p:nvPr>
            <p:ph type="dt" sz="half" idx="10"/>
          </p:nvPr>
        </p:nvSpPr>
        <p:spPr/>
        <p:txBody>
          <a:bodyPr/>
          <a:lstStyle/>
          <a:p>
            <a:fld id="{2D065DF9-7F68-4C06-B33F-4E4CBD850EFF}" type="datetimeFigureOut">
              <a:rPr lang="en-GB" smtClean="0"/>
              <a:t>11/07/2023</a:t>
            </a:fld>
            <a:endParaRPr lang="en-GB"/>
          </a:p>
        </p:txBody>
      </p:sp>
      <p:sp>
        <p:nvSpPr>
          <p:cNvPr id="5" name="Footer Placeholder 4">
            <a:extLst>
              <a:ext uri="{FF2B5EF4-FFF2-40B4-BE49-F238E27FC236}">
                <a16:creationId xmlns:a16="http://schemas.microsoft.com/office/drawing/2014/main" id="{5F97B727-35EE-F5F8-9542-209310316C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3704BC-2E72-DAFE-FAD2-753F06450485}"/>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4052920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1A693A-DE53-26E1-F510-8E159869D02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2476C6-B3E0-4A7A-0204-CB81A2B61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87939F-5D22-6A51-7B02-8B3B0EFDC50F}"/>
              </a:ext>
            </a:extLst>
          </p:cNvPr>
          <p:cNvSpPr>
            <a:spLocks noGrp="1"/>
          </p:cNvSpPr>
          <p:nvPr>
            <p:ph type="dt" sz="half" idx="10"/>
          </p:nvPr>
        </p:nvSpPr>
        <p:spPr/>
        <p:txBody>
          <a:bodyPr/>
          <a:lstStyle/>
          <a:p>
            <a:fld id="{2D065DF9-7F68-4C06-B33F-4E4CBD850EFF}" type="datetimeFigureOut">
              <a:rPr lang="en-GB" smtClean="0"/>
              <a:t>11/07/2023</a:t>
            </a:fld>
            <a:endParaRPr lang="en-GB"/>
          </a:p>
        </p:txBody>
      </p:sp>
      <p:sp>
        <p:nvSpPr>
          <p:cNvPr id="5" name="Footer Placeholder 4">
            <a:extLst>
              <a:ext uri="{FF2B5EF4-FFF2-40B4-BE49-F238E27FC236}">
                <a16:creationId xmlns:a16="http://schemas.microsoft.com/office/drawing/2014/main" id="{B6981595-3F8E-36B5-F52D-FE86C558CE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1BF7F0-4446-AACB-60D1-12F003DBB5FC}"/>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2079621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739E2-6E94-B3C8-07D6-9FDF7EC5E31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741ED9-CB16-8F02-DDA7-CC1E942E31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1A116B-ED5F-E1D8-560D-A98EADDD7022}"/>
              </a:ext>
            </a:extLst>
          </p:cNvPr>
          <p:cNvSpPr>
            <a:spLocks noGrp="1"/>
          </p:cNvSpPr>
          <p:nvPr>
            <p:ph type="dt" sz="half" idx="10"/>
          </p:nvPr>
        </p:nvSpPr>
        <p:spPr/>
        <p:txBody>
          <a:bodyPr/>
          <a:lstStyle/>
          <a:p>
            <a:fld id="{2D065DF9-7F68-4C06-B33F-4E4CBD850EFF}" type="datetimeFigureOut">
              <a:rPr lang="en-GB" smtClean="0"/>
              <a:t>11/07/2023</a:t>
            </a:fld>
            <a:endParaRPr lang="en-GB"/>
          </a:p>
        </p:txBody>
      </p:sp>
      <p:sp>
        <p:nvSpPr>
          <p:cNvPr id="5" name="Footer Placeholder 4">
            <a:extLst>
              <a:ext uri="{FF2B5EF4-FFF2-40B4-BE49-F238E27FC236}">
                <a16:creationId xmlns:a16="http://schemas.microsoft.com/office/drawing/2014/main" id="{F87DD9BB-B424-7CD4-EE6C-CA740E6BB8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FF78AE-7211-A871-ED88-FBCDF9F932A6}"/>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56901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D74CC-4247-239B-2B36-5041C51154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77EC48E-AEDD-6919-CA1B-8011964102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C932457-9A26-48B0-05B0-2C29302FBB2F}"/>
              </a:ext>
            </a:extLst>
          </p:cNvPr>
          <p:cNvSpPr>
            <a:spLocks noGrp="1"/>
          </p:cNvSpPr>
          <p:nvPr>
            <p:ph type="dt" sz="half" idx="10"/>
          </p:nvPr>
        </p:nvSpPr>
        <p:spPr/>
        <p:txBody>
          <a:bodyPr/>
          <a:lstStyle/>
          <a:p>
            <a:fld id="{2D065DF9-7F68-4C06-B33F-4E4CBD850EFF}" type="datetimeFigureOut">
              <a:rPr lang="en-GB" smtClean="0"/>
              <a:t>11/07/2023</a:t>
            </a:fld>
            <a:endParaRPr lang="en-GB"/>
          </a:p>
        </p:txBody>
      </p:sp>
      <p:sp>
        <p:nvSpPr>
          <p:cNvPr id="5" name="Footer Placeholder 4">
            <a:extLst>
              <a:ext uri="{FF2B5EF4-FFF2-40B4-BE49-F238E27FC236}">
                <a16:creationId xmlns:a16="http://schemas.microsoft.com/office/drawing/2014/main" id="{F1FF56B9-596C-C1DA-46C6-6A168E70A2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8CE49E-8DAB-EE1D-1E40-DD469DCA09A4}"/>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4068432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BCEF8-ACC7-F53F-31D3-B17A28B633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D57B55-979C-C151-1884-643899BFF9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167AA84-81EA-1C23-838A-F5152252D0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92FDAB-9879-FD5C-0A59-5F7648372A3C}"/>
              </a:ext>
            </a:extLst>
          </p:cNvPr>
          <p:cNvSpPr>
            <a:spLocks noGrp="1"/>
          </p:cNvSpPr>
          <p:nvPr>
            <p:ph type="dt" sz="half" idx="10"/>
          </p:nvPr>
        </p:nvSpPr>
        <p:spPr/>
        <p:txBody>
          <a:bodyPr/>
          <a:lstStyle/>
          <a:p>
            <a:fld id="{2D065DF9-7F68-4C06-B33F-4E4CBD850EFF}" type="datetimeFigureOut">
              <a:rPr lang="en-GB" smtClean="0"/>
              <a:t>11/07/2023</a:t>
            </a:fld>
            <a:endParaRPr lang="en-GB"/>
          </a:p>
        </p:txBody>
      </p:sp>
      <p:sp>
        <p:nvSpPr>
          <p:cNvPr id="6" name="Footer Placeholder 5">
            <a:extLst>
              <a:ext uri="{FF2B5EF4-FFF2-40B4-BE49-F238E27FC236}">
                <a16:creationId xmlns:a16="http://schemas.microsoft.com/office/drawing/2014/main" id="{FC821C34-B90D-D691-725F-8EE3CA5B7A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97A636-C9D6-CA04-1479-B269E3743EA5}"/>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1333532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1C2C1-2CE7-7F84-B3ED-A1B51B8F51F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38039D-869C-69D5-47FC-CD75AE2861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CBDD2C-FA4F-00B7-A5E7-DE35FA57F3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5E1E109-3233-259E-A32D-299CD96FF8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7ED3718-A95A-A345-5784-68D351483A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67D4EE2-8A90-BFB8-9962-93B8DF32F0ED}"/>
              </a:ext>
            </a:extLst>
          </p:cNvPr>
          <p:cNvSpPr>
            <a:spLocks noGrp="1"/>
          </p:cNvSpPr>
          <p:nvPr>
            <p:ph type="dt" sz="half" idx="10"/>
          </p:nvPr>
        </p:nvSpPr>
        <p:spPr/>
        <p:txBody>
          <a:bodyPr/>
          <a:lstStyle/>
          <a:p>
            <a:fld id="{2D065DF9-7F68-4C06-B33F-4E4CBD850EFF}" type="datetimeFigureOut">
              <a:rPr lang="en-GB" smtClean="0"/>
              <a:t>11/07/2023</a:t>
            </a:fld>
            <a:endParaRPr lang="en-GB"/>
          </a:p>
        </p:txBody>
      </p:sp>
      <p:sp>
        <p:nvSpPr>
          <p:cNvPr id="8" name="Footer Placeholder 7">
            <a:extLst>
              <a:ext uri="{FF2B5EF4-FFF2-40B4-BE49-F238E27FC236}">
                <a16:creationId xmlns:a16="http://schemas.microsoft.com/office/drawing/2014/main" id="{63884276-308F-CD40-BEAD-1BB80F08918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CF7A421-C8C3-CC18-D991-B4DA10A93830}"/>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1935387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3467E-08F0-A9E7-7E40-BB3B31526FA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6E53A4F-4734-25F2-72AC-E690D2F157A6}"/>
              </a:ext>
            </a:extLst>
          </p:cNvPr>
          <p:cNvSpPr>
            <a:spLocks noGrp="1"/>
          </p:cNvSpPr>
          <p:nvPr>
            <p:ph type="dt" sz="half" idx="10"/>
          </p:nvPr>
        </p:nvSpPr>
        <p:spPr/>
        <p:txBody>
          <a:bodyPr/>
          <a:lstStyle/>
          <a:p>
            <a:fld id="{2D065DF9-7F68-4C06-B33F-4E4CBD850EFF}" type="datetimeFigureOut">
              <a:rPr lang="en-GB" smtClean="0"/>
              <a:t>11/07/2023</a:t>
            </a:fld>
            <a:endParaRPr lang="en-GB"/>
          </a:p>
        </p:txBody>
      </p:sp>
      <p:sp>
        <p:nvSpPr>
          <p:cNvPr id="4" name="Footer Placeholder 3">
            <a:extLst>
              <a:ext uri="{FF2B5EF4-FFF2-40B4-BE49-F238E27FC236}">
                <a16:creationId xmlns:a16="http://schemas.microsoft.com/office/drawing/2014/main" id="{78D1C138-04D5-436D-647F-C843E7BBC19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4AAD6CA-A959-500F-BB5B-7D7C89894606}"/>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4211249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49DC7E-2739-E791-0EC7-E60CB87023BE}"/>
              </a:ext>
            </a:extLst>
          </p:cNvPr>
          <p:cNvSpPr>
            <a:spLocks noGrp="1"/>
          </p:cNvSpPr>
          <p:nvPr>
            <p:ph type="dt" sz="half" idx="10"/>
          </p:nvPr>
        </p:nvSpPr>
        <p:spPr/>
        <p:txBody>
          <a:bodyPr/>
          <a:lstStyle/>
          <a:p>
            <a:fld id="{2D065DF9-7F68-4C06-B33F-4E4CBD850EFF}" type="datetimeFigureOut">
              <a:rPr lang="en-GB" smtClean="0"/>
              <a:t>11/07/2023</a:t>
            </a:fld>
            <a:endParaRPr lang="en-GB"/>
          </a:p>
        </p:txBody>
      </p:sp>
      <p:sp>
        <p:nvSpPr>
          <p:cNvPr id="3" name="Footer Placeholder 2">
            <a:extLst>
              <a:ext uri="{FF2B5EF4-FFF2-40B4-BE49-F238E27FC236}">
                <a16:creationId xmlns:a16="http://schemas.microsoft.com/office/drawing/2014/main" id="{A81287BA-925B-B628-CA2B-524E86E1086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91741C5-C832-2213-D1E7-A36B53077551}"/>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1461131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DB62F-77ED-F895-4840-CB88971181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49D9462-E600-EDBC-2119-5B2240B7A2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B4E3CFB-BB41-C735-C3B2-1F5321B315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6E0030-EB2F-5BF8-D0A7-0BC54E101954}"/>
              </a:ext>
            </a:extLst>
          </p:cNvPr>
          <p:cNvSpPr>
            <a:spLocks noGrp="1"/>
          </p:cNvSpPr>
          <p:nvPr>
            <p:ph type="dt" sz="half" idx="10"/>
          </p:nvPr>
        </p:nvSpPr>
        <p:spPr/>
        <p:txBody>
          <a:bodyPr/>
          <a:lstStyle/>
          <a:p>
            <a:fld id="{2D065DF9-7F68-4C06-B33F-4E4CBD850EFF}" type="datetimeFigureOut">
              <a:rPr lang="en-GB" smtClean="0"/>
              <a:t>11/07/2023</a:t>
            </a:fld>
            <a:endParaRPr lang="en-GB"/>
          </a:p>
        </p:txBody>
      </p:sp>
      <p:sp>
        <p:nvSpPr>
          <p:cNvPr id="6" name="Footer Placeholder 5">
            <a:extLst>
              <a:ext uri="{FF2B5EF4-FFF2-40B4-BE49-F238E27FC236}">
                <a16:creationId xmlns:a16="http://schemas.microsoft.com/office/drawing/2014/main" id="{9A07942A-A483-8036-B905-C585FF36E8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4C2A76-34B7-5C2E-7EFA-42E157791772}"/>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1007614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C5C41-E313-657F-3C72-F824C5CBC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5EB97CF-81B6-FEF7-BD43-D0746465E3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EC5349B-633F-22F6-4531-1505C470C1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E9253E-BDE9-D93E-4C30-2B8097C50B53}"/>
              </a:ext>
            </a:extLst>
          </p:cNvPr>
          <p:cNvSpPr>
            <a:spLocks noGrp="1"/>
          </p:cNvSpPr>
          <p:nvPr>
            <p:ph type="dt" sz="half" idx="10"/>
          </p:nvPr>
        </p:nvSpPr>
        <p:spPr/>
        <p:txBody>
          <a:bodyPr/>
          <a:lstStyle/>
          <a:p>
            <a:fld id="{2D065DF9-7F68-4C06-B33F-4E4CBD850EFF}" type="datetimeFigureOut">
              <a:rPr lang="en-GB" smtClean="0"/>
              <a:t>11/07/2023</a:t>
            </a:fld>
            <a:endParaRPr lang="en-GB"/>
          </a:p>
        </p:txBody>
      </p:sp>
      <p:sp>
        <p:nvSpPr>
          <p:cNvPr id="6" name="Footer Placeholder 5">
            <a:extLst>
              <a:ext uri="{FF2B5EF4-FFF2-40B4-BE49-F238E27FC236}">
                <a16:creationId xmlns:a16="http://schemas.microsoft.com/office/drawing/2014/main" id="{9B0BA97A-9956-5583-0B61-5ACE530046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C2F425-8B9F-1359-05F3-3B87C0F38DDF}"/>
              </a:ext>
            </a:extLst>
          </p:cNvPr>
          <p:cNvSpPr>
            <a:spLocks noGrp="1"/>
          </p:cNvSpPr>
          <p:nvPr>
            <p:ph type="sldNum" sz="quarter" idx="12"/>
          </p:nvPr>
        </p:nvSpPr>
        <p:spPr/>
        <p:txBody>
          <a:bodyPr/>
          <a:lstStyle/>
          <a:p>
            <a:fld id="{8F855C2C-137E-4A3F-BD1A-9EF6464894F7}" type="slidenum">
              <a:rPr lang="en-GB" smtClean="0"/>
              <a:t>‹#›</a:t>
            </a:fld>
            <a:endParaRPr lang="en-GB"/>
          </a:p>
        </p:txBody>
      </p:sp>
    </p:spTree>
    <p:extLst>
      <p:ext uri="{BB962C8B-B14F-4D97-AF65-F5344CB8AC3E}">
        <p14:creationId xmlns:p14="http://schemas.microsoft.com/office/powerpoint/2010/main" val="1862071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04C205-9344-590D-6CFA-E5DF2754FC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94409C0-4BB7-85B2-87D9-D1FF5EC2C9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BA91C3-BFC4-E40A-36A8-873196D5F9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065DF9-7F68-4C06-B33F-4E4CBD850EFF}" type="datetimeFigureOut">
              <a:rPr lang="en-GB" smtClean="0"/>
              <a:t>11/07/2023</a:t>
            </a:fld>
            <a:endParaRPr lang="en-GB"/>
          </a:p>
        </p:txBody>
      </p:sp>
      <p:sp>
        <p:nvSpPr>
          <p:cNvPr id="5" name="Footer Placeholder 4">
            <a:extLst>
              <a:ext uri="{FF2B5EF4-FFF2-40B4-BE49-F238E27FC236}">
                <a16:creationId xmlns:a16="http://schemas.microsoft.com/office/drawing/2014/main" id="{0F3E6F05-A9ED-80EC-F66F-2808D19176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BC9666-D0B3-614B-3C12-8ECC0539F5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55C2C-137E-4A3F-BD1A-9EF6464894F7}" type="slidenum">
              <a:rPr lang="en-GB" smtClean="0"/>
              <a:t>‹#›</a:t>
            </a:fld>
            <a:endParaRPr lang="en-GB"/>
          </a:p>
        </p:txBody>
      </p:sp>
    </p:spTree>
    <p:extLst>
      <p:ext uri="{BB962C8B-B14F-4D97-AF65-F5344CB8AC3E}">
        <p14:creationId xmlns:p14="http://schemas.microsoft.com/office/powerpoint/2010/main" val="3004264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hyperlink" Target="mailto:localoffer@suffolk.gov.uk" TargetMode="External"/><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hyperlink" Target="https://infolink.suffolk.gov.uk/kb5/suffolk/infolink/advice.page?id=Fd-ONIQX11M" TargetMode="External"/><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hyperlink" Target="mailto:Izzy.Connell@suffolk.gov.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uffolk.gov.uk/sesinclusionappointment" TargetMode="External"/><Relationship Id="rId7" Type="http://schemas.openxmlformats.org/officeDocument/2006/relationships/hyperlink" Target="https://infolink.suffolk.gov.uk/kb5/suffolk/infolink/service.page?id=FBn2OXIJIFE&amp;localofferchannelnew=0" TargetMode="External"/><Relationship Id="rId2" Type="http://schemas.openxmlformats.org/officeDocument/2006/relationships/hyperlink" Target="mailto:localoffer@suffolk.gov.uk" TargetMode="External"/><Relationship Id="rId1" Type="http://schemas.openxmlformats.org/officeDocument/2006/relationships/slideLayout" Target="../slideLayouts/slideLayout2.xml"/><Relationship Id="rId6" Type="http://schemas.openxmlformats.org/officeDocument/2006/relationships/hyperlink" Target="https://infolink.suffolk.gov.uk/kb5/suffolk/infolink/service.page?id=FBn2OXIJIFE" TargetMode="External"/><Relationship Id="rId5" Type="http://schemas.openxmlformats.org/officeDocument/2006/relationships/hyperlink" Target="mailto:SESReferrals@suffolk.gov.uk" TargetMode="External"/><Relationship Id="rId4" Type="http://schemas.openxmlformats.org/officeDocument/2006/relationships/hyperlink" Target="mailto:sencosupport@suffolk.gov.uk"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ATS@suffolk.gov.uk" TargetMode="External"/><Relationship Id="rId3" Type="http://schemas.openxmlformats.org/officeDocument/2006/relationships/hyperlink" Target="https://infolink.suffolk.gov.uk/kb5/suffolk/infolink/service.page?id=pjytJbX-8CI" TargetMode="External"/><Relationship Id="rId7" Type="http://schemas.openxmlformats.org/officeDocument/2006/relationships/hyperlink" Target="mailto:schoolattendance@suffolk.gov.uk" TargetMode="External"/><Relationship Id="rId2" Type="http://schemas.openxmlformats.org/officeDocument/2006/relationships/hyperlink" Target="https://infolink.suffolk.gov.uk/kb5/suffolk/infolink/service.page?id=FBn2OXIJIFE" TargetMode="External"/><Relationship Id="rId1" Type="http://schemas.openxmlformats.org/officeDocument/2006/relationships/slideLayout" Target="../slideLayouts/slideLayout1.xml"/><Relationship Id="rId6" Type="http://schemas.openxmlformats.org/officeDocument/2006/relationships/hyperlink" Target="mailto:EducationAccess@suffolk.gov.uk" TargetMode="External"/><Relationship Id="rId5" Type="http://schemas.openxmlformats.org/officeDocument/2006/relationships/hyperlink" Target="mailto:localoffer@suffolk.gov.uk" TargetMode="External"/><Relationship Id="rId4" Type="http://schemas.openxmlformats.org/officeDocument/2006/relationships/hyperlink" Target="https://infolink.suffolk.gov.uk/kb5/suffolk/infolink/advice.page?id=Fd-ONIQX11M" TargetMode="External"/><Relationship Id="rId9" Type="http://schemas.openxmlformats.org/officeDocument/2006/relationships/hyperlink" Target="https://www.gov.uk/government/publications/working-together-to-improve-school-attendanc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uffolklearning.com/suffolk-headlines-tuesday-4-july-2023/autumn-2023-send-conference-trinity-park-ipswich/" TargetMode="External"/><Relationship Id="rId2" Type="http://schemas.openxmlformats.org/officeDocument/2006/relationships/hyperlink" Target="https://suffolklearning.com/inclusion/senco/send-roadshows/" TargetMode="External"/><Relationship Id="rId1" Type="http://schemas.openxmlformats.org/officeDocument/2006/relationships/slideLayout" Target="../slideLayouts/slideLayout2.xml"/><Relationship Id="rId4" Type="http://schemas.openxmlformats.org/officeDocument/2006/relationships/hyperlink" Target="mailto:localoffer@suffolk.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F08F4D-3400-AEFA-2A9A-DB068DC1F587}"/>
              </a:ext>
            </a:extLst>
          </p:cNvPr>
          <p:cNvSpPr>
            <a:spLocks noGrp="1"/>
          </p:cNvSpPr>
          <p:nvPr>
            <p:ph type="ctrTitle"/>
          </p:nvPr>
        </p:nvSpPr>
        <p:spPr>
          <a:xfrm>
            <a:off x="640080" y="325369"/>
            <a:ext cx="4368602" cy="1956841"/>
          </a:xfrm>
        </p:spPr>
        <p:txBody>
          <a:bodyPr vert="horz" lIns="91440" tIns="45720" rIns="91440" bIns="45720" rtlCol="0" anchor="b">
            <a:normAutofit/>
          </a:bodyPr>
          <a:lstStyle/>
          <a:p>
            <a:pPr algn="l"/>
            <a:r>
              <a:rPr lang="en-US" sz="4200" dirty="0">
                <a:latin typeface="Arial" panose="020B0604020202020204" pitchFamily="34" charset="0"/>
                <a:cs typeface="Arial" panose="020B0604020202020204" pitchFamily="34" charset="0"/>
              </a:rPr>
              <a:t>Welcome to the SENCo Forum  July 11 2023</a:t>
            </a:r>
          </a:p>
        </p:txBody>
      </p:sp>
      <p:sp>
        <p:nvSpPr>
          <p:cNvPr id="11"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48745FE-E1A8-4639-BE98-CE22222E779E}"/>
              </a:ext>
            </a:extLst>
          </p:cNvPr>
          <p:cNvSpPr>
            <a:spLocks noGrp="1"/>
          </p:cNvSpPr>
          <p:nvPr>
            <p:ph type="subTitle" idx="1"/>
          </p:nvPr>
        </p:nvSpPr>
        <p:spPr>
          <a:xfrm>
            <a:off x="76200" y="2872899"/>
            <a:ext cx="5038725" cy="3659732"/>
          </a:xfrm>
        </p:spPr>
        <p:txBody>
          <a:bodyPr vert="horz" lIns="91440" tIns="45720" rIns="91440" bIns="45720" rtlCol="0">
            <a:normAutofit/>
          </a:bodyPr>
          <a:lstStyle/>
          <a:p>
            <a:pPr algn="l"/>
            <a:r>
              <a:rPr lang="en-US" sz="2200" b="1" dirty="0">
                <a:latin typeface="Arial" panose="020B0604020202020204" pitchFamily="34" charset="0"/>
                <a:cs typeface="Arial" panose="020B0604020202020204" pitchFamily="34" charset="0"/>
              </a:rPr>
              <a:t>Agenda items: </a:t>
            </a:r>
          </a:p>
          <a:p>
            <a:pPr marL="342900" indent="-342900" algn="l">
              <a:buFont typeface="Arial" panose="020B0604020202020204" pitchFamily="34" charset="0"/>
              <a:buChar char="•"/>
            </a:pPr>
            <a:r>
              <a:rPr lang="en-US" sz="1800" dirty="0">
                <a:latin typeface="Arial" panose="020B0604020202020204" pitchFamily="34" charset="0"/>
                <a:cs typeface="Arial" panose="020B0604020202020204" pitchFamily="34" charset="0"/>
              </a:rPr>
              <a:t>EHCP Portal updates – Harriet Wakeling</a:t>
            </a:r>
          </a:p>
          <a:p>
            <a:pPr marL="342900" indent="-342900" algn="l">
              <a:buFont typeface="Arial" panose="020B0604020202020204" pitchFamily="34" charset="0"/>
              <a:buChar char="•"/>
            </a:pPr>
            <a:r>
              <a:rPr lang="en-US" sz="1800" dirty="0">
                <a:latin typeface="Arial" panose="020B0604020202020204" pitchFamily="34" charset="0"/>
                <a:cs typeface="Arial" panose="020B0604020202020204" pitchFamily="34" charset="0"/>
              </a:rPr>
              <a:t>Inclusion Support Line updates – Rebecca Seager</a:t>
            </a:r>
          </a:p>
          <a:p>
            <a:pPr marL="342900" indent="-342900" algn="l">
              <a:buFont typeface="Arial" panose="020B0604020202020204" pitchFamily="34" charset="0"/>
              <a:buChar char="•"/>
            </a:pPr>
            <a:r>
              <a:rPr lang="en-US" sz="1800" dirty="0">
                <a:latin typeface="Arial" panose="020B0604020202020204" pitchFamily="34" charset="0"/>
                <a:cs typeface="Arial" panose="020B0604020202020204" pitchFamily="34" charset="0"/>
              </a:rPr>
              <a:t>School Transport overview – Julie Mitchell</a:t>
            </a:r>
          </a:p>
          <a:p>
            <a:pPr marL="342900" indent="-342900" algn="l">
              <a:buFont typeface="Arial" panose="020B0604020202020204" pitchFamily="34" charset="0"/>
              <a:buChar char="•"/>
            </a:pPr>
            <a:r>
              <a:rPr lang="en-US" sz="1800" dirty="0">
                <a:latin typeface="Arial" panose="020B0604020202020204" pitchFamily="34" charset="0"/>
                <a:cs typeface="Arial" panose="020B0604020202020204" pitchFamily="34" charset="0"/>
              </a:rPr>
              <a:t>EHCP working group – message from our Workforce Development colleagues</a:t>
            </a:r>
          </a:p>
          <a:p>
            <a:pPr marL="342900" indent="-342900" algn="l">
              <a:buFont typeface="Arial" panose="020B0604020202020204" pitchFamily="34" charset="0"/>
              <a:buChar char="•"/>
            </a:pPr>
            <a:r>
              <a:rPr lang="en-US" sz="1800" dirty="0">
                <a:latin typeface="Arial" panose="020B0604020202020204" pitchFamily="34" charset="0"/>
                <a:cs typeface="Arial" panose="020B0604020202020204" pitchFamily="34" charset="0"/>
              </a:rPr>
              <a:t>SES updates and information</a:t>
            </a:r>
          </a:p>
          <a:p>
            <a:pPr marL="342900" indent="-342900" algn="l">
              <a:buFont typeface="Arial" panose="020B0604020202020204" pitchFamily="34" charset="0"/>
              <a:buChar char="•"/>
            </a:pPr>
            <a:r>
              <a:rPr lang="en-US" sz="1800" dirty="0">
                <a:latin typeface="Arial" panose="020B0604020202020204" pitchFamily="34" charset="0"/>
                <a:cs typeface="Arial" panose="020B0604020202020204" pitchFamily="34" charset="0"/>
              </a:rPr>
              <a:t>Questions and Answers</a:t>
            </a:r>
          </a:p>
        </p:txBody>
      </p:sp>
      <p:pic>
        <p:nvPicPr>
          <p:cNvPr id="4" name="Picture 3" descr="A yellow and blue logo&#10;&#10;Description automatically generated with medium confidence">
            <a:extLst>
              <a:ext uri="{FF2B5EF4-FFF2-40B4-BE49-F238E27FC236}">
                <a16:creationId xmlns:a16="http://schemas.microsoft.com/office/drawing/2014/main" id="{27A657DB-39B3-6D77-F30F-D0EDD8DF4CFB}"/>
              </a:ext>
            </a:extLst>
          </p:cNvPr>
          <p:cNvPicPr>
            <a:picLocks noChangeAspect="1"/>
          </p:cNvPicPr>
          <p:nvPr/>
        </p:nvPicPr>
        <p:blipFill rotWithShape="1">
          <a:blip r:embed="rId2"/>
          <a:srcRect t="161" b="142"/>
          <a:stretch/>
        </p:blipFill>
        <p:spPr>
          <a:xfrm>
            <a:off x="5311703" y="933450"/>
            <a:ext cx="6594548" cy="583311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822209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666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64C24-DA3C-E950-839A-15114ED878D5}"/>
              </a:ext>
            </a:extLst>
          </p:cNvPr>
          <p:cNvSpPr>
            <a:spLocks noGrp="1"/>
          </p:cNvSpPr>
          <p:nvPr>
            <p:ph type="ctrTitle"/>
          </p:nvPr>
        </p:nvSpPr>
        <p:spPr>
          <a:xfrm>
            <a:off x="712076" y="87060"/>
            <a:ext cx="9144000" cy="2387600"/>
          </a:xfrm>
        </p:spPr>
        <p:txBody>
          <a:bodyPr>
            <a:normAutofit fontScale="90000"/>
          </a:bodyPr>
          <a:lstStyle/>
          <a:p>
            <a:br>
              <a:rPr lang="en-GB" sz="5300" b="1" dirty="0">
                <a:solidFill>
                  <a:schemeClr val="bg1"/>
                </a:solidFill>
                <a:latin typeface="Arial" panose="020B0604020202020204" pitchFamily="34" charset="0"/>
                <a:cs typeface="Arial" panose="020B0604020202020204" pitchFamily="34" charset="0"/>
              </a:rPr>
            </a:br>
            <a:r>
              <a:rPr lang="en-GB" sz="5300" b="1" dirty="0">
                <a:solidFill>
                  <a:schemeClr val="bg1"/>
                </a:solidFill>
                <a:latin typeface="Arial" panose="020B0604020202020204" pitchFamily="34" charset="0"/>
                <a:cs typeface="Arial" panose="020B0604020202020204" pitchFamily="34" charset="0"/>
              </a:rPr>
              <a:t>Suffolk Inclusion Support Line</a:t>
            </a:r>
            <a:br>
              <a:rPr lang="en-GB" dirty="0"/>
            </a:br>
            <a:endParaRPr lang="en-GB" dirty="0"/>
          </a:p>
        </p:txBody>
      </p:sp>
      <p:sp>
        <p:nvSpPr>
          <p:cNvPr id="8" name="TextBox 7">
            <a:extLst>
              <a:ext uri="{FF2B5EF4-FFF2-40B4-BE49-F238E27FC236}">
                <a16:creationId xmlns:a16="http://schemas.microsoft.com/office/drawing/2014/main" id="{F325D709-D9B6-EE06-78EE-3D3DD715F996}"/>
              </a:ext>
            </a:extLst>
          </p:cNvPr>
          <p:cNvSpPr txBox="1"/>
          <p:nvPr/>
        </p:nvSpPr>
        <p:spPr>
          <a:xfrm>
            <a:off x="380092" y="2175726"/>
            <a:ext cx="9807969"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Advice, guidance and information for professionals working in education settings, health and social care, to help meet the needs of children and young people with Special Educational Needs and Disabilities (SEND)</a:t>
            </a:r>
          </a:p>
        </p:txBody>
      </p:sp>
      <p:pic>
        <p:nvPicPr>
          <p:cNvPr id="11" name="Picture 10" descr="A star on a black background with Roanoke Star in the background&#10;&#10;Description automatically generated with medium confidence">
            <a:extLst>
              <a:ext uri="{FF2B5EF4-FFF2-40B4-BE49-F238E27FC236}">
                <a16:creationId xmlns:a16="http://schemas.microsoft.com/office/drawing/2014/main" id="{7B70E2FE-DAB6-9DBC-0B06-228205F253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6076" y="0"/>
            <a:ext cx="2273519" cy="2273519"/>
          </a:xfrm>
          <a:prstGeom prst="rect">
            <a:avLst/>
          </a:prstGeom>
        </p:spPr>
      </p:pic>
      <p:sp>
        <p:nvSpPr>
          <p:cNvPr id="13" name="TextBox 12">
            <a:extLst>
              <a:ext uri="{FF2B5EF4-FFF2-40B4-BE49-F238E27FC236}">
                <a16:creationId xmlns:a16="http://schemas.microsoft.com/office/drawing/2014/main" id="{E65E6FC4-263B-3613-37A6-10622DAE4B37}"/>
              </a:ext>
            </a:extLst>
          </p:cNvPr>
          <p:cNvSpPr txBox="1"/>
          <p:nvPr/>
        </p:nvSpPr>
        <p:spPr>
          <a:xfrm>
            <a:off x="712075" y="4702713"/>
            <a:ext cx="802234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You can contact us by either: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Telephone – 01473 265502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Email – </a:t>
            </a:r>
            <a:r>
              <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localoffer@suffolk.gov.uk</a:t>
            </a:r>
            <a:endPar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Webchat – </a:t>
            </a:r>
            <a:r>
              <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hlinkClick r:id="rId4">
                  <a:extLst>
                    <a:ext uri="{A12FA001-AC4F-418D-AE19-62706E023703}">
                      <ahyp:hlinkClr xmlns:ahyp="http://schemas.microsoft.com/office/drawing/2018/hyperlinkcolor" val="tx"/>
                    </a:ext>
                  </a:extLst>
                </a:hlinkClick>
              </a:rPr>
              <a:t>click here to access webchat via SENCO Central</a:t>
            </a:r>
            <a:endParaRPr kumimoji="0" lang="en-GB" sz="1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25" name="Graphic 24" descr="Graph and note paper pads with pencil">
            <a:extLst>
              <a:ext uri="{FF2B5EF4-FFF2-40B4-BE49-F238E27FC236}">
                <a16:creationId xmlns:a16="http://schemas.microsoft.com/office/drawing/2014/main" id="{A51EA7B1-D838-269D-CF6D-732A5EE6091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78184" y="3538775"/>
            <a:ext cx="2095500" cy="2095500"/>
          </a:xfrm>
          <a:prstGeom prst="rect">
            <a:avLst/>
          </a:prstGeom>
        </p:spPr>
      </p:pic>
      <p:pic>
        <p:nvPicPr>
          <p:cNvPr id="27" name="Graphic 26" descr="Backpack with stack of books and pear">
            <a:extLst>
              <a:ext uri="{FF2B5EF4-FFF2-40B4-BE49-F238E27FC236}">
                <a16:creationId xmlns:a16="http://schemas.microsoft.com/office/drawing/2014/main" id="{EE29F74F-9FE1-8EFB-055A-91F83327744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289985" y="3307577"/>
            <a:ext cx="3324225" cy="3324225"/>
          </a:xfrm>
          <a:prstGeom prst="rect">
            <a:avLst/>
          </a:prstGeom>
        </p:spPr>
      </p:pic>
      <p:pic>
        <p:nvPicPr>
          <p:cNvPr id="33" name="Graphic 32" descr="A stack of books">
            <a:extLst>
              <a:ext uri="{FF2B5EF4-FFF2-40B4-BE49-F238E27FC236}">
                <a16:creationId xmlns:a16="http://schemas.microsoft.com/office/drawing/2014/main" id="{6A328902-CE0D-06AE-0B19-1D05BB86835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654365" y="4055538"/>
            <a:ext cx="2968487" cy="2968487"/>
          </a:xfrm>
          <a:prstGeom prst="rect">
            <a:avLst/>
          </a:prstGeom>
        </p:spPr>
      </p:pic>
      <p:pic>
        <p:nvPicPr>
          <p:cNvPr id="35" name="Graphic 34" descr="A puzzle">
            <a:extLst>
              <a:ext uri="{FF2B5EF4-FFF2-40B4-BE49-F238E27FC236}">
                <a16:creationId xmlns:a16="http://schemas.microsoft.com/office/drawing/2014/main" id="{07ADEADC-E7CE-8FFA-19EC-AFC0A83BA75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rot="10800000">
            <a:off x="10108301" y="2705267"/>
            <a:ext cx="1358348" cy="1358348"/>
          </a:xfrm>
          <a:prstGeom prst="rect">
            <a:avLst/>
          </a:prstGeom>
        </p:spPr>
      </p:pic>
    </p:spTree>
    <p:extLst>
      <p:ext uri="{BB962C8B-B14F-4D97-AF65-F5344CB8AC3E}">
        <p14:creationId xmlns:p14="http://schemas.microsoft.com/office/powerpoint/2010/main" val="198010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32669-3BD1-EC98-87E4-BA6CE830EB1B}"/>
              </a:ext>
            </a:extLst>
          </p:cNvPr>
          <p:cNvSpPr>
            <a:spLocks noGrp="1"/>
          </p:cNvSpPr>
          <p:nvPr>
            <p:ph type="title"/>
          </p:nvPr>
        </p:nvSpPr>
        <p:spPr>
          <a:xfrm>
            <a:off x="276225" y="85726"/>
            <a:ext cx="11077575" cy="238124"/>
          </a:xfrm>
        </p:spPr>
        <p:txBody>
          <a:bodyPr>
            <a:normAutofit fontScale="90000"/>
          </a:bodyPr>
          <a:lstStyle/>
          <a:p>
            <a:r>
              <a:rPr lang="en-GB" sz="3200" dirty="0">
                <a:latin typeface="Arial" panose="020B0604020202020204" pitchFamily="34" charset="0"/>
                <a:cs typeface="Arial" panose="020B0604020202020204" pitchFamily="34" charset="0"/>
              </a:rPr>
              <a:t>Take part!!</a:t>
            </a:r>
          </a:p>
        </p:txBody>
      </p:sp>
      <p:sp>
        <p:nvSpPr>
          <p:cNvPr id="3" name="Content Placeholder 2">
            <a:extLst>
              <a:ext uri="{FF2B5EF4-FFF2-40B4-BE49-F238E27FC236}">
                <a16:creationId xmlns:a16="http://schemas.microsoft.com/office/drawing/2014/main" id="{191EFFFD-B941-52A9-BF59-CA4E07BF7DE0}"/>
              </a:ext>
            </a:extLst>
          </p:cNvPr>
          <p:cNvSpPr>
            <a:spLocks noGrp="1"/>
          </p:cNvSpPr>
          <p:nvPr>
            <p:ph idx="1"/>
          </p:nvPr>
        </p:nvSpPr>
        <p:spPr>
          <a:xfrm>
            <a:off x="85724" y="409576"/>
            <a:ext cx="12106275" cy="6448424"/>
          </a:xfrm>
        </p:spPr>
        <p:txBody>
          <a:bodyPr>
            <a:noAutofit/>
          </a:bodyPr>
          <a:lstStyle/>
          <a:p>
            <a:pPr>
              <a:lnSpc>
                <a:spcPct val="120000"/>
              </a:lnSpc>
              <a:spcAft>
                <a:spcPts val="1200"/>
              </a:spcAft>
            </a:pPr>
            <a:r>
              <a:rPr lang="en-GB" sz="1800" kern="0" dirty="0">
                <a:latin typeface="Arial" panose="020B0604020202020204" pitchFamily="34" charset="0"/>
                <a:ea typeface="Times New Roman" panose="02020603050405020304" pitchFamily="18" charset="0"/>
                <a:cs typeface="Arial" panose="020B0604020202020204" pitchFamily="34" charset="0"/>
              </a:rPr>
              <a:t>We are</a:t>
            </a:r>
            <a:r>
              <a:rPr lang="en-GB" sz="1800" kern="0" dirty="0">
                <a:effectLst/>
                <a:latin typeface="Arial" panose="020B0604020202020204" pitchFamily="34" charset="0"/>
                <a:ea typeface="Times New Roman" panose="02020603050405020304" pitchFamily="18" charset="0"/>
                <a:cs typeface="Arial" panose="020B0604020202020204" pitchFamily="34" charset="0"/>
              </a:rPr>
              <a:t> putting together a working group to co-produce training on EHCPs: Writing quality advice and outcomes. </a:t>
            </a:r>
          </a:p>
          <a:p>
            <a:pPr>
              <a:lnSpc>
                <a:spcPct val="120000"/>
              </a:lnSpc>
              <a:spcAft>
                <a:spcPts val="1200"/>
              </a:spcAft>
            </a:pPr>
            <a:r>
              <a:rPr lang="en-GB" sz="1800" kern="0" dirty="0">
                <a:effectLst/>
                <a:latin typeface="Arial" panose="020B0604020202020204" pitchFamily="34" charset="0"/>
                <a:ea typeface="Times New Roman" panose="02020603050405020304" pitchFamily="18" charset="0"/>
                <a:cs typeface="Arial" panose="020B0604020202020204" pitchFamily="34" charset="0"/>
              </a:rPr>
              <a:t>This will be face-to-face training and an eLearning module (as a refresher to the face-to-face training). </a:t>
            </a:r>
          </a:p>
          <a:p>
            <a:pPr>
              <a:lnSpc>
                <a:spcPct val="120000"/>
              </a:lnSpc>
              <a:spcAft>
                <a:spcPts val="1200"/>
              </a:spcAft>
            </a:pPr>
            <a:r>
              <a:rPr lang="en-GB" sz="1800" kern="0" dirty="0">
                <a:effectLst/>
                <a:latin typeface="Arial" panose="020B0604020202020204" pitchFamily="34" charset="0"/>
                <a:ea typeface="Times New Roman" panose="02020603050405020304" pitchFamily="18" charset="0"/>
                <a:cs typeface="Arial" panose="020B0604020202020204" pitchFamily="34" charset="0"/>
              </a:rPr>
              <a:t>It is important to have full representation from all parties involved in the preparation of an EHCP.  The working group includes </a:t>
            </a:r>
            <a:r>
              <a:rPr lang="en-GB" sz="1800" kern="0" dirty="0">
                <a:latin typeface="Arial" panose="020B0604020202020204" pitchFamily="34" charset="0"/>
                <a:ea typeface="Times New Roman" panose="02020603050405020304" pitchFamily="18" charset="0"/>
                <a:cs typeface="Arial" panose="020B0604020202020204" pitchFamily="34" charset="0"/>
              </a:rPr>
              <a:t>colleagues </a:t>
            </a:r>
            <a:r>
              <a:rPr lang="en-GB" sz="1800" kern="0" dirty="0">
                <a:effectLst/>
                <a:latin typeface="Arial" panose="020B0604020202020204" pitchFamily="34" charset="0"/>
                <a:ea typeface="Times New Roman" panose="02020603050405020304" pitchFamily="18" charset="0"/>
                <a:cs typeface="Arial" panose="020B0604020202020204" pitchFamily="34" charset="0"/>
              </a:rPr>
              <a:t>from Health, Social Care, Family Services, Suffolk Parent Carer Forum, SENDIASS, Engagement Hub and Workforce Development. </a:t>
            </a:r>
          </a:p>
          <a:p>
            <a:pPr>
              <a:lnSpc>
                <a:spcPct val="120000"/>
              </a:lnSpc>
              <a:spcAft>
                <a:spcPts val="1200"/>
              </a:spcAft>
            </a:pPr>
            <a:r>
              <a:rPr lang="en-GB" sz="1800" kern="0" dirty="0">
                <a:effectLst/>
                <a:latin typeface="Arial" panose="020B0604020202020204" pitchFamily="34" charset="0"/>
                <a:ea typeface="Times New Roman" panose="02020603050405020304" pitchFamily="18" charset="0"/>
                <a:cs typeface="Arial" panose="020B0604020202020204" pitchFamily="34" charset="0"/>
              </a:rPr>
              <a:t>We expect to hold 4-5 meetings over a four-month period, each 1 hour (the first meeting will be September 2023).  </a:t>
            </a:r>
            <a:r>
              <a:rPr lang="en-GB" sz="1800" kern="0" dirty="0">
                <a:latin typeface="Arial" panose="020B0604020202020204" pitchFamily="34" charset="0"/>
                <a:ea typeface="Times New Roman" panose="02020603050405020304" pitchFamily="18" charset="0"/>
                <a:cs typeface="Arial" panose="020B0604020202020204" pitchFamily="34" charset="0"/>
              </a:rPr>
              <a:t>We</a:t>
            </a:r>
            <a:r>
              <a:rPr lang="en-GB" sz="1800" kern="0" dirty="0">
                <a:effectLst/>
                <a:latin typeface="Arial" panose="020B0604020202020204" pitchFamily="34" charset="0"/>
                <a:ea typeface="Times New Roman" panose="02020603050405020304" pitchFamily="18" charset="0"/>
                <a:cs typeface="Arial" panose="020B0604020202020204" pitchFamily="34" charset="0"/>
              </a:rPr>
              <a:t> would really value having a SENCo in the working.</a:t>
            </a:r>
            <a:endParaRPr lang="en-GB" sz="1800" kern="100" dirty="0">
              <a:effectLst/>
              <a:latin typeface="Arial" panose="020B0604020202020204" pitchFamily="34" charset="0"/>
              <a:ea typeface="Calibri" panose="020F0502020204030204" pitchFamily="34" charset="0"/>
              <a:cs typeface="Arial" panose="020B0604020202020204" pitchFamily="34" charset="0"/>
            </a:endParaRPr>
          </a:p>
          <a:p>
            <a:pPr marL="0" indent="0">
              <a:spcAft>
                <a:spcPts val="1200"/>
              </a:spcAft>
              <a:buNone/>
            </a:pPr>
            <a:r>
              <a:rPr lang="en-GB" sz="1800" kern="0" dirty="0">
                <a:effectLst/>
                <a:latin typeface="Arial" panose="020B0604020202020204" pitchFamily="34" charset="0"/>
                <a:ea typeface="Times New Roman" panose="02020603050405020304" pitchFamily="18" charset="0"/>
                <a:cs typeface="Arial" panose="020B0604020202020204" pitchFamily="34" charset="0"/>
              </a:rPr>
              <a:t>An overview of what is included in the training:</a:t>
            </a:r>
            <a:endParaRPr lang="en-GB" sz="18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SzPts val="1000"/>
              <a:buFont typeface="Symbol" panose="05050102010706020507" pitchFamily="18" charset="2"/>
              <a:buChar char=""/>
              <a:tabLst>
                <a:tab pos="457200" algn="l"/>
              </a:tabLst>
            </a:pPr>
            <a:r>
              <a:rPr lang="en-GB" sz="1800" kern="0" dirty="0">
                <a:effectLst/>
                <a:latin typeface="Arial" panose="020B0604020202020204" pitchFamily="34" charset="0"/>
                <a:ea typeface="Times New Roman" panose="02020603050405020304" pitchFamily="18" charset="0"/>
                <a:cs typeface="Arial" panose="020B0604020202020204" pitchFamily="34" charset="0"/>
              </a:rPr>
              <a:t>What is an EHCP and timescales</a:t>
            </a:r>
            <a:endParaRPr lang="en-GB" sz="18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SzPts val="1000"/>
              <a:buFont typeface="Symbol" panose="05050102010706020507" pitchFamily="18" charset="2"/>
              <a:buChar char=""/>
              <a:tabLst>
                <a:tab pos="457200" algn="l"/>
              </a:tabLst>
            </a:pPr>
            <a:r>
              <a:rPr lang="en-GB" sz="1800" kern="0" dirty="0">
                <a:effectLst/>
                <a:latin typeface="Arial" panose="020B0604020202020204" pitchFamily="34" charset="0"/>
                <a:ea typeface="Times New Roman" panose="02020603050405020304" pitchFamily="18" charset="0"/>
                <a:cs typeface="Arial" panose="020B0604020202020204" pitchFamily="34" charset="0"/>
              </a:rPr>
              <a:t>Who is involved in creating one</a:t>
            </a:r>
            <a:endParaRPr lang="en-GB" sz="18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SzPts val="1000"/>
              <a:buFont typeface="Symbol" panose="05050102010706020507" pitchFamily="18" charset="2"/>
              <a:buChar char=""/>
              <a:tabLst>
                <a:tab pos="457200" algn="l"/>
              </a:tabLst>
            </a:pPr>
            <a:r>
              <a:rPr lang="en-GB" sz="1800" kern="0" dirty="0">
                <a:effectLst/>
                <a:latin typeface="Arial" panose="020B0604020202020204" pitchFamily="34" charset="0"/>
                <a:ea typeface="Times New Roman" panose="02020603050405020304" pitchFamily="18" charset="0"/>
                <a:cs typeface="Arial" panose="020B0604020202020204" pitchFamily="34" charset="0"/>
              </a:rPr>
              <a:t>The difference between a need, outcome and provision</a:t>
            </a:r>
            <a:endParaRPr lang="en-GB" sz="18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SzPts val="1000"/>
              <a:buFont typeface="Symbol" panose="05050102010706020507" pitchFamily="18" charset="2"/>
              <a:buChar char=""/>
              <a:tabLst>
                <a:tab pos="457200" algn="l"/>
              </a:tabLst>
            </a:pPr>
            <a:r>
              <a:rPr lang="en-GB" sz="1800" kern="0" dirty="0">
                <a:effectLst/>
                <a:latin typeface="Arial" panose="020B0604020202020204" pitchFamily="34" charset="0"/>
                <a:ea typeface="Times New Roman" panose="02020603050405020304" pitchFamily="18" charset="0"/>
                <a:cs typeface="Arial" panose="020B0604020202020204" pitchFamily="34" charset="0"/>
              </a:rPr>
              <a:t>How to write a good quality and SMART assessment</a:t>
            </a:r>
            <a:endParaRPr lang="en-GB" sz="18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buSzPts val="1000"/>
              <a:buFont typeface="Symbol" panose="05050102010706020507" pitchFamily="18" charset="2"/>
              <a:buChar char=""/>
              <a:tabLst>
                <a:tab pos="457200" algn="l"/>
              </a:tabLst>
            </a:pPr>
            <a:r>
              <a:rPr lang="en-GB" sz="1800" kern="0" dirty="0">
                <a:effectLst/>
                <a:latin typeface="Arial" panose="020B0604020202020204" pitchFamily="34" charset="0"/>
                <a:ea typeface="Times New Roman" panose="02020603050405020304" pitchFamily="18" charset="0"/>
                <a:cs typeface="Arial" panose="020B0604020202020204" pitchFamily="34" charset="0"/>
              </a:rPr>
              <a:t>Quiz</a:t>
            </a:r>
            <a:endParaRPr lang="en-GB" sz="1800"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GB" sz="1800" dirty="0">
                <a:highlight>
                  <a:srgbClr val="FFFF00"/>
                </a:highlight>
                <a:latin typeface="Arial" panose="020B0604020202020204" pitchFamily="34" charset="0"/>
                <a:cs typeface="Arial" panose="020B0604020202020204" pitchFamily="34" charset="0"/>
              </a:rPr>
              <a:t>If you are interested, please let Izzy Connell know by 12pm on 21 July. </a:t>
            </a:r>
            <a:r>
              <a:rPr lang="en-GB" sz="1800" dirty="0">
                <a:highlight>
                  <a:srgbClr val="FFFF00"/>
                </a:highlight>
                <a:latin typeface="Arial" panose="020B0604020202020204" pitchFamily="34" charset="0"/>
                <a:cs typeface="Arial" panose="020B0604020202020204" pitchFamily="34" charset="0"/>
                <a:hlinkClick r:id="rId2"/>
              </a:rPr>
              <a:t>Izzy.Connell@suffolk.gov.uk</a:t>
            </a:r>
            <a:r>
              <a:rPr lang="en-GB" sz="1800" dirty="0">
                <a:highlight>
                  <a:srgbClr val="FFFF00"/>
                </a:highligh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03980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8481D-6DD7-0053-072D-9E22A8EB12F2}"/>
              </a:ext>
            </a:extLst>
          </p:cNvPr>
          <p:cNvSpPr>
            <a:spLocks noGrp="1"/>
          </p:cNvSpPr>
          <p:nvPr>
            <p:ph type="title"/>
          </p:nvPr>
        </p:nvSpPr>
        <p:spPr/>
        <p:txBody>
          <a:bodyPr/>
          <a:lstStyle/>
          <a:p>
            <a:r>
              <a:rPr lang="en-GB" b="1" dirty="0">
                <a:solidFill>
                  <a:schemeClr val="accent6">
                    <a:lumMod val="75000"/>
                  </a:schemeClr>
                </a:solidFill>
                <a:latin typeface="Arial" panose="020B0604020202020204" pitchFamily="34" charset="0"/>
                <a:cs typeface="Arial" panose="020B0604020202020204" pitchFamily="34" charset="0"/>
              </a:rPr>
              <a:t>SES Updates and Information</a:t>
            </a:r>
          </a:p>
        </p:txBody>
      </p:sp>
      <p:sp>
        <p:nvSpPr>
          <p:cNvPr id="3" name="Content Placeholder 2">
            <a:extLst>
              <a:ext uri="{FF2B5EF4-FFF2-40B4-BE49-F238E27FC236}">
                <a16:creationId xmlns:a16="http://schemas.microsoft.com/office/drawing/2014/main" id="{08DA1104-4AD0-9017-13C1-8AB9CB6512A9}"/>
              </a:ext>
            </a:extLst>
          </p:cNvPr>
          <p:cNvSpPr>
            <a:spLocks noGrp="1"/>
          </p:cNvSpPr>
          <p:nvPr>
            <p:ph idx="1"/>
          </p:nvPr>
        </p:nvSpPr>
        <p:spPr>
          <a:xfrm>
            <a:off x="238125" y="1495424"/>
            <a:ext cx="11811000" cy="5191125"/>
          </a:xfrm>
        </p:spPr>
        <p:txBody>
          <a:bodyPr>
            <a:normAutofit/>
          </a:bodyPr>
          <a:lstStyle/>
          <a:p>
            <a:pPr marL="0" indent="0">
              <a:buNone/>
            </a:pPr>
            <a:r>
              <a:rPr lang="en-GB" dirty="0">
                <a:latin typeface="Arial" panose="020B0604020202020204" pitchFamily="34" charset="0"/>
                <a:cs typeface="Arial" panose="020B0604020202020204" pitchFamily="34" charset="0"/>
              </a:rPr>
              <a:t>Termly visits from January 2024</a:t>
            </a:r>
          </a:p>
          <a:p>
            <a:pPr>
              <a:lnSpc>
                <a:spcPct val="100000"/>
              </a:lnSpc>
              <a:spcBef>
                <a:spcPts val="0"/>
              </a:spcBef>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 termly</a:t>
            </a:r>
            <a:r>
              <a:rPr lang="en-GB" sz="1800" dirty="0">
                <a:solidFill>
                  <a:srgbClr val="000000"/>
                </a:solidFill>
                <a:latin typeface="Arial" panose="020B0604020202020204" pitchFamily="34" charset="0"/>
                <a:cs typeface="Arial" panose="020B0604020202020204" pitchFamily="34" charset="0"/>
              </a:rPr>
              <a:t> visit from 2 Specialist Teachers to every </a:t>
            </a:r>
            <a:r>
              <a:rPr lang="en-GB" sz="1800" b="1" dirty="0">
                <a:solidFill>
                  <a:srgbClr val="000000"/>
                </a:solidFill>
                <a:latin typeface="Arial" panose="020B0604020202020204" pitchFamily="34" charset="0"/>
                <a:cs typeface="Arial" panose="020B0604020202020204" pitchFamily="34" charset="0"/>
              </a:rPr>
              <a:t>mainstream school </a:t>
            </a:r>
            <a:r>
              <a:rPr lang="en-GB" sz="1800" dirty="0">
                <a:solidFill>
                  <a:srgbClr val="000000"/>
                </a:solidFill>
                <a:latin typeface="Arial" panose="020B0604020202020204" pitchFamily="34" charset="0"/>
                <a:cs typeface="Arial" panose="020B0604020202020204" pitchFamily="34" charset="0"/>
              </a:rPr>
              <a:t>from January 2024. This is so we can share key information with </a:t>
            </a:r>
            <a:r>
              <a:rPr lang="en-GB" sz="1800" b="1" dirty="0">
                <a:solidFill>
                  <a:srgbClr val="000000"/>
                </a:solidFill>
                <a:latin typeface="Arial" panose="020B0604020202020204" pitchFamily="34" charset="0"/>
                <a:cs typeface="Arial" panose="020B0604020202020204" pitchFamily="34" charset="0"/>
              </a:rPr>
              <a:t>every</a:t>
            </a:r>
            <a:r>
              <a:rPr lang="en-GB" sz="1800" dirty="0">
                <a:solidFill>
                  <a:srgbClr val="000000"/>
                </a:solidFill>
                <a:latin typeface="Arial" panose="020B0604020202020204" pitchFamily="34" charset="0"/>
                <a:cs typeface="Arial" panose="020B0604020202020204" pitchFamily="34" charset="0"/>
              </a:rPr>
              <a:t> school and target our support to you, based on the information gathered at the visit. The visits will be face-to-face unless requested otherwise. </a:t>
            </a: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Referrals to SES </a:t>
            </a:r>
            <a:r>
              <a:rPr lang="en-GB" sz="1800" dirty="0">
                <a:solidFill>
                  <a:srgbClr val="000000"/>
                </a:solidFill>
                <a:latin typeface="Arial" panose="020B0604020202020204" pitchFamily="34" charset="0"/>
                <a:cs typeface="Arial" panose="020B0604020202020204" pitchFamily="34" charset="0"/>
              </a:rPr>
              <a:t>as they currently are </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will cease </a:t>
            </a:r>
            <a:r>
              <a:rPr lang="en-GB" sz="1800" dirty="0">
                <a:solidFill>
                  <a:srgbClr val="000000"/>
                </a:solidFill>
                <a:latin typeface="Arial" panose="020B0604020202020204" pitchFamily="34" charset="0"/>
                <a:cs typeface="Arial" panose="020B0604020202020204" pitchFamily="34" charset="0"/>
              </a:rPr>
              <a:t>during </a:t>
            </a:r>
            <a:r>
              <a:rPr kumimoji="0" lang="en-GB"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the first half of the autumn term to allow those CYP currently referred to us to be fully supported.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Inclusion Support Meetings (ISMs) will continue from all teams, including the Whole School Inclusion Service. ISMs are also available to Post 16 settings.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solidFill>
                  <a:srgbClr val="000000"/>
                </a:solidFill>
                <a:latin typeface="Arial" panose="020B0604020202020204" pitchFamily="34" charset="0"/>
                <a:cs typeface="Arial" panose="020B0604020202020204" pitchFamily="34" charset="0"/>
              </a:rPr>
              <a:t>ISMs for the Education Access Team will also continue, although not referred to as ISMs. </a:t>
            </a: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solidFill>
                  <a:srgbClr val="000000"/>
                </a:solidFill>
                <a:latin typeface="Arial" panose="020B0604020202020204" pitchFamily="34" charset="0"/>
                <a:cs typeface="Arial" panose="020B0604020202020204" pitchFamily="34" charset="0"/>
              </a:rPr>
              <a:t>Solution Circles will continue, and we will be offering more dates within localities work (see next slide). </a:t>
            </a: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Remember the termly visit must include an additional school leader: ‘SENCo plus One’.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solidFill>
                  <a:srgbClr val="000000"/>
                </a:solidFill>
                <a:latin typeface="Arial" panose="020B0604020202020204" pitchFamily="34" charset="0"/>
                <a:cs typeface="Arial" panose="020B0604020202020204" pitchFamily="34" charset="0"/>
              </a:rPr>
              <a:t>In the longer term the termly visits will be a Specialist Teacher and an Educational Psychologist.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None/>
              <a:tabLst/>
              <a:defRPr/>
            </a:pPr>
            <a:r>
              <a:rPr lang="en-GB" sz="1800" dirty="0">
                <a:solidFill>
                  <a:srgbClr val="000000"/>
                </a:solidFill>
                <a:highlight>
                  <a:srgbClr val="FFFF00"/>
                </a:highlight>
                <a:latin typeface="Arial" panose="020B0604020202020204" pitchFamily="34" charset="0"/>
                <a:cs typeface="Arial" panose="020B0604020202020204" pitchFamily="34" charset="0"/>
              </a:rPr>
              <a:t>Next: </a:t>
            </a:r>
          </a:p>
          <a:p>
            <a:pPr marL="0" marR="0" lvl="0" indent="0" algn="l" defTabSz="914400" rtl="0" eaLnBrk="1" fontAlgn="auto" latinLnBrk="0" hangingPunct="1">
              <a:lnSpc>
                <a:spcPct val="100000"/>
              </a:lnSpc>
              <a:spcBef>
                <a:spcPts val="0"/>
              </a:spcBef>
              <a:spcAft>
                <a:spcPts val="0"/>
              </a:spcAft>
              <a:buClrTx/>
              <a:buSzTx/>
              <a:buNone/>
              <a:tabLst/>
              <a:defRPr/>
            </a:pP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a:lnSpc>
                <a:spcPct val="100000"/>
              </a:lnSpc>
              <a:spcBef>
                <a:spcPts val="0"/>
              </a:spcBef>
              <a:defRPr/>
            </a:pPr>
            <a:r>
              <a:rPr lang="en-GB" sz="1800" dirty="0">
                <a:solidFill>
                  <a:srgbClr val="000000"/>
                </a:solidFill>
                <a:latin typeface="Arial" panose="020B0604020202020204" pitchFamily="34" charset="0"/>
                <a:cs typeface="Arial" panose="020B0604020202020204" pitchFamily="34" charset="0"/>
              </a:rPr>
              <a:t>We will contact every mainstream school during the autumn term with names of the teachers supporting and the dates for meetings in the Spring term.</a:t>
            </a:r>
          </a:p>
          <a:p>
            <a:pPr marL="0" indent="0">
              <a:lnSpc>
                <a:spcPct val="100000"/>
              </a:lnSpc>
              <a:spcBef>
                <a:spcPts val="0"/>
              </a:spcBef>
              <a:buNone/>
              <a:defRPr/>
            </a:pPr>
            <a:endParaRPr kumimoji="0" lang="en-GB" sz="18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508193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5BF18-1447-4757-E448-8AC14DE7A5C6}"/>
              </a:ext>
            </a:extLst>
          </p:cNvPr>
          <p:cNvSpPr>
            <a:spLocks noGrp="1"/>
          </p:cNvSpPr>
          <p:nvPr>
            <p:ph type="title"/>
          </p:nvPr>
        </p:nvSpPr>
        <p:spPr>
          <a:xfrm>
            <a:off x="838200" y="365126"/>
            <a:ext cx="10515600" cy="711200"/>
          </a:xfrm>
        </p:spPr>
        <p:txBody>
          <a:bodyPr/>
          <a:lstStyle/>
          <a:p>
            <a:r>
              <a:rPr lang="en-GB" b="1" dirty="0">
                <a:solidFill>
                  <a:schemeClr val="accent6">
                    <a:lumMod val="75000"/>
                  </a:schemeClr>
                </a:solidFill>
                <a:latin typeface="Arial" panose="020B0604020202020204" pitchFamily="34" charset="0"/>
                <a:cs typeface="Arial" panose="020B0604020202020204" pitchFamily="34" charset="0"/>
              </a:rPr>
              <a:t>More updates:</a:t>
            </a:r>
          </a:p>
        </p:txBody>
      </p:sp>
      <p:sp>
        <p:nvSpPr>
          <p:cNvPr id="3" name="Content Placeholder 2">
            <a:extLst>
              <a:ext uri="{FF2B5EF4-FFF2-40B4-BE49-F238E27FC236}">
                <a16:creationId xmlns:a16="http://schemas.microsoft.com/office/drawing/2014/main" id="{B0DF353E-192C-F850-602E-20FA7CED4C7E}"/>
              </a:ext>
            </a:extLst>
          </p:cNvPr>
          <p:cNvSpPr>
            <a:spLocks noGrp="1"/>
          </p:cNvSpPr>
          <p:nvPr>
            <p:ph idx="1"/>
          </p:nvPr>
        </p:nvSpPr>
        <p:spPr>
          <a:xfrm>
            <a:off x="838199" y="1200150"/>
            <a:ext cx="10868025" cy="5400675"/>
          </a:xfrm>
        </p:spPr>
        <p:txBody>
          <a:bodyPr>
            <a:normAutofit/>
          </a:bodyPr>
          <a:lstStyle/>
          <a:p>
            <a:pPr marL="0" indent="0">
              <a:buNone/>
            </a:pPr>
            <a:r>
              <a:rPr lang="en-GB" dirty="0">
                <a:latin typeface="Arial" panose="020B0604020202020204" pitchFamily="34" charset="0"/>
                <a:cs typeface="Arial" panose="020B0604020202020204" pitchFamily="34" charset="0"/>
              </a:rPr>
              <a:t>Locality working in communities of schools:</a:t>
            </a:r>
          </a:p>
          <a:p>
            <a:r>
              <a:rPr lang="en-GB" sz="2000" dirty="0">
                <a:latin typeface="Arial" panose="020B0604020202020204" pitchFamily="34" charset="0"/>
                <a:cs typeface="Arial" panose="020B0604020202020204" pitchFamily="34" charset="0"/>
              </a:rPr>
              <a:t>6 localities or communities and half-termly networking meetings in each (from Nov 2023)</a:t>
            </a:r>
          </a:p>
          <a:p>
            <a:r>
              <a:rPr lang="en-GB" sz="2000" dirty="0">
                <a:latin typeface="Arial" panose="020B0604020202020204" pitchFamily="34" charset="0"/>
                <a:cs typeface="Arial" panose="020B0604020202020204" pitchFamily="34" charset="0"/>
              </a:rPr>
              <a:t>Each community will be led and facilitated by a colleague from the Whole School Inclusion Service.</a:t>
            </a:r>
          </a:p>
          <a:p>
            <a:r>
              <a:rPr lang="en-GB" sz="2000" dirty="0">
                <a:latin typeface="Arial" panose="020B0604020202020204" pitchFamily="34" charset="0"/>
                <a:cs typeface="Arial" panose="020B0604020202020204" pitchFamily="34" charset="0"/>
              </a:rPr>
              <a:t>The agendas will be based on locality area needs and challenges and set by the colleagues from the schools and settings in that area. Key will be the opportunities to network, discuss and debate, ask questions and support each other.</a:t>
            </a:r>
          </a:p>
          <a:p>
            <a:r>
              <a:rPr lang="en-GB" sz="2000" dirty="0">
                <a:latin typeface="Arial" panose="020B0604020202020204" pitchFamily="34" charset="0"/>
                <a:cs typeface="Arial" panose="020B0604020202020204" pitchFamily="34" charset="0"/>
              </a:rPr>
              <a:t>In addition, there will be half a day a fortnight allocated to solution circles in each community to support multi-agency support and early intervention. There will be colleagues from across the Inclusion Service as well as Mental Health Support Services, Early Help and Health Teams. Colleagues from across these services will also be part of the team attached to the area / community of schools. </a:t>
            </a:r>
          </a:p>
          <a:p>
            <a:r>
              <a:rPr lang="en-GB" sz="2000" dirty="0">
                <a:latin typeface="Arial" panose="020B0604020202020204" pitchFamily="34" charset="0"/>
                <a:cs typeface="Arial" panose="020B0604020202020204" pitchFamily="34" charset="0"/>
              </a:rPr>
              <a:t>In addition to the half-termly community meetings there will a termly virtual, countywide SENCo forum for information sharing and key updates. </a:t>
            </a:r>
          </a:p>
          <a:p>
            <a:r>
              <a:rPr lang="en-GB" sz="2000" dirty="0">
                <a:latin typeface="Arial" panose="020B0604020202020204" pitchFamily="34" charset="0"/>
                <a:cs typeface="Arial" panose="020B0604020202020204" pitchFamily="34" charset="0"/>
              </a:rPr>
              <a:t>Dates for the half termly meetings in localities will be sent in the early part of the autumn term. </a:t>
            </a:r>
          </a:p>
        </p:txBody>
      </p:sp>
    </p:spTree>
    <p:extLst>
      <p:ext uri="{BB962C8B-B14F-4D97-AF65-F5344CB8AC3E}">
        <p14:creationId xmlns:p14="http://schemas.microsoft.com/office/powerpoint/2010/main" val="1234807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365AF-E3D2-12A9-A5AB-6FCAD949BE25}"/>
              </a:ext>
            </a:extLst>
          </p:cNvPr>
          <p:cNvSpPr>
            <a:spLocks noGrp="1"/>
          </p:cNvSpPr>
          <p:nvPr>
            <p:ph type="title"/>
          </p:nvPr>
        </p:nvSpPr>
        <p:spPr>
          <a:xfrm>
            <a:off x="838200" y="365125"/>
            <a:ext cx="10515600" cy="7235825"/>
          </a:xfrm>
        </p:spPr>
        <p:txBody>
          <a:bodyPr>
            <a:normAutofit/>
          </a:bodyPr>
          <a:lstStyle/>
          <a:p>
            <a:pPr marL="0" marR="0" lvl="0" indent="0" defTabSz="914400" rtl="0" eaLnBrk="1" fontAlgn="auto" latinLnBrk="0" hangingPunct="1">
              <a:lnSpc>
                <a:spcPct val="100000"/>
              </a:lnSpc>
              <a:spcBef>
                <a:spcPts val="0"/>
              </a:spcBef>
              <a:spcAft>
                <a:spcPts val="0"/>
              </a:spcAft>
              <a:tabLst/>
              <a:defRPr/>
            </a:pPr>
            <a: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Suffolk Inclusion Support Line </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mn-cs"/>
              </a:rPr>
              <a:t>– Available all day, for education staff to help them to source the advice, guidance and information needed. </a:t>
            </a:r>
            <a:b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mn-cs"/>
              </a:rPr>
            </a:br>
            <a:r>
              <a:rPr kumimoji="0" lang="en-GB" sz="1200" b="1" i="0" u="none" strike="noStrike" kern="1200" cap="none" spc="0" normalizeH="0" baseline="0" noProof="0" dirty="0">
                <a:ln>
                  <a:noFill/>
                </a:ln>
                <a:solidFill>
                  <a:srgbClr val="202020"/>
                </a:solidFill>
                <a:effectLst/>
                <a:uLnTx/>
                <a:uFillTx/>
                <a:latin typeface="Arial" panose="020B0604020202020204" pitchFamily="34" charset="0"/>
                <a:ea typeface="Calibri" panose="020F0502020204030204" pitchFamily="34" charset="0"/>
                <a:cs typeface="Arial" panose="020B0604020202020204" pitchFamily="34" charset="0"/>
              </a:rPr>
              <a:t>Contact us on 01473 265502</a:t>
            </a:r>
            <a:r>
              <a:rPr kumimoji="0" lang="en-GB" sz="1200" b="0" i="0" u="none" strike="noStrike" kern="1200" cap="none" spc="0" normalizeH="0" baseline="0" noProof="0" dirty="0">
                <a:ln>
                  <a:noFill/>
                </a:ln>
                <a:solidFill>
                  <a:srgbClr val="202020"/>
                </a:solidFill>
                <a:effectLst/>
                <a:uLnTx/>
                <a:uFillTx/>
                <a:latin typeface="Arial" panose="020B0604020202020204" pitchFamily="34" charset="0"/>
                <a:ea typeface="Calibri" panose="020F0502020204030204" pitchFamily="34" charset="0"/>
                <a:cs typeface="Arial" panose="020B0604020202020204" pitchFamily="34" charset="0"/>
              </a:rPr>
              <a:t> or via email </a:t>
            </a:r>
            <a:r>
              <a:rPr kumimoji="0" lang="en-GB" sz="1200" b="0" i="0" u="sng" strike="noStrike" kern="1200" cap="none" spc="0" normalizeH="0" baseline="0" noProof="0" dirty="0">
                <a:ln>
                  <a:noFill/>
                </a:ln>
                <a:solidFill>
                  <a:srgbClr val="007C89"/>
                </a:solidFill>
                <a:effectLst/>
                <a:uLnTx/>
                <a:uFillTx/>
                <a:latin typeface="Arial" panose="020B0604020202020204" pitchFamily="34" charset="0"/>
                <a:ea typeface="Calibri" panose="020F0502020204030204" pitchFamily="34" charset="0"/>
                <a:cs typeface="Arial" panose="020B0604020202020204" pitchFamily="34" charset="0"/>
                <a:hlinkClick r:id="rId2"/>
              </a:rPr>
              <a:t>localoffer@suffolk.gov.uk</a:t>
            </a:r>
            <a:br>
              <a:rPr kumimoji="0" lang="en-GB" sz="1200" b="0" i="0" u="sng" strike="noStrike" kern="1200" cap="none" spc="0" normalizeH="0" baseline="0" noProof="0" dirty="0">
                <a:ln>
                  <a:noFill/>
                </a:ln>
                <a:solidFill>
                  <a:srgbClr val="007C89"/>
                </a:solidFill>
                <a:effectLst/>
                <a:uLnTx/>
                <a:uFillTx/>
                <a:latin typeface="Arial" panose="020B0604020202020204" pitchFamily="34" charset="0"/>
                <a:ea typeface="Calibri" panose="020F0502020204030204" pitchFamily="34" charset="0"/>
                <a:cs typeface="Arial" panose="020B0604020202020204" pitchFamily="34" charset="0"/>
              </a:rPr>
            </a:br>
            <a:br>
              <a:rPr kumimoji="0" lang="en-GB" sz="1200" b="0" i="0" u="sng" strike="noStrike" kern="1200" cap="none" spc="0" normalizeH="0" baseline="0" noProof="0" dirty="0">
                <a:ln>
                  <a:noFill/>
                </a:ln>
                <a:solidFill>
                  <a:srgbClr val="007C89"/>
                </a:solidFill>
                <a:effectLst/>
                <a:uLnTx/>
                <a:uFillTx/>
                <a:latin typeface="Arial" panose="020B0604020202020204" pitchFamily="34" charset="0"/>
                <a:ea typeface="Calibri" panose="020F0502020204030204" pitchFamily="34" charset="0"/>
                <a:cs typeface="Arial" panose="020B0604020202020204" pitchFamily="34" charset="0"/>
              </a:rPr>
            </a:br>
            <a: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Inclusion Support Meetings (ISMs</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 available across all primary areas of need, to book: </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mn-cs"/>
                <a:hlinkClick r:id="rId3"/>
              </a:rPr>
              <a:t>http://www.suffolk.gov.uk/sesinclusionappointment</a:t>
            </a:r>
            <a: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mn-cs"/>
              </a:rPr>
              <a:t> (ISMs are also available to Post 16 Settings, ISM’s can be to seek available support for implementing provision with a child or young person’s EHCP).</a:t>
            </a:r>
            <a:b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mn-cs"/>
              </a:rPr>
            </a:br>
            <a:br>
              <a:rPr kumimoji="0" lang="en-GB" sz="1200" b="0" i="0" u="none" strike="noStrike" kern="1200" cap="none" spc="0" normalizeH="0" baseline="0" noProof="0" dirty="0">
                <a:ln>
                  <a:noFill/>
                </a:ln>
                <a:solidFill>
                  <a:srgbClr val="000000"/>
                </a:solidFill>
                <a:effectLst/>
                <a:uLnTx/>
                <a:uFillTx/>
                <a:latin typeface="Calibri" panose="020F0502020204030204"/>
                <a:ea typeface="+mn-ea"/>
                <a:cs typeface="+mn-cs"/>
              </a:rPr>
            </a:br>
            <a: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Education Access Team – </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Offer ISM’s. The team are ready to support you with discussions about those CYP vulnerable to exclusion or non attendance. In all cases the ISMs are designed to support you as quickly, and as easily as possible, supporting early interventions.</a:t>
            </a:r>
            <a:b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br>
              <a:rPr kumimoji="0" lang="en-GB" sz="1200" b="0" i="0" u="sng" strike="noStrike" kern="1200" cap="none" spc="0" normalizeH="0" baseline="0" noProof="0" dirty="0">
                <a:ln>
                  <a:noFill/>
                </a:ln>
                <a:solidFill>
                  <a:srgbClr val="007C89"/>
                </a:solidFill>
                <a:effectLst/>
                <a:uLnTx/>
                <a:uFillTx/>
                <a:latin typeface="Arial" panose="020B0604020202020204" pitchFamily="34" charset="0"/>
                <a:ea typeface="Calibri" panose="020F0502020204030204" pitchFamily="34" charset="0"/>
                <a:cs typeface="Arial" panose="020B0604020202020204" pitchFamily="34" charset="0"/>
              </a:rPr>
            </a:br>
            <a: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SEND Support Consultations/Solution Circles - </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are available from SES and from the Psychology and Therapeutic Services by emailing </a:t>
            </a:r>
            <a:r>
              <a:rPr kumimoji="0" lang="en-GB" sz="1200" b="0" i="0" u="sng" strike="noStrike" kern="1200" cap="none" spc="0" normalizeH="0" baseline="0" noProof="0" dirty="0">
                <a:ln>
                  <a:noFill/>
                </a:ln>
                <a:solidFill>
                  <a:srgbClr val="0000FF"/>
                </a:solidFill>
                <a:effectLst/>
                <a:uLnTx/>
                <a:uFillTx/>
                <a:latin typeface="Arial" panose="020B0604020202020204" pitchFamily="34" charset="0"/>
                <a:ea typeface="Calibri" panose="020F0502020204030204" pitchFamily="34" charset="0"/>
                <a:cs typeface="Arial" panose="020B0604020202020204" pitchFamily="34" charset="0"/>
                <a:hlinkClick r:id="rId4"/>
              </a:rPr>
              <a:t>sencosupport@suffolk.gov.uk</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These are </a:t>
            </a:r>
            <a: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multi-professional</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virtual meetings designed to support early intervention and where a multi team of professionals is needed. </a:t>
            </a:r>
            <a:b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br>
            <a:b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br>
            <a:r>
              <a:rPr kumimoji="0" lang="en-GB" sz="1200" b="1" i="0" u="sng"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SES referrals (core offer):</a:t>
            </a:r>
            <a: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requested via the </a:t>
            </a:r>
            <a: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SES Referral Form and sent to </a:t>
            </a:r>
            <a:r>
              <a:rPr kumimoji="0" lang="en-GB" sz="1200" b="1" i="0" u="sng" strike="noStrike" kern="1200" cap="none" spc="0" normalizeH="0" baseline="0" noProof="0" dirty="0">
                <a:ln>
                  <a:noFill/>
                </a:ln>
                <a:solidFill>
                  <a:srgbClr val="0563C1"/>
                </a:solidFill>
                <a:effectLst/>
                <a:uLnTx/>
                <a:uFillTx/>
                <a:latin typeface="Arial" panose="020B0604020202020204" pitchFamily="34" charset="0"/>
                <a:ea typeface="Calibri" panose="020F0502020204030204" pitchFamily="34" charset="0"/>
                <a:cs typeface="Arial" panose="020B0604020202020204" pitchFamily="34" charset="0"/>
                <a:hlinkClick r:id="rId5"/>
              </a:rPr>
              <a:t>SESReferrals@suffolk.gov.uk</a:t>
            </a:r>
            <a:r>
              <a:rPr kumimoji="0" lang="en-GB" sz="12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This will be for requests for Cognition and Learning, </a:t>
            </a:r>
            <a:r>
              <a:rPr kumimoji="0" lang="en-GB" sz="12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SpLD</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Communication and Interaction, the Speech, Language and Communication Needs (SLCN) service, SEMH, Physical / Sensory and the Whole School Inclusion Service. </a:t>
            </a:r>
            <a:r>
              <a:rPr kumimoji="0" lang="en-GB" sz="1200" b="0" i="0" u="sng" strike="noStrike" kern="1200" cap="none" spc="0" normalizeH="0" baseline="0" noProof="0" dirty="0">
                <a:ln>
                  <a:noFill/>
                </a:ln>
                <a:solidFill>
                  <a:srgbClr val="0000FF"/>
                </a:solidFill>
                <a:effectLst/>
                <a:uLnTx/>
                <a:uFillTx/>
                <a:latin typeface="Arial" panose="020B0604020202020204" pitchFamily="34" charset="0"/>
                <a:ea typeface="Calibri" panose="020F0502020204030204" pitchFamily="34" charset="0"/>
                <a:cs typeface="Arial" panose="020B0604020202020204" pitchFamily="34" charset="0"/>
                <a:hlinkClick r:id="rId6"/>
              </a:rPr>
              <a:t>Suffolk </a:t>
            </a:r>
            <a:r>
              <a:rPr kumimoji="0" lang="en-GB" sz="1200" b="0" i="0" u="sng" strike="noStrike" kern="1200" cap="none" spc="0" normalizeH="0" baseline="0" noProof="0" dirty="0" err="1">
                <a:ln>
                  <a:noFill/>
                </a:ln>
                <a:solidFill>
                  <a:srgbClr val="0000FF"/>
                </a:solidFill>
                <a:effectLst/>
                <a:uLnTx/>
                <a:uFillTx/>
                <a:latin typeface="Arial" panose="020B0604020202020204" pitchFamily="34" charset="0"/>
                <a:ea typeface="Calibri" panose="020F0502020204030204" pitchFamily="34" charset="0"/>
                <a:cs typeface="Arial" panose="020B0604020202020204" pitchFamily="34" charset="0"/>
                <a:hlinkClick r:id="rId6"/>
              </a:rPr>
              <a:t>InfoLink</a:t>
            </a:r>
            <a:r>
              <a:rPr kumimoji="0" lang="en-GB" sz="1200" b="0" i="0" u="sng" strike="noStrike" kern="1200" cap="none" spc="0" normalizeH="0" baseline="0" noProof="0" dirty="0">
                <a:ln>
                  <a:noFill/>
                </a:ln>
                <a:solidFill>
                  <a:srgbClr val="0000FF"/>
                </a:solidFill>
                <a:effectLst/>
                <a:uLnTx/>
                <a:uFillTx/>
                <a:latin typeface="Arial" panose="020B0604020202020204" pitchFamily="34" charset="0"/>
                <a:ea typeface="Calibri" panose="020F0502020204030204" pitchFamily="34" charset="0"/>
                <a:cs typeface="Arial" panose="020B0604020202020204" pitchFamily="34" charset="0"/>
                <a:hlinkClick r:id="rId6"/>
              </a:rPr>
              <a:t> | Specialist Education Services (SES) Suffolk County Council</a:t>
            </a:r>
            <a: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b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br>
            <a:b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br>
            <a:r>
              <a:rPr kumimoji="0" lang="en-GB" sz="1050" b="1"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The </a:t>
            </a:r>
            <a:r>
              <a:rPr kumimoji="0" lang="en-GB" sz="1050" b="1" i="1" u="sng"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Inclusion Referral Form</a:t>
            </a:r>
            <a:r>
              <a:rPr kumimoji="0" lang="en-GB" sz="1050" b="1"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should </a:t>
            </a:r>
            <a:r>
              <a:rPr kumimoji="0" lang="en-GB" sz="1050" b="1" i="1" u="sng"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still be used</a:t>
            </a:r>
            <a:r>
              <a:rPr kumimoji="0" lang="en-GB" sz="1050" b="1"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for the Alternative Tuition Service (ATS), IYFAP, Permanent Exclusions, requests for Reception / Key Stage 1 Specialist Unit provision and Alternative Provision</a:t>
            </a:r>
            <a:r>
              <a:rPr kumimoji="0" lang="en-GB" sz="105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t>
            </a:r>
            <a:r>
              <a:rPr kumimoji="0" lang="en-GB" sz="1050" b="0"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GB" sz="105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Inclusion Referral form can be found here: </a:t>
            </a:r>
            <a:r>
              <a:rPr kumimoji="0" lang="en-GB" sz="1050" b="0" i="1" u="sng" strike="noStrike" kern="1200" cap="none" spc="0" normalizeH="0" baseline="0" noProof="0" dirty="0">
                <a:ln>
                  <a:noFill/>
                </a:ln>
                <a:solidFill>
                  <a:srgbClr val="0000FF"/>
                </a:solidFill>
                <a:effectLst/>
                <a:uLnTx/>
                <a:uFillTx/>
                <a:latin typeface="Arial" panose="020B0604020202020204" pitchFamily="34" charset="0"/>
                <a:ea typeface="Calibri" panose="020F0502020204030204" pitchFamily="34" charset="0"/>
                <a:cs typeface="Times New Roman" panose="02020603050405020304" pitchFamily="18" charset="0"/>
                <a:hlinkClick r:id="rId7"/>
              </a:rPr>
              <a:t>Specialist Education Services (SES) | Community Directory (suffolk.gov.uk)</a:t>
            </a:r>
            <a:r>
              <a:rPr kumimoji="0" lang="en-GB" sz="105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a:t>
            </a:r>
            <a:br>
              <a:rPr kumimoji="0" lang="en-GB" sz="105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105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If you would like to join our </a:t>
            </a:r>
            <a:r>
              <a:rPr kumimoji="0" lang="en-GB" sz="1050" b="1" i="1" u="sng"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SENCo Forum and receive details of our regular CPD programme, </a:t>
            </a:r>
            <a:r>
              <a:rPr kumimoji="0" lang="en-GB" sz="105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including for new SENCos, please email </a:t>
            </a:r>
            <a:r>
              <a:rPr kumimoji="0" lang="en-GB" sz="1050" b="0" i="1" u="sng" strike="noStrike" kern="1200" cap="none" spc="0" normalizeH="0" baseline="0" noProof="0" dirty="0">
                <a:ln>
                  <a:noFill/>
                </a:ln>
                <a:solidFill>
                  <a:srgbClr val="0000FF"/>
                </a:solidFill>
                <a:effectLst/>
                <a:uLnTx/>
                <a:uFillTx/>
                <a:latin typeface="Arial" panose="020B0604020202020204" pitchFamily="34" charset="0"/>
                <a:ea typeface="Calibri" panose="020F0502020204030204" pitchFamily="34" charset="0"/>
                <a:cs typeface="Times New Roman" panose="02020603050405020304" pitchFamily="18" charset="0"/>
                <a:hlinkClick r:id="rId4"/>
              </a:rPr>
              <a:t>sencosupport@suffolk.gov.uk</a:t>
            </a:r>
            <a:br>
              <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ACBC131B-FA9F-6C9C-D150-EBE8351DE8D3}"/>
              </a:ext>
            </a:extLst>
          </p:cNvPr>
          <p:cNvSpPr>
            <a:spLocks noGrp="1"/>
          </p:cNvSpPr>
          <p:nvPr>
            <p:ph idx="1"/>
          </p:nvPr>
        </p:nvSpPr>
        <p:spPr>
          <a:xfrm>
            <a:off x="295275" y="485775"/>
            <a:ext cx="11420475" cy="5362575"/>
          </a:xfrm>
        </p:spPr>
        <p:txBody>
          <a:bodyPr/>
          <a:lstStyle/>
          <a:p>
            <a:pPr marL="0" indent="0">
              <a:buNone/>
            </a:pPr>
            <a:r>
              <a:rPr lang="en-GB" b="1" dirty="0">
                <a:solidFill>
                  <a:schemeClr val="accent6">
                    <a:lumMod val="75000"/>
                  </a:schemeClr>
                </a:solidFill>
                <a:latin typeface="Arial" panose="020B0604020202020204" pitchFamily="34" charset="0"/>
                <a:cs typeface="Arial" panose="020B0604020202020204" pitchFamily="34" charset="0"/>
              </a:rPr>
              <a:t>The SES Offer currently: </a:t>
            </a:r>
          </a:p>
        </p:txBody>
      </p:sp>
    </p:spTree>
    <p:extLst>
      <p:ext uri="{BB962C8B-B14F-4D97-AF65-F5344CB8AC3E}">
        <p14:creationId xmlns:p14="http://schemas.microsoft.com/office/powerpoint/2010/main" val="4117842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0AB25-5A2B-64C8-F0AE-3BB669FB1036}"/>
              </a:ext>
            </a:extLst>
          </p:cNvPr>
          <p:cNvSpPr>
            <a:spLocks noGrp="1"/>
          </p:cNvSpPr>
          <p:nvPr>
            <p:ph type="ctrTitle"/>
          </p:nvPr>
        </p:nvSpPr>
        <p:spPr>
          <a:xfrm>
            <a:off x="1524000" y="314325"/>
            <a:ext cx="9144000" cy="866775"/>
          </a:xfrm>
        </p:spPr>
        <p:txBody>
          <a:bodyPr>
            <a:normAutofit/>
          </a:bodyPr>
          <a:lstStyle/>
          <a:p>
            <a:r>
              <a:rPr lang="en-GB" sz="4800" dirty="0">
                <a:solidFill>
                  <a:schemeClr val="accent6">
                    <a:lumMod val="75000"/>
                  </a:schemeClr>
                </a:solidFill>
                <a:latin typeface="Arial" panose="020B0604020202020204" pitchFamily="34" charset="0"/>
                <a:cs typeface="Arial" panose="020B0604020202020204" pitchFamily="34" charset="0"/>
              </a:rPr>
              <a:t>Some key contacts </a:t>
            </a:r>
          </a:p>
        </p:txBody>
      </p:sp>
      <p:sp>
        <p:nvSpPr>
          <p:cNvPr id="3" name="Subtitle 2">
            <a:extLst>
              <a:ext uri="{FF2B5EF4-FFF2-40B4-BE49-F238E27FC236}">
                <a16:creationId xmlns:a16="http://schemas.microsoft.com/office/drawing/2014/main" id="{4AAC351B-2D83-20B1-BBC9-A978E65C1A6C}"/>
              </a:ext>
            </a:extLst>
          </p:cNvPr>
          <p:cNvSpPr>
            <a:spLocks noGrp="1"/>
          </p:cNvSpPr>
          <p:nvPr>
            <p:ph type="subTitle" idx="1"/>
          </p:nvPr>
        </p:nvSpPr>
        <p:spPr>
          <a:xfrm>
            <a:off x="333375" y="1524000"/>
            <a:ext cx="11696700" cy="5114925"/>
          </a:xfrm>
        </p:spPr>
        <p:txBody>
          <a:bodyPr>
            <a:normAutofit/>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Specialist Education Services information</a:t>
            </a:r>
            <a:r>
              <a:rPr kumimoji="0" lang="en-GB" sz="2000" b="0" i="0" u="none" strike="noStrike" kern="1200" cap="none" spc="0" normalizeH="0" baseline="0" noProof="0" dirty="0">
                <a:ln>
                  <a:noFill/>
                </a:ln>
                <a:solidFill>
                  <a:srgbClr val="193F78"/>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B3B3B3"/>
                </a:solidFill>
                <a:effectLst/>
                <a:uLnTx/>
                <a:uFillTx/>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Suffolk </a:t>
            </a:r>
            <a:r>
              <a:rPr kumimoji="0" lang="en-GB" sz="2000" b="1" i="0" u="none" strike="noStrike" kern="1200" cap="none" spc="0" normalizeH="0" baseline="0" noProof="0" dirty="0" err="1">
                <a:ln>
                  <a:noFill/>
                </a:ln>
                <a:solidFill>
                  <a:srgbClr val="B3B3B3"/>
                </a:solidFill>
                <a:effectLst/>
                <a:uLnTx/>
                <a:uFillTx/>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InfoLink</a:t>
            </a:r>
            <a:r>
              <a:rPr kumimoji="0" lang="en-GB" sz="2000" b="1" i="0" u="none" strike="noStrike" kern="1200" cap="none" spc="0" normalizeH="0" baseline="0" noProof="0" dirty="0">
                <a:ln>
                  <a:noFill/>
                </a:ln>
                <a:solidFill>
                  <a:srgbClr val="28AFA3"/>
                </a:solidFill>
                <a:effectLst/>
                <a:uLnTx/>
                <a:uFillTx/>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 | Specialist Education Services (SES) Suffolk County Council</a:t>
            </a:r>
            <a:endParaRPr lang="en-GB" sz="2000" b="1" dirty="0">
              <a:solidFill>
                <a:srgbClr val="28AFA3"/>
              </a:solidFill>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Family Services Teams: </a:t>
            </a:r>
            <a:r>
              <a:rPr kumimoji="0" lang="en-GB" sz="2000" b="1" i="0" u="none" strike="noStrike" kern="1200" cap="none" spc="0" normalizeH="0" baseline="0" noProof="0" dirty="0">
                <a:ln>
                  <a:noFill/>
                </a:ln>
                <a:solidFill>
                  <a:srgbClr val="B3B3B3"/>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Suffolk </a:t>
            </a:r>
            <a:r>
              <a:rPr kumimoji="0" lang="en-GB" sz="2000" b="1" i="0" u="none" strike="noStrike" kern="1200" cap="none" spc="0" normalizeH="0" baseline="0" noProof="0" dirty="0" err="1">
                <a:ln>
                  <a:noFill/>
                </a:ln>
                <a:solidFill>
                  <a:srgbClr val="B3B3B3"/>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InfoLink</a:t>
            </a:r>
            <a:r>
              <a:rPr kumimoji="0" lang="en-GB" sz="2000" b="1" i="0" u="none" strike="noStrike" kern="1200" cap="none" spc="0" normalizeH="0" baseline="0" noProof="0" dirty="0">
                <a:ln>
                  <a:noFill/>
                </a:ln>
                <a:solidFill>
                  <a:srgbClr val="28AFA3"/>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 | *SEND Family Services</a:t>
            </a:r>
            <a:endParaRPr lang="en-GB" sz="2000" b="1" dirty="0">
              <a:solidFill>
                <a:srgbClr val="28AFA3"/>
              </a:solidFill>
              <a:latin typeface="Calibri" panose="020F0502020204030204"/>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SENCo Central – the ‘go to’ place: </a:t>
            </a:r>
            <a:r>
              <a:rPr kumimoji="0" lang="en-GB" sz="2000" b="1" i="0" u="none" strike="noStrike" kern="1200" cap="none" spc="0" normalizeH="0" baseline="0" noProof="0" dirty="0">
                <a:ln>
                  <a:noFill/>
                </a:ln>
                <a:solidFill>
                  <a:srgbClr val="B3B3B3"/>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Suffolk </a:t>
            </a:r>
            <a:r>
              <a:rPr kumimoji="0" lang="en-GB" sz="2000" b="1" i="0" u="none" strike="noStrike" kern="1200" cap="none" spc="0" normalizeH="0" baseline="0" noProof="0" dirty="0" err="1">
                <a:ln>
                  <a:noFill/>
                </a:ln>
                <a:solidFill>
                  <a:srgbClr val="B3B3B3"/>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InfoLink</a:t>
            </a:r>
            <a:r>
              <a:rPr kumimoji="0" lang="en-GB" sz="2000" b="1" i="0" u="none" strike="noStrike" kern="1200" cap="none" spc="0" normalizeH="0" baseline="0" noProof="0" dirty="0">
                <a:ln>
                  <a:noFill/>
                </a:ln>
                <a:solidFill>
                  <a:srgbClr val="28AFA3"/>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 | SENCO Central</a:t>
            </a:r>
            <a:endParaRPr kumimoji="0" lang="en-GB" sz="2000" b="1" i="0" u="none" strike="noStrike" kern="1200" cap="none" spc="0" normalizeH="0" baseline="0" noProof="0" dirty="0">
              <a:ln>
                <a:noFill/>
              </a:ln>
              <a:solidFill>
                <a:srgbClr val="28AFA3"/>
              </a:solidFill>
              <a:effectLst/>
              <a:uLnTx/>
              <a:uFillTx/>
              <a:latin typeface="Calibri" panose="020F0502020204030204"/>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000" b="1" dirty="0">
                <a:latin typeface="Arial" panose="020B0604020202020204" pitchFamily="34" charset="0"/>
                <a:cs typeface="Arial" panose="020B0604020202020204" pitchFamily="34" charset="0"/>
              </a:rPr>
              <a:t>Inclusion Support Line: 01473 2655012 or </a:t>
            </a:r>
            <a:r>
              <a:rPr lang="en-GB" sz="2000" b="1" dirty="0">
                <a:latin typeface="Arial" panose="020B0604020202020204" pitchFamily="34" charset="0"/>
                <a:cs typeface="Arial" panose="020B0604020202020204" pitchFamily="34" charset="0"/>
                <a:hlinkClick r:id="rId5"/>
              </a:rPr>
              <a:t>localoffer@suffolk.gov.uk</a:t>
            </a:r>
            <a:r>
              <a:rPr lang="en-GB" sz="2000" b="1" dirty="0">
                <a:latin typeface="Arial" panose="020B0604020202020204" pitchFamily="34" charset="0"/>
                <a:cs typeface="Arial" panose="020B0604020202020204" pitchFamily="34" charset="0"/>
              </a:rPr>
              <a:t> </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E</a:t>
            </a:r>
            <a:r>
              <a:rPr lang="en-GB" sz="2000" b="1" dirty="0" err="1">
                <a:latin typeface="Arial" panose="020B0604020202020204" pitchFamily="34" charset="0"/>
                <a:cs typeface="Arial" panose="020B0604020202020204" pitchFamily="34" charset="0"/>
              </a:rPr>
              <a:t>xclusions</a:t>
            </a:r>
            <a:r>
              <a:rPr lang="en-GB" sz="2000" b="1" dirty="0">
                <a:latin typeface="Arial" panose="020B0604020202020204" pitchFamily="34" charset="0"/>
                <a:cs typeface="Arial" panose="020B0604020202020204" pitchFamily="34" charset="0"/>
              </a:rPr>
              <a:t>:  </a:t>
            </a:r>
            <a:r>
              <a:rPr lang="en-GB" sz="2000" b="1" dirty="0">
                <a:latin typeface="Arial" panose="020B0604020202020204" pitchFamily="34" charset="0"/>
                <a:cs typeface="Arial" panose="020B0604020202020204" pitchFamily="34" charset="0"/>
                <a:hlinkClick r:id="rId6"/>
              </a:rPr>
              <a:t>EducationAccess@suffolk.gov.uk</a:t>
            </a:r>
            <a:r>
              <a:rPr lang="en-GB" sz="2000" b="1" dirty="0">
                <a:latin typeface="Arial" panose="020B0604020202020204" pitchFamily="34" charset="0"/>
                <a:cs typeface="Arial" panose="020B0604020202020204" pitchFamily="34" charset="0"/>
              </a:rPr>
              <a:t> </a:t>
            </a:r>
            <a:endParaRPr kumimoji="0" lang="en-GB" sz="20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sz="20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If you are worried about a child or young person’s attendance, </a:t>
            </a:r>
            <a:r>
              <a:rPr kumimoji="0" lang="en-GB" sz="2000" b="1" i="0"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for any reason</a:t>
            </a: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 </a:t>
            </a:r>
            <a:r>
              <a:rPr kumimoji="0" lang="en-GB" sz="20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please contact your EWO in SCC: </a:t>
            </a:r>
            <a:r>
              <a:rPr kumimoji="0" lang="en-GB"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hlinkClick r:id="rId7">
                  <a:extLst>
                    <a:ext uri="{A12FA001-AC4F-418D-AE19-62706E023703}">
                      <ahyp:hlinkClr xmlns:ahyp="http://schemas.microsoft.com/office/drawing/2018/hyperlinkcolor" val="tx"/>
                    </a:ext>
                  </a:extLst>
                </a:hlinkClick>
              </a:rPr>
              <a:t>schoolattendance@suffolk.gov.uk</a:t>
            </a:r>
            <a:r>
              <a:rPr lang="en-GB" sz="2000" dirty="0">
                <a:solidFill>
                  <a:srgbClr val="000000"/>
                </a:solidFill>
                <a:latin typeface="Arial" panose="020B0604020202020204" pitchFamily="34" charset="0"/>
                <a:cs typeface="Arial" panose="020B0604020202020204" pitchFamily="34" charset="0"/>
              </a:rPr>
              <a:t> Every school has an EWO allocated to the setting. </a:t>
            </a:r>
            <a:endParaRPr kumimoji="0" lang="en-GB"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You can also contact the Alternative Tuition Service on: </a:t>
            </a:r>
            <a:r>
              <a:rPr kumimoji="0" lang="en-GB"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hlinkClick r:id="rId8">
                  <a:extLst>
                    <a:ext uri="{A12FA001-AC4F-418D-AE19-62706E023703}">
                      <ahyp:hlinkClr xmlns:ahyp="http://schemas.microsoft.com/office/drawing/2018/hyperlinkcolor" val="tx"/>
                    </a:ext>
                  </a:extLst>
                </a:hlinkClick>
              </a:rPr>
              <a:t>ATS@suffolk.gov.uk</a:t>
            </a:r>
            <a:r>
              <a:rPr kumimoji="0" lang="en-GB"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or </a:t>
            </a:r>
            <a:r>
              <a:rPr kumimoji="0" lang="en-GB" sz="20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tel</a:t>
            </a:r>
            <a:r>
              <a:rPr kumimoji="0" lang="en-GB" sz="2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01473 263818. The team will advise you re next steps, including whether or not a referral is appropriate.</a:t>
            </a:r>
          </a:p>
          <a:p>
            <a:pPr algn="l"/>
            <a:r>
              <a:rPr lang="en-GB" dirty="0">
                <a:hlinkClick r:id="rId9"/>
              </a:rPr>
              <a:t>Working together to improve school attendance - GOV.UK (www.gov.uk)</a:t>
            </a:r>
            <a:endParaRPr lang="en-GB" dirty="0"/>
          </a:p>
        </p:txBody>
      </p:sp>
    </p:spTree>
    <p:extLst>
      <p:ext uri="{BB962C8B-B14F-4D97-AF65-F5344CB8AC3E}">
        <p14:creationId xmlns:p14="http://schemas.microsoft.com/office/powerpoint/2010/main" val="2379656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28EC-74FE-3588-0758-AC7B7C15E22B}"/>
              </a:ext>
            </a:extLst>
          </p:cNvPr>
          <p:cNvSpPr>
            <a:spLocks noGrp="1"/>
          </p:cNvSpPr>
          <p:nvPr>
            <p:ph type="title"/>
          </p:nvPr>
        </p:nvSpPr>
        <p:spPr>
          <a:xfrm>
            <a:off x="838200" y="365126"/>
            <a:ext cx="10515600" cy="768350"/>
          </a:xfrm>
        </p:spPr>
        <p:txBody>
          <a:bodyPr>
            <a:normAutofit/>
          </a:bodyPr>
          <a:lstStyle/>
          <a:p>
            <a:r>
              <a:rPr lang="en-GB" sz="2800" b="1" dirty="0">
                <a:solidFill>
                  <a:srgbClr val="FF0000"/>
                </a:solidFill>
                <a:latin typeface="Arial" panose="020B0604020202020204" pitchFamily="34" charset="0"/>
                <a:cs typeface="Arial" panose="020B0604020202020204" pitchFamily="34" charset="0"/>
              </a:rPr>
              <a:t>Inclusion Roadshows and conference next term</a:t>
            </a:r>
          </a:p>
        </p:txBody>
      </p:sp>
      <p:sp>
        <p:nvSpPr>
          <p:cNvPr id="3" name="Content Placeholder 2">
            <a:extLst>
              <a:ext uri="{FF2B5EF4-FFF2-40B4-BE49-F238E27FC236}">
                <a16:creationId xmlns:a16="http://schemas.microsoft.com/office/drawing/2014/main" id="{E74E7FAB-F947-BE20-A68A-9CD05A9B69FC}"/>
              </a:ext>
            </a:extLst>
          </p:cNvPr>
          <p:cNvSpPr>
            <a:spLocks noGrp="1"/>
          </p:cNvSpPr>
          <p:nvPr>
            <p:ph idx="1"/>
          </p:nvPr>
        </p:nvSpPr>
        <p:spPr>
          <a:xfrm>
            <a:off x="838200" y="1419224"/>
            <a:ext cx="10515600" cy="5438775"/>
          </a:xfrm>
        </p:spPr>
        <p:txBody>
          <a:bodyPr>
            <a:normAutofit/>
          </a:bodyPr>
          <a:lstStyle/>
          <a:p>
            <a:r>
              <a:rPr lang="en-GB" sz="2000" dirty="0">
                <a:latin typeface="Arial" panose="020B0604020202020204" pitchFamily="34" charset="0"/>
                <a:cs typeface="Arial" panose="020B0604020202020204" pitchFamily="34" charset="0"/>
              </a:rPr>
              <a:t>If you missed our recent roadshows this term, then the presentations can be found here: </a:t>
            </a:r>
            <a:r>
              <a:rPr lang="en-GB" sz="2000" dirty="0">
                <a:latin typeface="Arial" panose="020B0604020202020204" pitchFamily="34" charset="0"/>
                <a:cs typeface="Arial" panose="020B0604020202020204" pitchFamily="34" charset="0"/>
                <a:hlinkClick r:id="rId2"/>
              </a:rPr>
              <a:t>SEND Roadshows – Suffolk Learning</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Themes this term included updates around mental health services and the NDD pathway. In addition, information from SES and P&amp;TS.</a:t>
            </a:r>
          </a:p>
          <a:p>
            <a:pPr marL="0" indent="0">
              <a:buNone/>
            </a:pPr>
            <a:r>
              <a:rPr lang="en-GB" sz="2000" b="1" dirty="0">
                <a:highlight>
                  <a:srgbClr val="FFFF00"/>
                </a:highlight>
                <a:latin typeface="Arial" panose="020B0604020202020204" pitchFamily="34" charset="0"/>
                <a:cs typeface="Arial" panose="020B0604020202020204" pitchFamily="34" charset="0"/>
              </a:rPr>
              <a:t>Date for the diary: </a:t>
            </a:r>
          </a:p>
          <a:p>
            <a:r>
              <a:rPr lang="en-GB" sz="2000" dirty="0">
                <a:effectLst/>
                <a:latin typeface="Arial" panose="020B0604020202020204" pitchFamily="34" charset="0"/>
                <a:ea typeface="Calibri" panose="020F0502020204030204" pitchFamily="34" charset="0"/>
                <a:cs typeface="Arial" panose="020B0604020202020204" pitchFamily="34" charset="0"/>
              </a:rPr>
              <a:t>We encourage you to save </a:t>
            </a:r>
            <a:r>
              <a:rPr lang="en-GB" sz="2000" b="1" dirty="0">
                <a:effectLst/>
                <a:highlight>
                  <a:srgbClr val="FFFF00"/>
                </a:highlight>
                <a:latin typeface="Arial" panose="020B0604020202020204" pitchFamily="34" charset="0"/>
                <a:ea typeface="Calibri" panose="020F0502020204030204" pitchFamily="34" charset="0"/>
                <a:cs typeface="Arial" panose="020B0604020202020204" pitchFamily="34" charset="0"/>
              </a:rPr>
              <a:t>12 October 2023 9am-1pm</a:t>
            </a:r>
            <a:r>
              <a:rPr lang="en-GB" sz="2000" dirty="0">
                <a:effectLst/>
                <a:highlight>
                  <a:srgbClr val="FFFF00"/>
                </a:highlight>
                <a:latin typeface="Arial" panose="020B0604020202020204" pitchFamily="34" charset="0"/>
                <a:ea typeface="Calibri" panose="020F0502020204030204" pitchFamily="34" charset="0"/>
                <a:cs typeface="Arial" panose="020B0604020202020204" pitchFamily="34" charset="0"/>
              </a:rPr>
              <a:t> </a:t>
            </a:r>
            <a:r>
              <a:rPr lang="en-GB" sz="2000" dirty="0">
                <a:effectLst/>
                <a:latin typeface="Arial" panose="020B0604020202020204" pitchFamily="34" charset="0"/>
                <a:ea typeface="Calibri" panose="020F0502020204030204" pitchFamily="34" charset="0"/>
                <a:cs typeface="Arial" panose="020B0604020202020204" pitchFamily="34" charset="0"/>
              </a:rPr>
              <a:t>to join us for our free ‘Leadership of SEND and Ofsted’ conference at Trinity Park in Ipswich. </a:t>
            </a:r>
            <a:r>
              <a:rPr lang="en-GB" sz="2000" dirty="0">
                <a:latin typeface="Arial" panose="020B0604020202020204" pitchFamily="34" charset="0"/>
                <a:ea typeface="Calibri" panose="020F0502020204030204" pitchFamily="34" charset="0"/>
                <a:cs typeface="Arial" panose="020B0604020202020204" pitchFamily="34" charset="0"/>
              </a:rPr>
              <a:t>For </a:t>
            </a:r>
            <a:r>
              <a:rPr lang="en-GB" sz="2000" dirty="0">
                <a:effectLst/>
                <a:latin typeface="Arial" panose="020B0604020202020204" pitchFamily="34" charset="0"/>
                <a:ea typeface="Calibri" panose="020F0502020204030204" pitchFamily="34" charset="0"/>
                <a:cs typeface="Arial" panose="020B0604020202020204" pitchFamily="34" charset="0"/>
              </a:rPr>
              <a:t>Headteachers, senior leaders and school SEND leads, t</a:t>
            </a:r>
            <a:r>
              <a:rPr lang="en-GB" sz="2000" dirty="0">
                <a:solidFill>
                  <a:srgbClr val="212529"/>
                </a:solidFill>
                <a:effectLst/>
                <a:latin typeface="Arial" panose="020B0604020202020204" pitchFamily="34" charset="0"/>
                <a:ea typeface="Calibri" panose="020F0502020204030204" pitchFamily="34" charset="0"/>
                <a:cs typeface="Arial" panose="020B0604020202020204" pitchFamily="34" charset="0"/>
              </a:rPr>
              <a:t>he event will be led by colleagues from SCC with Malcolm Reeve, National SEND Leader for NASEN/Whole School SEND, as keynote speaker. We will also be asking your opinions about our new county-wide SEND Strategy, due to launch in 2024. Come along and tell us what you think the priorities should be! Please hold the date in your diaries for now – booking information will follow shortly. Further detail here: </a:t>
            </a:r>
            <a:r>
              <a:rPr lang="en-GB" sz="2000" dirty="0">
                <a:hlinkClick r:id="rId3"/>
              </a:rPr>
              <a:t>Autumn 2023 SEND Conference, Trinity Park, Ipswich – Suffolk Learning</a:t>
            </a:r>
            <a:r>
              <a:rPr lang="en-GB" sz="2000" dirty="0"/>
              <a:t> </a:t>
            </a:r>
          </a:p>
          <a:p>
            <a:pPr marL="0" indent="0">
              <a:buNone/>
            </a:pPr>
            <a:r>
              <a:rPr lang="en-GB" sz="2000" dirty="0">
                <a:latin typeface="Arial" panose="020B0604020202020204" pitchFamily="34" charset="0"/>
                <a:cs typeface="Arial" panose="020B0604020202020204" pitchFamily="34" charset="0"/>
              </a:rPr>
              <a:t>   Contact: </a:t>
            </a:r>
            <a:r>
              <a:rPr lang="en-GB" sz="2000" dirty="0">
                <a:latin typeface="Arial" panose="020B0604020202020204" pitchFamily="34" charset="0"/>
                <a:cs typeface="Arial" panose="020B0604020202020204" pitchFamily="34" charset="0"/>
                <a:hlinkClick r:id="rId4"/>
              </a:rPr>
              <a:t>localoffer@suffolk.gov.uk</a:t>
            </a:r>
            <a:r>
              <a:rPr lang="en-GB" sz="2000" dirty="0">
                <a:latin typeface="Arial" panose="020B0604020202020204" pitchFamily="34" charset="0"/>
                <a:cs typeface="Arial" panose="020B0604020202020204" pitchFamily="34" charset="0"/>
              </a:rPr>
              <a:t> </a:t>
            </a:r>
            <a:endParaRPr lang="en-GB"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99715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1461</Words>
  <Application>Microsoft Office PowerPoint</Application>
  <PresentationFormat>Widescreen</PresentationFormat>
  <Paragraphs>65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Symbol</vt:lpstr>
      <vt:lpstr>Office Theme</vt:lpstr>
      <vt:lpstr>Welcome to the SENCo Forum  July 11 2023</vt:lpstr>
      <vt:lpstr> Suffolk Inclusion Support Line </vt:lpstr>
      <vt:lpstr>Take part!!</vt:lpstr>
      <vt:lpstr>SES Updates and Information</vt:lpstr>
      <vt:lpstr>More updates:</vt:lpstr>
      <vt:lpstr>Suffolk Inclusion Support Line – Available all day, for education staff to help them to source the advice, guidance and information needed.  Contact us on 01473 265502 or via email localoffer@suffolk.gov.uk  Inclusion Support Meetings (ISMs) – available across all primary areas of need, to book: http://www.suffolk.gov.uk/sesinclusionappointment (ISMs are also available to Post 16 Settings, ISM’s can be to seek available support for implementing provision with a child or young person’s EHCP).  Education Access Team – Offer ISM’s. The team are ready to support you with discussions about those CYP vulnerable to exclusion or non attendance. In all cases the ISMs are designed to support you as quickly, and as easily as possible, supporting early interventions.  SEND Support Consultations/Solution Circles - are available from SES and from the Psychology and Therapeutic Services by emailing sencosupport@suffolk.gov.uk These are multi-professional virtual meetings designed to support early intervention and where a multi team of professionals is needed.   SES referrals (core offer): requested via the SES Referral Form and sent to SESReferrals@suffolk.gov.uk  This will be for requests for Cognition and Learning, SpLD, Communication and Interaction, the Speech, Language and Communication Needs (SLCN) service, SEMH, Physical / Sensory and the Whole School Inclusion Service. Suffolk InfoLink | Specialist Education Services (SES) Suffolk County Council   The Inclusion Referral Form should still be used for the Alternative Tuition Service (ATS), IYFAP, Permanent Exclusions, requests for Reception / Key Stage 1 Specialist Unit provision and Alternative Provision. Inclusion Referral form can be found here: Specialist Education Services (SES) | Community Directory (suffolk.gov.uk)  If you would like to join our SENCo Forum and receive details of our regular CPD programme, including for new SENCos, please email sencosupport@suffolk.gov.uk </vt:lpstr>
      <vt:lpstr>Some key contacts </vt:lpstr>
      <vt:lpstr>Inclusion Roadshows and conference next term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SENCo Forum  May 2023</dc:title>
  <dc:creator>Izzy Connell</dc:creator>
  <cp:lastModifiedBy>Izzy Connell</cp:lastModifiedBy>
  <cp:revision>2</cp:revision>
  <dcterms:created xsi:type="dcterms:W3CDTF">2023-05-22T11:09:33Z</dcterms:created>
  <dcterms:modified xsi:type="dcterms:W3CDTF">2023-07-11T15:46:03Z</dcterms:modified>
</cp:coreProperties>
</file>