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69" r:id="rId4"/>
    <p:sldId id="267" r:id="rId5"/>
    <p:sldId id="270" r:id="rId6"/>
    <p:sldId id="266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Nicholas" initials="MN" lastIdx="1" clrIdx="0">
    <p:extLst>
      <p:ext uri="{19B8F6BF-5375-455C-9EA6-DF929625EA0E}">
        <p15:presenceInfo xmlns:p15="http://schemas.microsoft.com/office/powerpoint/2012/main" userId="S::Mark.Nicholas@suffolk.gov.uk::4b9f74ca-67af-4d97-814f-f19cd3a462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F76B8-74DE-4B2C-8F0C-622F14F5610F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E8C86-7540-4352-8973-8BFC2E1A6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1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E8C86-7540-4352-8973-8BFC2E1A63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2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04F5-A7C1-4254-8A03-7EE0FE002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A6E85-68E9-4A5A-93D1-F90A6C325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E0FF-8424-45F9-A0C0-BA0F4E0B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A700-55B1-4D5D-B967-B46DF813BF3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472A7-0DC4-44ED-8F7A-8B60399F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C5A7E-066F-4C85-8A42-DEDE9F9C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0940-A536-43C1-8CB9-3E3E16B63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02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2E79-C01B-46B3-8937-7962F906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AD625-E375-4D1E-B800-D8D688D09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7515E-2ACD-468A-BEDA-D86E663A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A700-55B1-4D5D-B967-B46DF813BF3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16DD-9CF2-4BC5-B54C-ED35DF80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A9538-D819-4531-8B9E-17EF1075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0940-A536-43C1-8CB9-3E3E16B63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3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63E57-55D6-4397-9106-236B8EEC5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D8C88-54F8-497C-8A18-B2E7F8E36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8FEF2-64BA-4D03-931A-C7885528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A700-55B1-4D5D-B967-B46DF813BF3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7928F-55AC-4D28-B602-CDBF2F99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BFA52-BAA3-4F29-AA87-2B2A421C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0940-A536-43C1-8CB9-3E3E16B63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2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B94EF-39D3-4D7F-BBF2-8BDA42B8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D2C26-5287-4646-916B-65BA8F2B2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2A0D6-A2D2-4085-896D-BCE0D09F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A700-55B1-4D5D-B967-B46DF813BF3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7149-3719-4718-AFFB-9B2F449D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BF456-F61C-437D-9B1D-6D754A1F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0940-A536-43C1-8CB9-3E3E16B63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DDDC-2D6E-49CE-A6B7-C61F52C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74D2A-3186-42D3-89C5-88000F86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7F967-9583-4C32-8A93-2EA97C37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A700-55B1-4D5D-B967-B46DF813BF3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A8314-9EF8-4E7C-94A2-D2273244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8E695-8494-47C9-85FD-555508CA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0940-A536-43C1-8CB9-3E3E16B63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3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F1DB-F658-4EE0-BFD6-9AEDD531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FDDF5-9984-4172-959C-C8ED3913B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CE195-0D11-43C6-95D6-DF0F5681D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A30AE-EAA0-4C22-82EC-3B6A8941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A700-55B1-4D5D-B967-B46DF813BF3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E180A-4D04-4BED-BBCB-D242FFBB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18265-79B5-420B-8B53-194C068B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0940-A536-43C1-8CB9-3E3E16B63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3ABE0-192D-475F-B82A-038B1223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A4B77-D5F1-4FEA-9F23-F37A848F3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AFE48-9A5A-430E-BF49-D422783DF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D8B25-8F31-4311-8C03-C698C2BC7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19DA6-D021-44ED-9E05-51A513AD9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FC914C-BFF3-4E11-B4B1-7099FB37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A700-55B1-4D5D-B967-B46DF813BF3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77FD3-369F-4278-A346-BAD586FC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8FC746-D30F-4519-B0CC-F531FE15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0940-A536-43C1-8CB9-3E3E16B63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69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4AE7-2985-4CDE-A260-66BAEBB9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44284-AF36-4334-A8B4-037F511E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A700-55B1-4D5D-B967-B46DF813BF3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3E2F3-A05E-46DF-91C3-1A14D3B2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7BDD4-8109-443F-B816-F0842D80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0940-A536-43C1-8CB9-3E3E16B63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10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4296AC-AFE3-4196-AB58-FA7A0F59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A700-55B1-4D5D-B967-B46DF813BF3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5027E-1E4E-423A-9350-4DFEF636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B9635-5FDC-4737-8406-016A91C0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0940-A536-43C1-8CB9-3E3E16B63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0C049-0318-4F73-AA8B-A514A8FE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9B2C-088F-4D12-945D-D803F3A4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BFCBD-A1B4-4D20-96C8-FA9843931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D9BF3-5AD0-4F11-81ED-A1BD2462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A700-55B1-4D5D-B967-B46DF813BF3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9CCEF-8CFB-4F4A-A08D-D145321E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B6B08-EE51-4CCE-9A06-FA99972F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0940-A536-43C1-8CB9-3E3E16B63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3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C6C0-5705-4DB6-9864-5967F977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CC7237-B92B-48BD-ABDC-797D87181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D09D7-AF07-4F57-B593-FB2367BA1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B58DC-2ADD-4EEE-8E1F-CBEB1345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A700-55B1-4D5D-B967-B46DF813BF3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FE684-8AF0-42DE-A3C1-CAE91EC4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1FDE7-E1B6-4C32-AAFF-AD1FED85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0940-A536-43C1-8CB9-3E3E16B63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5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E65CC4-DBC7-4411-8DAE-E6C4FD72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23E84-FCFD-4841-9A51-78D62403A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E4313-CDFE-4A6E-B5D0-78942B1E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FA700-55B1-4D5D-B967-B46DF813BF3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9777E-2221-498A-87BF-5326F7FEA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93524-DA8E-4F87-85B7-1A28F1885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0940-A536-43C1-8CB9-3E3E16B63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ransport.service@suffolk.gov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ffolonboard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ffolkonboard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ransport.ops@suffolk.gov.uk" TargetMode="External"/><Relationship Id="rId5" Type="http://schemas.openxmlformats.org/officeDocument/2006/relationships/hyperlink" Target="mailto:Transport.servicespecialised@suffolk.gov.uk" TargetMode="External"/><Relationship Id="rId4" Type="http://schemas.openxmlformats.org/officeDocument/2006/relationships/hyperlink" Target="mailto:Transport.service@suffolk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C1A4AA-60C6-4ED8-85D5-4DE8F4EF1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288CC-09B4-4A71-B228-A34D55EF6873}"/>
              </a:ext>
            </a:extLst>
          </p:cNvPr>
          <p:cNvSpPr txBox="1"/>
          <p:nvPr/>
        </p:nvSpPr>
        <p:spPr>
          <a:xfrm>
            <a:off x="868165" y="2609424"/>
            <a:ext cx="11203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 Transport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987684-A064-4E2A-95E1-3349F780E60A}"/>
              </a:ext>
            </a:extLst>
          </p:cNvPr>
          <p:cNvCxnSpPr>
            <a:cxnSpLocks/>
          </p:cNvCxnSpPr>
          <p:nvPr/>
        </p:nvCxnSpPr>
        <p:spPr>
          <a:xfrm>
            <a:off x="973275" y="3508510"/>
            <a:ext cx="4107608" cy="0"/>
          </a:xfrm>
          <a:prstGeom prst="line">
            <a:avLst/>
          </a:prstGeom>
          <a:ln w="539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CC17E4-3B14-4332-AE80-2B811845C3AB}"/>
              </a:ext>
            </a:extLst>
          </p:cNvPr>
          <p:cNvSpPr txBox="1"/>
          <p:nvPr/>
        </p:nvSpPr>
        <p:spPr>
          <a:xfrm>
            <a:off x="788651" y="3699711"/>
            <a:ext cx="11203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SENCO Forum, 11 July 2023</a:t>
            </a:r>
          </a:p>
          <a:p>
            <a:endParaRPr lang="en-GB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Julie Mitchell, Policy &amp; Information Manager</a:t>
            </a:r>
          </a:p>
          <a:p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Transport.service@suffolk.gov.uk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– 0345 6066173</a:t>
            </a:r>
          </a:p>
        </p:txBody>
      </p:sp>
    </p:spTree>
    <p:extLst>
      <p:ext uri="{BB962C8B-B14F-4D97-AF65-F5344CB8AC3E}">
        <p14:creationId xmlns:p14="http://schemas.microsoft.com/office/powerpoint/2010/main" val="219923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38A48A-ED55-4487-A11F-C42E1CE7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4DD88D6-54A0-4FCA-962A-FDAEC96A68F4}"/>
              </a:ext>
            </a:extLst>
          </p:cNvPr>
          <p:cNvSpPr txBox="1"/>
          <p:nvPr/>
        </p:nvSpPr>
        <p:spPr>
          <a:xfrm>
            <a:off x="494453" y="775809"/>
            <a:ext cx="1120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8C9D0-E0A7-0C82-C331-3EB8DF6BB190}"/>
              </a:ext>
            </a:extLst>
          </p:cNvPr>
          <p:cNvSpPr txBox="1"/>
          <p:nvPr/>
        </p:nvSpPr>
        <p:spPr>
          <a:xfrm>
            <a:off x="494453" y="1677725"/>
            <a:ext cx="1120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Graphical user interface, application">
            <a:extLst>
              <a:ext uri="{FF2B5EF4-FFF2-40B4-BE49-F238E27FC236}">
                <a16:creationId xmlns:a16="http://schemas.microsoft.com/office/drawing/2014/main" id="{01BC121B-F778-E9E0-3F28-3CFFD85A4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7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38A48A-ED55-4487-A11F-C42E1CE7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5"/>
            <a:ext cx="12192000" cy="68562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4DD88D6-54A0-4FCA-962A-FDAEC96A68F4}"/>
              </a:ext>
            </a:extLst>
          </p:cNvPr>
          <p:cNvSpPr txBox="1"/>
          <p:nvPr/>
        </p:nvSpPr>
        <p:spPr>
          <a:xfrm>
            <a:off x="531091" y="683348"/>
            <a:ext cx="1120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 Transport – what we do &amp; who we work with 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D117FD-EDF5-B29B-6688-245185ED5116}"/>
              </a:ext>
            </a:extLst>
          </p:cNvPr>
          <p:cNvSpPr/>
          <p:nvPr/>
        </p:nvSpPr>
        <p:spPr>
          <a:xfrm>
            <a:off x="8375542" y="1995639"/>
            <a:ext cx="1518834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SEND School Travel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93549-D7EF-279A-6F5B-8BB70EA33548}"/>
              </a:ext>
            </a:extLst>
          </p:cNvPr>
          <p:cNvSpPr/>
          <p:nvPr/>
        </p:nvSpPr>
        <p:spPr>
          <a:xfrm>
            <a:off x="9335145" y="3339212"/>
            <a:ext cx="1614407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Mainstream School Travel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3C4E9-9ADB-A502-F863-6B10989E1A9C}"/>
              </a:ext>
            </a:extLst>
          </p:cNvPr>
          <p:cNvSpPr/>
          <p:nvPr/>
        </p:nvSpPr>
        <p:spPr>
          <a:xfrm>
            <a:off x="10298624" y="5009817"/>
            <a:ext cx="1017722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Social Care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FBAB6B-05F3-A40E-4162-2227BFC3CC97}"/>
              </a:ext>
            </a:extLst>
          </p:cNvPr>
          <p:cNvSpPr/>
          <p:nvPr/>
        </p:nvSpPr>
        <p:spPr>
          <a:xfrm>
            <a:off x="8121143" y="5031785"/>
            <a:ext cx="1719666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&amp; Information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60AB96-7FAA-6732-38C7-8E57220F0F11}"/>
              </a:ext>
            </a:extLst>
          </p:cNvPr>
          <p:cNvSpPr/>
          <p:nvPr/>
        </p:nvSpPr>
        <p:spPr>
          <a:xfrm>
            <a:off x="5175118" y="5013229"/>
            <a:ext cx="1127502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Pay families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138E0A-87E9-AF88-3751-7E04D9E348BB}"/>
              </a:ext>
            </a:extLst>
          </p:cNvPr>
          <p:cNvSpPr/>
          <p:nvPr/>
        </p:nvSpPr>
        <p:spPr>
          <a:xfrm>
            <a:off x="5393410" y="1842345"/>
            <a:ext cx="2766448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www.suffolkonboard.com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48CE07-05D9-D060-C49B-48B60E2A5BD2}"/>
              </a:ext>
            </a:extLst>
          </p:cNvPr>
          <p:cNvSpPr/>
          <p:nvPr/>
        </p:nvSpPr>
        <p:spPr>
          <a:xfrm>
            <a:off x="3856868" y="1576808"/>
            <a:ext cx="1404433" cy="618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 applications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559CD5-E0BC-79B5-86F7-A23AE305437E}"/>
              </a:ext>
            </a:extLst>
          </p:cNvPr>
          <p:cNvSpPr/>
          <p:nvPr/>
        </p:nvSpPr>
        <p:spPr>
          <a:xfrm>
            <a:off x="469228" y="5355164"/>
            <a:ext cx="2346701" cy="819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Budget monitoring &amp; forecasting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B17D92-3090-33F6-831D-F3E531A9B2F2}"/>
              </a:ext>
            </a:extLst>
          </p:cNvPr>
          <p:cNvSpPr/>
          <p:nvPr/>
        </p:nvSpPr>
        <p:spPr>
          <a:xfrm>
            <a:off x="900021" y="3543361"/>
            <a:ext cx="1606658" cy="819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SEND Sufficiency Planning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BD09DC-E5BB-6608-6656-7D31B0BD8086}"/>
              </a:ext>
            </a:extLst>
          </p:cNvPr>
          <p:cNvSpPr/>
          <p:nvPr/>
        </p:nvSpPr>
        <p:spPr>
          <a:xfrm>
            <a:off x="3273744" y="5062370"/>
            <a:ext cx="1404433" cy="618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Bus registrations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A13F9-90C1-7E01-45EA-1288AA165534}"/>
              </a:ext>
            </a:extLst>
          </p:cNvPr>
          <p:cNvSpPr/>
          <p:nvPr/>
        </p:nvSpPr>
        <p:spPr>
          <a:xfrm>
            <a:off x="6583550" y="4767947"/>
            <a:ext cx="1127502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 bus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063518-8ED6-D7CD-7EC6-6B86FBA0E2AD}"/>
              </a:ext>
            </a:extLst>
          </p:cNvPr>
          <p:cNvSpPr/>
          <p:nvPr/>
        </p:nvSpPr>
        <p:spPr>
          <a:xfrm>
            <a:off x="476199" y="4616530"/>
            <a:ext cx="1127502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Pay Operators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58FB46-BFB5-8FB4-7994-203C52E08588}"/>
              </a:ext>
            </a:extLst>
          </p:cNvPr>
          <p:cNvSpPr/>
          <p:nvPr/>
        </p:nvSpPr>
        <p:spPr>
          <a:xfrm>
            <a:off x="7568339" y="3902340"/>
            <a:ext cx="1614407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Independent Travel Training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16ED72-660E-9C4D-4B55-68FEB375A5A7}"/>
              </a:ext>
            </a:extLst>
          </p:cNvPr>
          <p:cNvSpPr/>
          <p:nvPr/>
        </p:nvSpPr>
        <p:spPr>
          <a:xfrm>
            <a:off x="2105089" y="1572299"/>
            <a:ext cx="160665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Rural &amp; Green Travel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34919B-F07A-C49A-C6E3-B347BC79042B}"/>
              </a:ext>
            </a:extLst>
          </p:cNvPr>
          <p:cNvSpPr/>
          <p:nvPr/>
        </p:nvSpPr>
        <p:spPr>
          <a:xfrm>
            <a:off x="1746864" y="4521851"/>
            <a:ext cx="1404433" cy="618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place planning</a:t>
            </a:r>
          </a:p>
        </p:txBody>
      </p:sp>
      <p:sp>
        <p:nvSpPr>
          <p:cNvPr id="20" name="Star: 32 Points 19">
            <a:extLst>
              <a:ext uri="{FF2B5EF4-FFF2-40B4-BE49-F238E27FC236}">
                <a16:creationId xmlns:a16="http://schemas.microsoft.com/office/drawing/2014/main" id="{16BEDD0C-31E8-8677-7433-D52631653851}"/>
              </a:ext>
            </a:extLst>
          </p:cNvPr>
          <p:cNvSpPr/>
          <p:nvPr/>
        </p:nvSpPr>
        <p:spPr>
          <a:xfrm>
            <a:off x="4559085" y="2693028"/>
            <a:ext cx="1978515" cy="1923502"/>
          </a:xfrm>
          <a:prstGeom prst="star32">
            <a:avLst/>
          </a:prstGeom>
          <a:solidFill>
            <a:srgbClr val="DA2E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E17252-3E27-6343-3270-70A6A86FFE8E}"/>
              </a:ext>
            </a:extLst>
          </p:cNvPr>
          <p:cNvSpPr txBox="1"/>
          <p:nvPr/>
        </p:nvSpPr>
        <p:spPr>
          <a:xfrm>
            <a:off x="5005136" y="3256009"/>
            <a:ext cx="112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Passenger Transport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8BAF15-BE53-C8D5-6347-6C7CD77E9F94}"/>
              </a:ext>
            </a:extLst>
          </p:cNvPr>
          <p:cNvSpPr/>
          <p:nvPr/>
        </p:nvSpPr>
        <p:spPr>
          <a:xfrm>
            <a:off x="9704624" y="4265508"/>
            <a:ext cx="1017722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Section 106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AC48E3-8C47-E8A0-9368-53C4F23DA505}"/>
              </a:ext>
            </a:extLst>
          </p:cNvPr>
          <p:cNvSpPr/>
          <p:nvPr/>
        </p:nvSpPr>
        <p:spPr>
          <a:xfrm>
            <a:off x="8198353" y="2646408"/>
            <a:ext cx="124573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Real time bus data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D1773F-10BE-8F12-5F90-59F4174F17CF}"/>
              </a:ext>
            </a:extLst>
          </p:cNvPr>
          <p:cNvSpPr/>
          <p:nvPr/>
        </p:nvSpPr>
        <p:spPr>
          <a:xfrm>
            <a:off x="6638440" y="5698706"/>
            <a:ext cx="1017722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Contact centre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159E81-A8D0-1173-9E9B-DCCFADA141D8}"/>
              </a:ext>
            </a:extLst>
          </p:cNvPr>
          <p:cNvSpPr/>
          <p:nvPr/>
        </p:nvSpPr>
        <p:spPr>
          <a:xfrm>
            <a:off x="9633487" y="5780105"/>
            <a:ext cx="1017722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DfE &amp; DfT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8C007B-46FF-4463-DA3B-47497494DA7C}"/>
              </a:ext>
            </a:extLst>
          </p:cNvPr>
          <p:cNvSpPr/>
          <p:nvPr/>
        </p:nvSpPr>
        <p:spPr>
          <a:xfrm>
            <a:off x="5244642" y="5825421"/>
            <a:ext cx="1127502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SENDIASS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C1300F-0B64-09CB-FFA7-B43B484F2A35}"/>
              </a:ext>
            </a:extLst>
          </p:cNvPr>
          <p:cNvSpPr/>
          <p:nvPr/>
        </p:nvSpPr>
        <p:spPr>
          <a:xfrm>
            <a:off x="3510366" y="5778307"/>
            <a:ext cx="1483316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Suffolk Parent Carer Forum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EA2E08-A8B1-1829-2E04-8AE10A1AB4B5}"/>
              </a:ext>
            </a:extLst>
          </p:cNvPr>
          <p:cNvSpPr/>
          <p:nvPr/>
        </p:nvSpPr>
        <p:spPr>
          <a:xfrm>
            <a:off x="9828508" y="2649664"/>
            <a:ext cx="1017722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Media &amp; Comms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56188E-319C-13FC-7F8B-B7B7A8551E7A}"/>
              </a:ext>
            </a:extLst>
          </p:cNvPr>
          <p:cNvSpPr/>
          <p:nvPr/>
        </p:nvSpPr>
        <p:spPr>
          <a:xfrm>
            <a:off x="3342163" y="4138305"/>
            <a:ext cx="1258965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Admissions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6E37A7-BB53-8565-925F-9D1DABFDCA29}"/>
              </a:ext>
            </a:extLst>
          </p:cNvPr>
          <p:cNvSpPr/>
          <p:nvPr/>
        </p:nvSpPr>
        <p:spPr>
          <a:xfrm>
            <a:off x="10184619" y="1585478"/>
            <a:ext cx="1245731" cy="73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Local Authorities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5CFD29-41F8-9E7A-9CF8-8BC25D4F5D7C}"/>
              </a:ext>
            </a:extLst>
          </p:cNvPr>
          <p:cNvSpPr/>
          <p:nvPr/>
        </p:nvSpPr>
        <p:spPr>
          <a:xfrm>
            <a:off x="10782488" y="5698706"/>
            <a:ext cx="1017722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DBS Checks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F69290-51ED-0C24-9458-2FBC782C7CB1}"/>
              </a:ext>
            </a:extLst>
          </p:cNvPr>
          <p:cNvSpPr/>
          <p:nvPr/>
        </p:nvSpPr>
        <p:spPr>
          <a:xfrm>
            <a:off x="7857641" y="5825421"/>
            <a:ext cx="1474307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Safeguarding Training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10213C-BD2E-C93E-3575-4E02C57D723D}"/>
              </a:ext>
            </a:extLst>
          </p:cNvPr>
          <p:cNvSpPr/>
          <p:nvPr/>
        </p:nvSpPr>
        <p:spPr>
          <a:xfrm>
            <a:off x="10823443" y="4021607"/>
            <a:ext cx="1017722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A0BDBC-096C-9F1C-D28E-402F356772D4}"/>
              </a:ext>
            </a:extLst>
          </p:cNvPr>
          <p:cNvSpPr/>
          <p:nvPr/>
        </p:nvSpPr>
        <p:spPr>
          <a:xfrm>
            <a:off x="450546" y="1564016"/>
            <a:ext cx="1404433" cy="431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Procurement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4CC85A-3970-2830-5594-CE4C2ECF429E}"/>
              </a:ext>
            </a:extLst>
          </p:cNvPr>
          <p:cNvSpPr/>
          <p:nvPr/>
        </p:nvSpPr>
        <p:spPr>
          <a:xfrm>
            <a:off x="349433" y="2436520"/>
            <a:ext cx="1606658" cy="819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Contract monitoring &amp; enforcement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1B57C-C6CE-7619-2FF9-541B60025788}"/>
              </a:ext>
            </a:extLst>
          </p:cNvPr>
          <p:cNvSpPr/>
          <p:nvPr/>
        </p:nvSpPr>
        <p:spPr>
          <a:xfrm>
            <a:off x="2373651" y="2376965"/>
            <a:ext cx="1606658" cy="819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Transport reviews &amp; appeals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30B00B-185F-C418-90E0-48D4412D00D0}"/>
              </a:ext>
            </a:extLst>
          </p:cNvPr>
          <p:cNvSpPr/>
          <p:nvPr/>
        </p:nvSpPr>
        <p:spPr>
          <a:xfrm>
            <a:off x="6796207" y="2911669"/>
            <a:ext cx="1245730" cy="786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Bus Open Data (BODS)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0ACF46-12F5-965F-27A3-469FCDB59BEF}"/>
              </a:ext>
            </a:extLst>
          </p:cNvPr>
          <p:cNvSpPr/>
          <p:nvPr/>
        </p:nvSpPr>
        <p:spPr>
          <a:xfrm>
            <a:off x="2765286" y="3365653"/>
            <a:ext cx="1271921" cy="55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Warehouse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0D685B-D17B-28C2-9E51-D89E305D50CF}"/>
              </a:ext>
            </a:extLst>
          </p:cNvPr>
          <p:cNvSpPr/>
          <p:nvPr/>
        </p:nvSpPr>
        <p:spPr>
          <a:xfrm>
            <a:off x="4146642" y="2275783"/>
            <a:ext cx="1027330" cy="426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Schools</a:t>
            </a:r>
          </a:p>
        </p:txBody>
      </p:sp>
    </p:spTree>
    <p:extLst>
      <p:ext uri="{BB962C8B-B14F-4D97-AF65-F5344CB8AC3E}">
        <p14:creationId xmlns:p14="http://schemas.microsoft.com/office/powerpoint/2010/main" val="87065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38A48A-ED55-4487-A11F-C42E1CE7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4DD88D6-54A0-4FCA-962A-FDAEC96A68F4}"/>
              </a:ext>
            </a:extLst>
          </p:cNvPr>
          <p:cNvSpPr txBox="1"/>
          <p:nvPr/>
        </p:nvSpPr>
        <p:spPr>
          <a:xfrm>
            <a:off x="494453" y="798299"/>
            <a:ext cx="1120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travel costs…..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8C9D0-E0A7-0C82-C331-3EB8DF6BB190}"/>
              </a:ext>
            </a:extLst>
          </p:cNvPr>
          <p:cNvSpPr txBox="1"/>
          <p:nvPr/>
        </p:nvSpPr>
        <p:spPr>
          <a:xfrm>
            <a:off x="494453" y="1677725"/>
            <a:ext cx="11203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Average cost for a SEND pupil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£10,000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Average cost of mainstream pupil?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£1,500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Spend for school travel 2022/2023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£36.5m, £6.5m over the allocated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is an increase of 62% in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BE286AD-BDE9-3545-0CC0-584B87D3E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44056"/>
              </p:ext>
            </p:extLst>
          </p:nvPr>
        </p:nvGraphicFramePr>
        <p:xfrm>
          <a:off x="829160" y="4610746"/>
          <a:ext cx="8121973" cy="1125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115">
                  <a:extLst>
                    <a:ext uri="{9D8B030D-6E8A-4147-A177-3AD203B41FA5}">
                      <a16:colId xmlns:a16="http://schemas.microsoft.com/office/drawing/2014/main" val="286781808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6930114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7512263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547338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6842468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609409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16884943"/>
                    </a:ext>
                  </a:extLst>
                </a:gridCol>
              </a:tblGrid>
              <a:tr h="3752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2021/222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2022/23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370459"/>
                  </a:ext>
                </a:extLst>
              </a:tr>
              <a:tr h="375263">
                <a:tc>
                  <a:txBody>
                    <a:bodyPr/>
                    <a:lstStyle/>
                    <a:p>
                      <a:r>
                        <a:rPr lang="en-GB" sz="1400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£10.4m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£12.0m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£13.2m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£14.9m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£17.1m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049254"/>
                  </a:ext>
                </a:extLst>
              </a:tr>
              <a:tr h="375263">
                <a:tc>
                  <a:txBody>
                    <a:bodyPr/>
                    <a:lstStyle/>
                    <a:p>
                      <a:r>
                        <a:rPr lang="en-GB" sz="1400" dirty="0"/>
                        <a:t>Mainstream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£10.8m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£10.9m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£12.2m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£12.5m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£11.8m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36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9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38A48A-ED55-4487-A11F-C42E1CE7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4DD88D6-54A0-4FCA-962A-FDAEC96A68F4}"/>
              </a:ext>
            </a:extLst>
          </p:cNvPr>
          <p:cNvSpPr txBox="1"/>
          <p:nvPr/>
        </p:nvSpPr>
        <p:spPr>
          <a:xfrm>
            <a:off x="494453" y="775809"/>
            <a:ext cx="1120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our current challenges?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8C9D0-E0A7-0C82-C331-3EB8DF6BB190}"/>
              </a:ext>
            </a:extLst>
          </p:cNvPr>
          <p:cNvSpPr txBox="1"/>
          <p:nvPr/>
        </p:nvSpPr>
        <p:spPr>
          <a:xfrm>
            <a:off x="494453" y="1677725"/>
            <a:ext cx="112030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demand – increase in pupils requiring SEND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Increase in requests for individual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Increase in bespoke education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Increase in requests for part time timetables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Gaps and/or missing information: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timetables, venue details, specific needs of pupils, when a pupil leaves a school we are not told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We don’t all have access to the same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Expectation of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Shortage of drivers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Shortage of passenger assistants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Shortage of operators in certain geographical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Lack of bids on tenders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Unreasonably high bids on tenders/Increase in contract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Contracts being handed back by operators at short notice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71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38A48A-ED55-4487-A11F-C42E1CE7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4DD88D6-54A0-4FCA-962A-FDAEC96A68F4}"/>
              </a:ext>
            </a:extLst>
          </p:cNvPr>
          <p:cNvSpPr txBox="1"/>
          <p:nvPr/>
        </p:nvSpPr>
        <p:spPr>
          <a:xfrm>
            <a:off x="494453" y="775809"/>
            <a:ext cx="1120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2023/24…..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8C9D0-E0A7-0C82-C331-3EB8DF6BB190}"/>
              </a:ext>
            </a:extLst>
          </p:cNvPr>
          <p:cNvSpPr txBox="1"/>
          <p:nvPr/>
        </p:nvSpPr>
        <p:spPr>
          <a:xfrm>
            <a:off x="633736" y="1576252"/>
            <a:ext cx="1120309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Updated DfE Guidance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Risk Assessments and medically trained passenger assistants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School One Operator pilot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Process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Review of communication with families - timings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Review of application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Development of a transport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 e-learning module for key SCC staff members</a:t>
            </a:r>
          </a:p>
          <a:p>
            <a:pPr lvl="1"/>
            <a:endParaRPr lang="en-GB" sz="2000" dirty="0"/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Key points to note: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Start the school travel conversation early with families to help with transitions.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What can you do to help us?  How can we help each other?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Share thoughts, ideas and best practice.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92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893ED70-7DD5-40C4-A388-1F9EA59E4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A9201D-B148-835D-AB3E-3A6805AFA1B4}"/>
              </a:ext>
            </a:extLst>
          </p:cNvPr>
          <p:cNvSpPr txBox="1"/>
          <p:nvPr/>
        </p:nvSpPr>
        <p:spPr>
          <a:xfrm>
            <a:off x="2301498" y="1619572"/>
            <a:ext cx="69587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Contact details: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>
                <a:hlinkClick r:id="rId3"/>
              </a:rPr>
              <a:t>www.suffolkonboard.com</a:t>
            </a:r>
            <a:endParaRPr lang="en-GB" sz="2000" dirty="0"/>
          </a:p>
          <a:p>
            <a:pPr algn="ctr"/>
            <a:r>
              <a:rPr lang="en-GB" sz="2000" dirty="0"/>
              <a:t>0345 6066173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School Travel Entitlement Queries</a:t>
            </a:r>
          </a:p>
          <a:p>
            <a:pPr algn="ctr"/>
            <a:r>
              <a:rPr lang="en-GB" sz="2000" dirty="0">
                <a:hlinkClick r:id="rId4"/>
              </a:rPr>
              <a:t>Transport.service@suffolk.gov.uk</a:t>
            </a:r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SEND School Travel Operational Queries</a:t>
            </a:r>
          </a:p>
          <a:p>
            <a:pPr algn="ctr"/>
            <a:r>
              <a:rPr lang="en-GB" sz="2000" dirty="0">
                <a:hlinkClick r:id="rId5"/>
              </a:rPr>
              <a:t>Transport.servicespecialised@suffolk.gov.uk</a:t>
            </a:r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Mainstream School Travel Operational Queries</a:t>
            </a:r>
          </a:p>
          <a:p>
            <a:pPr algn="ctr"/>
            <a:r>
              <a:rPr lang="en-GB" sz="2000" dirty="0">
                <a:hlinkClick r:id="rId6"/>
              </a:rPr>
              <a:t>Transport.serviceops@suffolk.gov.uk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29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457</Words>
  <Application>Microsoft Office PowerPoint</Application>
  <PresentationFormat>Widescreen</PresentationFormat>
  <Paragraphs>127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Nicholas</dc:creator>
  <cp:lastModifiedBy>Julie Mitchell</cp:lastModifiedBy>
  <cp:revision>28</cp:revision>
  <dcterms:created xsi:type="dcterms:W3CDTF">2019-02-12T10:11:11Z</dcterms:created>
  <dcterms:modified xsi:type="dcterms:W3CDTF">2023-07-11T16:40:34Z</dcterms:modified>
</cp:coreProperties>
</file>