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9"/>
  </p:notesMasterIdLst>
  <p:sldIdLst>
    <p:sldId id="12494" r:id="rId3"/>
    <p:sldId id="12495" r:id="rId4"/>
    <p:sldId id="12496" r:id="rId5"/>
    <p:sldId id="12497" r:id="rId6"/>
    <p:sldId id="256" r:id="rId7"/>
    <p:sldId id="1249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30"/>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DE09D-1FE4-4BE0-8E9C-8CB19B314004}"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7BDA0-A6B8-4F32-A19F-18F1C237F05B}" type="slidenum">
              <a:rPr lang="en-GB" smtClean="0"/>
              <a:t>‹#›</a:t>
            </a:fld>
            <a:endParaRPr lang="en-GB"/>
          </a:p>
        </p:txBody>
      </p:sp>
    </p:spTree>
    <p:extLst>
      <p:ext uri="{BB962C8B-B14F-4D97-AF65-F5344CB8AC3E}">
        <p14:creationId xmlns:p14="http://schemas.microsoft.com/office/powerpoint/2010/main" val="368198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Izzy – Currently running 6 pilots</a:t>
            </a:r>
          </a:p>
          <a:p>
            <a:r>
              <a:rPr lang="en-GB" dirty="0"/>
              <a:t>Timescale of visits to ensure CYP are supported, including through transitions</a:t>
            </a:r>
          </a:p>
          <a:p>
            <a:r>
              <a:rPr lang="en-GB" dirty="0"/>
              <a:t>Referrals under the new model will cease in the Autumn term -23 to enable smooth transition, ISM’s will continue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2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Izzy – Currently running 6 pilots</a:t>
            </a:r>
          </a:p>
          <a:p>
            <a:r>
              <a:rPr lang="en-GB" dirty="0"/>
              <a:t>Timescale of visits to ensure CYP are supported, including through transitions</a:t>
            </a:r>
          </a:p>
          <a:p>
            <a:r>
              <a:rPr lang="en-GB" dirty="0"/>
              <a:t>Referrals under the new model will cease in the Autumn term -23 to enable smooth transition, ISM’s will continue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64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Izzy – Currently running 6 pilots</a:t>
            </a:r>
          </a:p>
          <a:p>
            <a:r>
              <a:rPr lang="en-GB" dirty="0"/>
              <a:t>Timescale of visits to ensure CYP are supported, including through transitions</a:t>
            </a:r>
          </a:p>
          <a:p>
            <a:r>
              <a:rPr lang="en-GB" dirty="0"/>
              <a:t>Referrals under the new model will cease in the Autumn term -23 to enable smooth transition, ISM’s will continue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27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https://www.lincolnshire.gov.uk/site/dist/images/site-logo.png"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https://www.lincolnshire.gov.uk/site/dist/images/site-logo.png" TargetMode="Externa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https://www.lincolnshire.gov.uk/site/dist/images/site-logo.png" TargetMode="External"/><Relationship Id="rId5" Type="http://schemas.openxmlformats.org/officeDocument/2006/relationships/image" Target="../media/image7.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CA151-B3C0-F74A-B015-7F46ABD36D3D}"/>
              </a:ext>
            </a:extLst>
          </p:cNvPr>
          <p:cNvSpPr/>
          <p:nvPr userDrawn="1"/>
        </p:nvSpPr>
        <p:spPr>
          <a:xfrm>
            <a:off x="1" y="0"/>
            <a:ext cx="12204700" cy="6858000"/>
          </a:xfrm>
          <a:prstGeom prst="rect">
            <a:avLst/>
          </a:prstGeom>
          <a:gradFill flip="none" rotWithShape="1">
            <a:gsLst>
              <a:gs pos="65000">
                <a:srgbClr val="0C72A9"/>
              </a:gs>
              <a:gs pos="0">
                <a:schemeClr val="accent4"/>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67353" y="1722919"/>
            <a:ext cx="10805961" cy="452387"/>
          </a:xfrm>
          <a:prstGeom prst="rect">
            <a:avLst/>
          </a:prstGeom>
        </p:spPr>
        <p:txBody>
          <a:bodyPr lIns="0" tIns="0" rIns="0" bIns="0" anchor="t" anchorCtr="0">
            <a:noAutofit/>
          </a:bodyPr>
          <a:lstStyle>
            <a:lvl1pPr algn="l">
              <a:defRPr sz="32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667352" y="2129373"/>
            <a:ext cx="10805961" cy="373196"/>
          </a:xfrm>
          <a:prstGeom prst="rect">
            <a:avLst/>
          </a:prstGeom>
        </p:spPr>
        <p:txBody>
          <a:bodyPr lIns="0" tIns="0" rIns="0" bIns="0">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736C8FE8-2692-DD4A-B605-5756B295F03F}"/>
              </a:ext>
            </a:extLst>
          </p:cNvPr>
          <p:cNvCxnSpPr/>
          <p:nvPr userDrawn="1"/>
        </p:nvCxnSpPr>
        <p:spPr>
          <a:xfrm>
            <a:off x="0" y="2714321"/>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1AE76D4-F0D9-414A-B249-F021BCFF3C84}"/>
              </a:ext>
            </a:extLst>
          </p:cNvPr>
          <p:cNvSpPr>
            <a:spLocks noGrp="1"/>
          </p:cNvSpPr>
          <p:nvPr>
            <p:ph type="body" sz="quarter" idx="13"/>
          </p:nvPr>
        </p:nvSpPr>
        <p:spPr>
          <a:xfrm>
            <a:off x="666751" y="2886941"/>
            <a:ext cx="5441949" cy="568526"/>
          </a:xfrm>
          <a:prstGeom prst="rect">
            <a:avLst/>
          </a:prstGeom>
        </p:spPr>
        <p:txBody>
          <a:bodyPr wrap="none" lIns="0" tIns="0" rIns="0" bIns="0">
            <a:noAutofit/>
          </a:bodyPr>
          <a:lstStyle>
            <a:lvl1pPr marL="0" indent="0">
              <a:lnSpc>
                <a:spcPts val="1800"/>
              </a:lnSpc>
              <a:spcBef>
                <a:spcPts val="0"/>
              </a:spcBef>
              <a:buNone/>
              <a:defRPr sz="1800" b="1">
                <a:solidFill>
                  <a:schemeClr val="bg1"/>
                </a:solidFill>
              </a:defRPr>
            </a:lvl1pPr>
            <a:lvl2pPr marL="0" indent="0">
              <a:lnSpc>
                <a:spcPts val="1800"/>
              </a:lnSpc>
              <a:buNone/>
              <a:defRPr sz="1800">
                <a:solidFill>
                  <a:schemeClr val="bg1"/>
                </a:solidFill>
              </a:defRPr>
            </a:lvl2pPr>
          </a:lstStyle>
          <a:p>
            <a:pPr lvl="0"/>
            <a:r>
              <a:rPr lang="en-US"/>
              <a:t>Edit Master text styles</a:t>
            </a:r>
          </a:p>
          <a:p>
            <a:pPr lvl="1"/>
            <a:r>
              <a:rPr lang="en-US"/>
              <a:t>Second level</a:t>
            </a:r>
          </a:p>
        </p:txBody>
      </p:sp>
      <p:sp>
        <p:nvSpPr>
          <p:cNvPr id="14" name="Text Placeholder 12">
            <a:extLst>
              <a:ext uri="{FF2B5EF4-FFF2-40B4-BE49-F238E27FC236}">
                <a16:creationId xmlns:a16="http://schemas.microsoft.com/office/drawing/2014/main" id="{79DD7FB9-FC2F-7F4A-86CE-E4B9DAB76340}"/>
              </a:ext>
            </a:extLst>
          </p:cNvPr>
          <p:cNvSpPr>
            <a:spLocks noGrp="1"/>
          </p:cNvSpPr>
          <p:nvPr>
            <p:ph type="body" sz="quarter" idx="14"/>
          </p:nvPr>
        </p:nvSpPr>
        <p:spPr>
          <a:xfrm>
            <a:off x="6352074" y="2886941"/>
            <a:ext cx="512123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bg1"/>
                </a:solidFill>
              </a:defRPr>
            </a:lvl1pPr>
            <a:lvl2pPr marL="0" indent="0">
              <a:lnSpc>
                <a:spcPts val="1800"/>
              </a:lnSpc>
              <a:buNone/>
              <a:defRPr sz="1800">
                <a:solidFill>
                  <a:schemeClr val="bg1"/>
                </a:solidFill>
              </a:defRPr>
            </a:lvl2pPr>
          </a:lstStyle>
          <a:p>
            <a:pPr lvl="0"/>
            <a:r>
              <a:rPr lang="en-US"/>
              <a:t>Edit Master text styles</a:t>
            </a:r>
          </a:p>
        </p:txBody>
      </p:sp>
      <p:pic>
        <p:nvPicPr>
          <p:cNvPr id="19" name="Picture 18">
            <a:extLst>
              <a:ext uri="{FF2B5EF4-FFF2-40B4-BE49-F238E27FC236}">
                <a16:creationId xmlns:a16="http://schemas.microsoft.com/office/drawing/2014/main" id="{DE2E8AC0-3D3E-3C4A-990A-569814111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284" y="506656"/>
            <a:ext cx="1087899" cy="359212"/>
          </a:xfrm>
          <a:prstGeom prst="rect">
            <a:avLst/>
          </a:prstGeom>
        </p:spPr>
      </p:pic>
      <p:pic>
        <p:nvPicPr>
          <p:cNvPr id="9" name="Picture 8">
            <a:extLst>
              <a:ext uri="{FF2B5EF4-FFF2-40B4-BE49-F238E27FC236}">
                <a16:creationId xmlns:a16="http://schemas.microsoft.com/office/drawing/2014/main" id="{C453E73C-AB5D-144E-8573-5B8338A39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98573"/>
            <a:ext cx="12192000" cy="3276600"/>
          </a:xfrm>
          <a:prstGeom prst="rect">
            <a:avLst/>
          </a:prstGeom>
        </p:spPr>
      </p:pic>
      <p:pic>
        <p:nvPicPr>
          <p:cNvPr id="11" name="Picture 10">
            <a:extLst>
              <a:ext uri="{FF2B5EF4-FFF2-40B4-BE49-F238E27FC236}">
                <a16:creationId xmlns:a16="http://schemas.microsoft.com/office/drawing/2014/main" id="{89487CCE-FAF3-B94B-866E-1CD4EDD0B3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752" y="496518"/>
            <a:ext cx="2158264" cy="412457"/>
          </a:xfrm>
          <a:prstGeom prst="rect">
            <a:avLst/>
          </a:prstGeom>
        </p:spPr>
      </p:pic>
    </p:spTree>
    <p:extLst>
      <p:ext uri="{BB962C8B-B14F-4D97-AF65-F5344CB8AC3E}">
        <p14:creationId xmlns:p14="http://schemas.microsoft.com/office/powerpoint/2010/main" val="19501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F7B-7796-F7ED-23E9-DCEC65049B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3D4A31-9B51-7815-B32E-5E453D834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445F1-F873-ADD5-C155-8767416994D0}"/>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24D27063-4FA3-0E21-62F6-6E7229B3E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EA008A-C513-7065-395C-271400739FE0}"/>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42623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5B87-3617-CA94-31E1-97472FFE2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03CCF3-0BC2-BB38-F531-8B124E9EA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43372-6FDD-7177-26F6-883CCC6D37E4}"/>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DB9770EF-8EA6-78E6-EC02-470A9D5BFA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527E4-DDD5-1853-48E8-762D7DECA3EC}"/>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773518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F5EF-FD82-B20A-8F98-8E33749795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C04788-51B9-2B52-2081-370DE9493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F09D50-A875-5B35-71ED-91F7DCA7DD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EA9D62-B6E3-E0C2-25F3-FC31728815B9}"/>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6" name="Footer Placeholder 5">
            <a:extLst>
              <a:ext uri="{FF2B5EF4-FFF2-40B4-BE49-F238E27FC236}">
                <a16:creationId xmlns:a16="http://schemas.microsoft.com/office/drawing/2014/main" id="{62F904D8-F2C9-6DC5-B124-EB1BF70716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982324-8A9B-834E-4EE0-DA83DD738F18}"/>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34603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815C-5CE2-B414-6E4C-245A314BE0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DE92A-80A5-6C62-743B-1853035CE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8C22E-66A8-78B5-1DAC-9029241D4A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BCA039-A172-D405-BEF9-88C411237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C4B21-314F-B0DD-371B-FEA0485AF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8C84B1-639F-7F91-E322-242C0EF2C4E0}"/>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8" name="Footer Placeholder 7">
            <a:extLst>
              <a:ext uri="{FF2B5EF4-FFF2-40B4-BE49-F238E27FC236}">
                <a16:creationId xmlns:a16="http://schemas.microsoft.com/office/drawing/2014/main" id="{CAA1F3C0-7896-4A90-13D7-7AB8D8FB58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1B87C-6A0C-633E-0F2E-9BC600FAC547}"/>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24593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9D44-3C18-F3C5-E66C-88D73A7CA2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851B77-2FB6-9D5B-3E8D-6BC00F66A2A2}"/>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4" name="Footer Placeholder 3">
            <a:extLst>
              <a:ext uri="{FF2B5EF4-FFF2-40B4-BE49-F238E27FC236}">
                <a16:creationId xmlns:a16="http://schemas.microsoft.com/office/drawing/2014/main" id="{C3193D1E-0FF7-D427-CE2C-B788EDA36E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2955F0-34F7-5C1E-FC99-2391597EDC86}"/>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9184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F5406-98CE-997B-CBC7-E1D89EC7ADD2}"/>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3" name="Footer Placeholder 2">
            <a:extLst>
              <a:ext uri="{FF2B5EF4-FFF2-40B4-BE49-F238E27FC236}">
                <a16:creationId xmlns:a16="http://schemas.microsoft.com/office/drawing/2014/main" id="{B58402BF-4E37-BCF6-5891-2DE1CCD6F8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E35AF6-E7A9-1417-9B8F-3151649302CF}"/>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21318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09B2-6D03-72A5-7B61-CADFDBB75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AE3F54-8EBC-C0DF-7779-0F74809F2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DFC032-18C5-1E92-00FC-0EEE3C4F0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A15DA-E8F9-E3E5-A113-07AAABC8AB38}"/>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6" name="Footer Placeholder 5">
            <a:extLst>
              <a:ext uri="{FF2B5EF4-FFF2-40B4-BE49-F238E27FC236}">
                <a16:creationId xmlns:a16="http://schemas.microsoft.com/office/drawing/2014/main" id="{EA64A16D-9EC2-C071-71EA-F5F02796D4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2EBFD5-4F76-D819-00B7-62201B82784E}"/>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243919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3DBD-D2AC-5D96-6B31-A514D3CD3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29DCDB-8F58-2B64-06C4-A9040C2A6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72CECC-9803-5823-2962-158558132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A14DA-D721-D54D-744F-09DC3C65C547}"/>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6" name="Footer Placeholder 5">
            <a:extLst>
              <a:ext uri="{FF2B5EF4-FFF2-40B4-BE49-F238E27FC236}">
                <a16:creationId xmlns:a16="http://schemas.microsoft.com/office/drawing/2014/main" id="{F2E0AF4E-CC0E-E297-7C49-45D1E34C1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3881E-AC70-9FA2-6762-4B3311E9625C}"/>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363893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F992-A116-4B54-DD56-9200632E0C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217592-4B39-2979-C659-4EEBF32E5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DA63D-287F-2D12-B1F0-8B2992C6B448}"/>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2D5888C3-FB02-F349-D27B-5ABAE658B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AF57B-363A-7A57-0297-EE8B34C63BDB}"/>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135872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6D57E-F1C7-99D8-0E49-DE43CDB412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202C9A-559D-374A-B2DE-C6C9EAF6C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46EA3-6FCA-0A43-D4B8-36D4D345E951}"/>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D7629E1E-300F-4DBD-8A3E-95188F6CC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3BEEA-24BA-7B66-C1E3-0E5A64C1BCB7}"/>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30991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White - Cli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A8BBA0-D1EA-3148-BBF3-5D853CA726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284" y="506656"/>
            <a:ext cx="1089128" cy="359618"/>
          </a:xfrm>
          <a:prstGeom prst="rect">
            <a:avLst/>
          </a:prstGeom>
        </p:spPr>
      </p:pic>
      <p:pic>
        <p:nvPicPr>
          <p:cNvPr id="11" name="Picture 10">
            <a:extLst>
              <a:ext uri="{FF2B5EF4-FFF2-40B4-BE49-F238E27FC236}">
                <a16:creationId xmlns:a16="http://schemas.microsoft.com/office/drawing/2014/main" id="{2457DDD7-0162-0F49-B101-2405C4BD80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016" y="501376"/>
            <a:ext cx="2160000" cy="407563"/>
          </a:xfrm>
          <a:prstGeom prst="rect">
            <a:avLst/>
          </a:prstGeom>
        </p:spPr>
      </p:pic>
      <p:pic>
        <p:nvPicPr>
          <p:cNvPr id="10" name="Picture 9">
            <a:extLst>
              <a:ext uri="{FF2B5EF4-FFF2-40B4-BE49-F238E27FC236}">
                <a16:creationId xmlns:a16="http://schemas.microsoft.com/office/drawing/2014/main" id="{014550C9-5169-9B4D-89F4-1D3EEB289481}"/>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65016" y="3185960"/>
            <a:ext cx="10808296" cy="2904730"/>
          </a:xfrm>
          <a:prstGeom prst="rect">
            <a:avLst/>
          </a:prstGeom>
        </p:spPr>
      </p:pic>
      <p:sp>
        <p:nvSpPr>
          <p:cNvPr id="12" name="Title 1">
            <a:extLst>
              <a:ext uri="{FF2B5EF4-FFF2-40B4-BE49-F238E27FC236}">
                <a16:creationId xmlns:a16="http://schemas.microsoft.com/office/drawing/2014/main" id="{59AAB451-16EC-A34B-AF1A-9CD124B105A3}"/>
              </a:ext>
            </a:extLst>
          </p:cNvPr>
          <p:cNvSpPr>
            <a:spLocks noGrp="1"/>
          </p:cNvSpPr>
          <p:nvPr>
            <p:ph type="ctrTitle"/>
          </p:nvPr>
        </p:nvSpPr>
        <p:spPr>
          <a:xfrm>
            <a:off x="667353" y="1443788"/>
            <a:ext cx="10805961" cy="452387"/>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Master title style</a:t>
            </a:r>
          </a:p>
        </p:txBody>
      </p:sp>
      <p:sp>
        <p:nvSpPr>
          <p:cNvPr id="17" name="Subtitle 2">
            <a:extLst>
              <a:ext uri="{FF2B5EF4-FFF2-40B4-BE49-F238E27FC236}">
                <a16:creationId xmlns:a16="http://schemas.microsoft.com/office/drawing/2014/main" id="{A44FCBB3-9B3B-2F4E-8103-8B1FA453755D}"/>
              </a:ext>
            </a:extLst>
          </p:cNvPr>
          <p:cNvSpPr>
            <a:spLocks noGrp="1"/>
          </p:cNvSpPr>
          <p:nvPr>
            <p:ph type="subTitle" idx="1"/>
          </p:nvPr>
        </p:nvSpPr>
        <p:spPr>
          <a:xfrm>
            <a:off x="667352" y="1850241"/>
            <a:ext cx="10805961" cy="373196"/>
          </a:xfrm>
          <a:prstGeom prst="rect">
            <a:avLst/>
          </a:prstGeom>
        </p:spPr>
        <p:txBody>
          <a:bodyPr lIns="0" tIns="0" rIns="0" bIns="0">
            <a:noAutofit/>
          </a:bodyPr>
          <a:lstStyle>
            <a:lvl1pPr marL="0" indent="0" algn="l">
              <a:buNone/>
              <a:defRPr sz="32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5DE93320-D5F4-D14A-BF59-1C36C46C803E}"/>
              </a:ext>
            </a:extLst>
          </p:cNvPr>
          <p:cNvCxnSpPr/>
          <p:nvPr userDrawn="1"/>
        </p:nvCxnSpPr>
        <p:spPr>
          <a:xfrm>
            <a:off x="0" y="2435189"/>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1E68236B-06B8-8D45-8C6B-0251DBDA26F0}"/>
              </a:ext>
            </a:extLst>
          </p:cNvPr>
          <p:cNvSpPr>
            <a:spLocks noGrp="1"/>
          </p:cNvSpPr>
          <p:nvPr>
            <p:ph type="body" sz="quarter" idx="13"/>
          </p:nvPr>
        </p:nvSpPr>
        <p:spPr>
          <a:xfrm>
            <a:off x="666751" y="2607809"/>
            <a:ext cx="5441949" cy="568526"/>
          </a:xfrm>
          <a:prstGeom prst="rect">
            <a:avLst/>
          </a:prstGeom>
        </p:spPr>
        <p:txBody>
          <a:bodyPr wrap="none" lIns="0" tIns="0" rIns="0" bIns="0">
            <a:noAutofit/>
          </a:bodyPr>
          <a:lstStyle>
            <a:lvl1pPr marL="0" indent="0">
              <a:lnSpc>
                <a:spcPts val="1800"/>
              </a:lnSpc>
              <a:spcBef>
                <a:spcPts val="0"/>
              </a:spcBef>
              <a:buNone/>
              <a:defRPr sz="1800" b="1">
                <a:solidFill>
                  <a:schemeClr val="accent4"/>
                </a:solidFill>
              </a:defRPr>
            </a:lvl1pPr>
            <a:lvl2pPr marL="0" indent="0">
              <a:lnSpc>
                <a:spcPts val="1800"/>
              </a:lnSpc>
              <a:buNone/>
              <a:defRPr sz="1800">
                <a:solidFill>
                  <a:schemeClr val="accent4"/>
                </a:solidFill>
              </a:defRPr>
            </a:lvl2pPr>
          </a:lstStyle>
          <a:p>
            <a:pPr lvl="0"/>
            <a:r>
              <a:rPr lang="en-US"/>
              <a:t>Edit Master text styles</a:t>
            </a:r>
          </a:p>
          <a:p>
            <a:pPr lvl="1"/>
            <a:r>
              <a:rPr lang="en-US"/>
              <a:t>Second level</a:t>
            </a:r>
          </a:p>
        </p:txBody>
      </p:sp>
      <p:sp>
        <p:nvSpPr>
          <p:cNvPr id="20" name="Text Placeholder 12">
            <a:extLst>
              <a:ext uri="{FF2B5EF4-FFF2-40B4-BE49-F238E27FC236}">
                <a16:creationId xmlns:a16="http://schemas.microsoft.com/office/drawing/2014/main" id="{C2717508-F821-2B48-8853-402FFD089E55}"/>
              </a:ext>
            </a:extLst>
          </p:cNvPr>
          <p:cNvSpPr>
            <a:spLocks noGrp="1"/>
          </p:cNvSpPr>
          <p:nvPr>
            <p:ph type="body" sz="quarter" idx="14"/>
          </p:nvPr>
        </p:nvSpPr>
        <p:spPr>
          <a:xfrm>
            <a:off x="6352074" y="2607809"/>
            <a:ext cx="512123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accent4"/>
                </a:solidFill>
              </a:defRPr>
            </a:lvl1pPr>
            <a:lvl2pPr marL="0" indent="0">
              <a:lnSpc>
                <a:spcPts val="1800"/>
              </a:lnSpc>
              <a:buNone/>
              <a:defRPr sz="1800">
                <a:solidFill>
                  <a:schemeClr val="bg1"/>
                </a:solidFill>
              </a:defRPr>
            </a:lvl2pPr>
          </a:lstStyle>
          <a:p>
            <a:pPr lvl="0"/>
            <a:r>
              <a:rPr lang="en-US"/>
              <a:t>Edit Master text styles</a:t>
            </a:r>
          </a:p>
        </p:txBody>
      </p:sp>
      <p:pic>
        <p:nvPicPr>
          <p:cNvPr id="21" name="Picture 20">
            <a:extLst>
              <a:ext uri="{FF2B5EF4-FFF2-40B4-BE49-F238E27FC236}">
                <a16:creationId xmlns:a16="http://schemas.microsoft.com/office/drawing/2014/main" id="{09B2CEE7-8E07-C343-988E-CDE7EFAAE7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284" y="506656"/>
            <a:ext cx="1089128" cy="359618"/>
          </a:xfrm>
          <a:prstGeom prst="rect">
            <a:avLst/>
          </a:prstGeom>
        </p:spPr>
      </p:pic>
      <p:pic>
        <p:nvPicPr>
          <p:cNvPr id="22" name="Picture 21">
            <a:extLst>
              <a:ext uri="{FF2B5EF4-FFF2-40B4-BE49-F238E27FC236}">
                <a16:creationId xmlns:a16="http://schemas.microsoft.com/office/drawing/2014/main" id="{5293B735-326F-8A4B-911D-68AF3DA80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016" y="501376"/>
            <a:ext cx="2160000" cy="407563"/>
          </a:xfrm>
          <a:prstGeom prst="rect">
            <a:avLst/>
          </a:prstGeom>
        </p:spPr>
      </p:pic>
      <p:sp>
        <p:nvSpPr>
          <p:cNvPr id="23" name="Picture Placeholder 4">
            <a:extLst>
              <a:ext uri="{FF2B5EF4-FFF2-40B4-BE49-F238E27FC236}">
                <a16:creationId xmlns:a16="http://schemas.microsoft.com/office/drawing/2014/main" id="{7FD6A642-73C1-614F-BF45-3F1D8963AB22}"/>
              </a:ext>
            </a:extLst>
          </p:cNvPr>
          <p:cNvSpPr>
            <a:spLocks noGrp="1"/>
          </p:cNvSpPr>
          <p:nvPr>
            <p:ph type="pic" sz="quarter" idx="15" hasCustomPrompt="1"/>
          </p:nvPr>
        </p:nvSpPr>
        <p:spPr>
          <a:xfrm>
            <a:off x="9214586" y="6073542"/>
            <a:ext cx="2257748" cy="616017"/>
          </a:xfrm>
          <a:prstGeom prst="rect">
            <a:avLst/>
          </a:prstGeom>
        </p:spPr>
        <p:txBody>
          <a:bodyPr/>
          <a:lstStyle>
            <a:lvl1pPr marL="0" indent="0" algn="ctr">
              <a:buFontTx/>
              <a:buNone/>
              <a:defRPr sz="1200"/>
            </a:lvl1pPr>
          </a:lstStyle>
          <a:p>
            <a:r>
              <a:rPr lang="en-US"/>
              <a:t>Client Logo</a:t>
            </a:r>
          </a:p>
        </p:txBody>
      </p:sp>
      <p:pic>
        <p:nvPicPr>
          <p:cNvPr id="13" name="Picture 2" descr="Logo: Lincolnshire County Council">
            <a:extLst>
              <a:ext uri="{FF2B5EF4-FFF2-40B4-BE49-F238E27FC236}">
                <a16:creationId xmlns:a16="http://schemas.microsoft.com/office/drawing/2014/main" id="{4CE5F411-601C-49B6-B182-DFB5AF5163E9}"/>
              </a:ext>
            </a:extLst>
          </p:cNvPr>
          <p:cNvPicPr>
            <a:picLocks noChangeAspect="1" noChangeArrowheads="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8912692" y="5984708"/>
            <a:ext cx="27855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Whi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762BA6A-6F6D-A346-B090-297ACCA721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091414F5-EBC5-4847-A54F-6CB5DAC9C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284" y="507062"/>
            <a:ext cx="1087899" cy="359212"/>
          </a:xfrm>
          <a:prstGeom prst="rect">
            <a:avLst/>
          </a:prstGeom>
        </p:spPr>
      </p:pic>
      <p:sp>
        <p:nvSpPr>
          <p:cNvPr id="2" name="Title 1"/>
          <p:cNvSpPr>
            <a:spLocks noGrp="1"/>
          </p:cNvSpPr>
          <p:nvPr>
            <p:ph type="ctrTitle" hasCustomPrompt="1"/>
          </p:nvPr>
        </p:nvSpPr>
        <p:spPr>
          <a:xfrm>
            <a:off x="667353" y="1722919"/>
            <a:ext cx="4845552" cy="1094460"/>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667352" y="3055804"/>
            <a:ext cx="4845553" cy="373196"/>
          </a:xfrm>
          <a:prstGeom prst="rect">
            <a:avLst/>
          </a:prstGeom>
        </p:spPr>
        <p:txBody>
          <a:bodyPr lIns="0" tIns="0" rIns="0" bIns="0">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8D4B7CA-41EB-0541-8D51-62BB16463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6400" y="1371600"/>
            <a:ext cx="5031824" cy="5590800"/>
          </a:xfrm>
          <a:prstGeom prst="rect">
            <a:avLst/>
          </a:prstGeom>
        </p:spPr>
      </p:pic>
      <p:pic>
        <p:nvPicPr>
          <p:cNvPr id="11" name="Picture 10">
            <a:extLst>
              <a:ext uri="{FF2B5EF4-FFF2-40B4-BE49-F238E27FC236}">
                <a16:creationId xmlns:a16="http://schemas.microsoft.com/office/drawing/2014/main" id="{6194D1DF-19FE-C14F-BB2B-B45727168A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95284" y="506656"/>
            <a:ext cx="1089128" cy="359618"/>
          </a:xfrm>
          <a:prstGeom prst="rect">
            <a:avLst/>
          </a:prstGeom>
        </p:spPr>
      </p:pic>
      <p:pic>
        <p:nvPicPr>
          <p:cNvPr id="9" name="Picture 8">
            <a:extLst>
              <a:ext uri="{FF2B5EF4-FFF2-40B4-BE49-F238E27FC236}">
                <a16:creationId xmlns:a16="http://schemas.microsoft.com/office/drawing/2014/main" id="{90748223-6953-3E4C-BAD2-806DD4C18E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65016" y="501376"/>
            <a:ext cx="2160000" cy="407563"/>
          </a:xfrm>
          <a:prstGeom prst="rect">
            <a:avLst/>
          </a:prstGeom>
        </p:spPr>
      </p:pic>
    </p:spTree>
    <p:extLst>
      <p:ext uri="{BB962C8B-B14F-4D97-AF65-F5344CB8AC3E}">
        <p14:creationId xmlns:p14="http://schemas.microsoft.com/office/powerpoint/2010/main" val="3364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AAF4C-47A7-A34E-8832-0EAC85175E78}"/>
              </a:ext>
            </a:extLst>
          </p:cNvPr>
          <p:cNvSpPr/>
          <p:nvPr userDrawn="1"/>
        </p:nvSpPr>
        <p:spPr>
          <a:xfrm>
            <a:off x="0" y="1"/>
            <a:ext cx="12192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160C3909-AFB7-0C49-BF57-71022A8E5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7371" y="6278816"/>
            <a:ext cx="855812" cy="282580"/>
          </a:xfrm>
          <a:prstGeom prst="rect">
            <a:avLst/>
          </a:prstGeom>
        </p:spPr>
      </p:pic>
      <p:sp>
        <p:nvSpPr>
          <p:cNvPr id="8" name="Text Placeholder 7">
            <a:extLst>
              <a:ext uri="{FF2B5EF4-FFF2-40B4-BE49-F238E27FC236}">
                <a16:creationId xmlns:a16="http://schemas.microsoft.com/office/drawing/2014/main" id="{9012E3E7-5047-8144-89A0-6116714CAEFA}"/>
              </a:ext>
            </a:extLst>
          </p:cNvPr>
          <p:cNvSpPr>
            <a:spLocks noGrp="1"/>
          </p:cNvSpPr>
          <p:nvPr>
            <p:ph type="body" sz="quarter" idx="12"/>
          </p:nvPr>
        </p:nvSpPr>
        <p:spPr>
          <a:xfrm>
            <a:off x="679451" y="1"/>
            <a:ext cx="10729695"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sp>
        <p:nvSpPr>
          <p:cNvPr id="15" name="Text Placeholder 5">
            <a:extLst>
              <a:ext uri="{FF2B5EF4-FFF2-40B4-BE49-F238E27FC236}">
                <a16:creationId xmlns:a16="http://schemas.microsoft.com/office/drawing/2014/main" id="{D89E18C5-4281-A14A-8C25-A10134EC1E87}"/>
              </a:ext>
            </a:extLst>
          </p:cNvPr>
          <p:cNvSpPr>
            <a:spLocks noGrp="1"/>
          </p:cNvSpPr>
          <p:nvPr>
            <p:ph type="body" sz="quarter" idx="14"/>
          </p:nvPr>
        </p:nvSpPr>
        <p:spPr>
          <a:xfrm>
            <a:off x="647701" y="1720736"/>
            <a:ext cx="10835481" cy="4347555"/>
          </a:xfrm>
          <a:prstGeom prst="rect">
            <a:avLst/>
          </a:prstGeom>
        </p:spPr>
        <p:txBody>
          <a:bodyPr lIns="0" tIns="0" rIns="0" bIns="0"/>
          <a:lstStyle>
            <a:lvl1pPr marL="0" indent="0">
              <a:buNone/>
              <a:defRPr sz="2000">
                <a:solidFill>
                  <a:schemeClr val="accent4"/>
                </a:solidFill>
              </a:defRPr>
            </a:lvl1pPr>
            <a:lvl2pPr marL="361800" indent="-180000" defTabSz="698400">
              <a:buClr>
                <a:schemeClr val="accent1"/>
              </a:buClr>
              <a:buFont typeface="Arial" panose="020B0604020202020204" pitchFamily="34" charset="0"/>
              <a:buChar char="•"/>
              <a:defRPr sz="2000">
                <a:solidFill>
                  <a:schemeClr val="accent4"/>
                </a:solidFill>
              </a:defRPr>
            </a:lvl2pPr>
            <a:lvl3pPr marL="540000" indent="-180000">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5B765E1D-5BFD-EA4E-9C7E-28F8B1E966B1}"/>
              </a:ext>
            </a:extLst>
          </p:cNvPr>
          <p:cNvCxnSpPr>
            <a:cxnSpLocks/>
          </p:cNvCxnSpPr>
          <p:nvPr userDrawn="1"/>
        </p:nvCxnSpPr>
        <p:spPr>
          <a:xfrm>
            <a:off x="628650" y="6073540"/>
            <a:ext cx="1085453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A650D7-663E-A949-9ECA-6944F348A9BA}"/>
              </a:ext>
            </a:extLst>
          </p:cNvPr>
          <p:cNvCxnSpPr/>
          <p:nvPr userDrawn="1"/>
        </p:nvCxnSpPr>
        <p:spPr>
          <a:xfrm>
            <a:off x="0" y="1029903"/>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E6DE211-D850-4343-9071-4672142D4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9451" y="6277937"/>
            <a:ext cx="1502276" cy="283459"/>
          </a:xfrm>
          <a:prstGeom prst="rect">
            <a:avLst/>
          </a:prstGeom>
        </p:spPr>
      </p:pic>
      <p:pic>
        <p:nvPicPr>
          <p:cNvPr id="10" name="Picture 2" descr="Logo: Lincolnshire County Council">
            <a:extLst>
              <a:ext uri="{FF2B5EF4-FFF2-40B4-BE49-F238E27FC236}">
                <a16:creationId xmlns:a16="http://schemas.microsoft.com/office/drawing/2014/main" id="{1549AA4D-AFF8-4ED2-88E8-51A0B6C34C84}"/>
              </a:ext>
            </a:extLst>
          </p:cNvPr>
          <p:cNvPicPr>
            <a:picLocks noChangeAspect="1" noChangeArrowheads="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5011782" y="6153150"/>
            <a:ext cx="27855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5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slide - pie">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B0717A9-5ED9-C542-81BF-404F915C7936}"/>
              </a:ext>
            </a:extLst>
          </p:cNvPr>
          <p:cNvGraphicFramePr/>
          <p:nvPr userDrawn="1">
            <p:extLst>
              <p:ext uri="{D42A27DB-BD31-4B8C-83A1-F6EECF244321}">
                <p14:modId xmlns:p14="http://schemas.microsoft.com/office/powerpoint/2010/main" val="2993222659"/>
              </p:ext>
            </p:extLst>
          </p:nvPr>
        </p:nvGraphicFramePr>
        <p:xfrm>
          <a:off x="5775158" y="1739078"/>
          <a:ext cx="5980495" cy="427102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7C1B02E2-DC4C-1044-93AD-C7A63F690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7371" y="6278816"/>
            <a:ext cx="855812" cy="282580"/>
          </a:xfrm>
          <a:prstGeom prst="rect">
            <a:avLst/>
          </a:prstGeom>
        </p:spPr>
      </p:pic>
      <p:sp>
        <p:nvSpPr>
          <p:cNvPr id="5" name="Chart Placeholder 4">
            <a:extLst>
              <a:ext uri="{FF2B5EF4-FFF2-40B4-BE49-F238E27FC236}">
                <a16:creationId xmlns:a16="http://schemas.microsoft.com/office/drawing/2014/main" id="{D7E535E8-E317-BE44-81E2-FF0AA64648BB}"/>
              </a:ext>
            </a:extLst>
          </p:cNvPr>
          <p:cNvSpPr>
            <a:spLocks noGrp="1"/>
          </p:cNvSpPr>
          <p:nvPr>
            <p:ph type="chart" sz="quarter" idx="12"/>
          </p:nvPr>
        </p:nvSpPr>
        <p:spPr>
          <a:xfrm>
            <a:off x="5775156" y="1715486"/>
            <a:ext cx="5707761" cy="4152460"/>
          </a:xfrm>
          <a:prstGeom prst="rect">
            <a:avLst/>
          </a:prstGeom>
        </p:spPr>
        <p:txBody>
          <a:bodyPr/>
          <a:lstStyle/>
          <a:p>
            <a:endParaRPr lang="en-US"/>
          </a:p>
        </p:txBody>
      </p:sp>
      <p:cxnSp>
        <p:nvCxnSpPr>
          <p:cNvPr id="16" name="Straight Connector 15">
            <a:extLst>
              <a:ext uri="{FF2B5EF4-FFF2-40B4-BE49-F238E27FC236}">
                <a16:creationId xmlns:a16="http://schemas.microsoft.com/office/drawing/2014/main" id="{18A7593F-70C7-674E-93AC-E3981FFFC1D2}"/>
              </a:ext>
            </a:extLst>
          </p:cNvPr>
          <p:cNvCxnSpPr>
            <a:cxnSpLocks/>
          </p:cNvCxnSpPr>
          <p:nvPr userDrawn="1"/>
        </p:nvCxnSpPr>
        <p:spPr>
          <a:xfrm>
            <a:off x="628650" y="6073540"/>
            <a:ext cx="1085453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A42EA96-21A9-6D40-BB0B-6C179D5FDE14}"/>
              </a:ext>
            </a:extLst>
          </p:cNvPr>
          <p:cNvSpPr>
            <a:spLocks noGrp="1"/>
          </p:cNvSpPr>
          <p:nvPr>
            <p:ph type="body" sz="quarter" idx="14"/>
          </p:nvPr>
        </p:nvSpPr>
        <p:spPr>
          <a:xfrm>
            <a:off x="647701" y="1720735"/>
            <a:ext cx="5127455" cy="4147211"/>
          </a:xfrm>
          <a:prstGeom prst="rect">
            <a:avLst/>
          </a:prstGeom>
        </p:spPr>
        <p:txBody>
          <a:bodyPr lIns="0" tIns="0" rIns="0" bIns="0"/>
          <a:lstStyle>
            <a:lvl1pPr marL="0" indent="0">
              <a:buNone/>
              <a:defRPr sz="2000">
                <a:solidFill>
                  <a:schemeClr val="accent4"/>
                </a:solidFill>
              </a:defRPr>
            </a:lvl1pPr>
            <a:lvl2pPr marL="361800" indent="-180000" defTabSz="698400">
              <a:buClr>
                <a:schemeClr val="accent1"/>
              </a:buClr>
              <a:buFont typeface="Arial" panose="020B0604020202020204" pitchFamily="34" charset="0"/>
              <a:buChar char="•"/>
              <a:defRPr sz="2000">
                <a:solidFill>
                  <a:schemeClr val="accent4"/>
                </a:solidFill>
              </a:defRPr>
            </a:lvl2pPr>
            <a:lvl3pPr marL="540000" indent="-180000">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5E05E960-EE45-AA46-A82E-EE977544D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9451" y="6277937"/>
            <a:ext cx="1502276" cy="283459"/>
          </a:xfrm>
          <a:prstGeom prst="rect">
            <a:avLst/>
          </a:prstGeom>
        </p:spPr>
      </p:pic>
      <p:sp>
        <p:nvSpPr>
          <p:cNvPr id="13" name="Rectangle 12">
            <a:extLst>
              <a:ext uri="{FF2B5EF4-FFF2-40B4-BE49-F238E27FC236}">
                <a16:creationId xmlns:a16="http://schemas.microsoft.com/office/drawing/2014/main" id="{E4AAF854-B0CD-E940-A9AB-FFA237AE4061}"/>
              </a:ext>
            </a:extLst>
          </p:cNvPr>
          <p:cNvSpPr/>
          <p:nvPr userDrawn="1"/>
        </p:nvSpPr>
        <p:spPr>
          <a:xfrm>
            <a:off x="0" y="1"/>
            <a:ext cx="12192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7">
            <a:extLst>
              <a:ext uri="{FF2B5EF4-FFF2-40B4-BE49-F238E27FC236}">
                <a16:creationId xmlns:a16="http://schemas.microsoft.com/office/drawing/2014/main" id="{18C661FD-203A-E348-B628-5895B52CE9DA}"/>
              </a:ext>
            </a:extLst>
          </p:cNvPr>
          <p:cNvSpPr>
            <a:spLocks noGrp="1"/>
          </p:cNvSpPr>
          <p:nvPr>
            <p:ph type="body" sz="quarter" idx="15"/>
          </p:nvPr>
        </p:nvSpPr>
        <p:spPr>
          <a:xfrm>
            <a:off x="679451" y="1"/>
            <a:ext cx="10729695"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cxnSp>
        <p:nvCxnSpPr>
          <p:cNvPr id="17" name="Straight Connector 16">
            <a:extLst>
              <a:ext uri="{FF2B5EF4-FFF2-40B4-BE49-F238E27FC236}">
                <a16:creationId xmlns:a16="http://schemas.microsoft.com/office/drawing/2014/main" id="{EB6E7EB1-82DB-2345-94FD-72EA0BBC355A}"/>
              </a:ext>
            </a:extLst>
          </p:cNvPr>
          <p:cNvCxnSpPr/>
          <p:nvPr userDrawn="1"/>
        </p:nvCxnSpPr>
        <p:spPr>
          <a:xfrm>
            <a:off x="0" y="1029903"/>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2" descr="Logo: Lincolnshire County Council">
            <a:extLst>
              <a:ext uri="{FF2B5EF4-FFF2-40B4-BE49-F238E27FC236}">
                <a16:creationId xmlns:a16="http://schemas.microsoft.com/office/drawing/2014/main" id="{D5FB60B0-C4D1-43D5-8515-7F2BDD790A7D}"/>
              </a:ext>
            </a:extLst>
          </p:cNvPr>
          <p:cNvPicPr>
            <a:picLocks noChangeAspect="1" noChangeArrowheads="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5011782" y="6153150"/>
            <a:ext cx="27855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4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5A266-AA21-7040-92A1-1084A76D6B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7381" y="6125360"/>
            <a:ext cx="855812" cy="376773"/>
          </a:xfrm>
          <a:prstGeom prst="rect">
            <a:avLst/>
          </a:prstGeom>
        </p:spPr>
      </p:pic>
      <p:sp>
        <p:nvSpPr>
          <p:cNvPr id="17" name="Text Placeholder 5">
            <a:extLst>
              <a:ext uri="{FF2B5EF4-FFF2-40B4-BE49-F238E27FC236}">
                <a16:creationId xmlns:a16="http://schemas.microsoft.com/office/drawing/2014/main" id="{B4FDB5ED-8CEA-AB4F-9085-D561A76D33DE}"/>
              </a:ext>
            </a:extLst>
          </p:cNvPr>
          <p:cNvSpPr>
            <a:spLocks noGrp="1"/>
          </p:cNvSpPr>
          <p:nvPr>
            <p:ph type="body" sz="quarter" idx="14"/>
          </p:nvPr>
        </p:nvSpPr>
        <p:spPr>
          <a:xfrm>
            <a:off x="647710" y="1775917"/>
            <a:ext cx="10835481" cy="4080084"/>
          </a:xfrm>
          <a:prstGeom prst="rect">
            <a:avLst/>
          </a:prstGeom>
        </p:spPr>
        <p:txBody>
          <a:bodyPr lIns="0" tIns="0" rIns="0" bIns="0"/>
          <a:lstStyle>
            <a:lvl1pPr marL="0" indent="0">
              <a:buNone/>
              <a:defRPr sz="2000">
                <a:solidFill>
                  <a:schemeClr val="accent4"/>
                </a:solidFill>
              </a:defRPr>
            </a:lvl1pPr>
            <a:lvl2pPr marL="361782" indent="-179992" defTabSz="698365">
              <a:buClr>
                <a:schemeClr val="accent1"/>
              </a:buClr>
              <a:buFont typeface="Arial" panose="020B0604020202020204" pitchFamily="34" charset="0"/>
              <a:buChar char="•"/>
              <a:defRPr sz="2000">
                <a:solidFill>
                  <a:schemeClr val="accent4"/>
                </a:solidFill>
              </a:defRPr>
            </a:lvl2pPr>
            <a:lvl3pPr marL="539973" indent="-179992">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pic>
        <p:nvPicPr>
          <p:cNvPr id="21" name="Picture 20">
            <a:extLst>
              <a:ext uri="{FF2B5EF4-FFF2-40B4-BE49-F238E27FC236}">
                <a16:creationId xmlns:a16="http://schemas.microsoft.com/office/drawing/2014/main" id="{0A038C23-8E1B-9E4E-8434-4C6B34B090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710" y="6124185"/>
            <a:ext cx="1502276" cy="377945"/>
          </a:xfrm>
          <a:prstGeom prst="rect">
            <a:avLst/>
          </a:prstGeom>
        </p:spPr>
      </p:pic>
      <p:cxnSp>
        <p:nvCxnSpPr>
          <p:cNvPr id="22" name="Straight Connector 21">
            <a:extLst>
              <a:ext uri="{FF2B5EF4-FFF2-40B4-BE49-F238E27FC236}">
                <a16:creationId xmlns:a16="http://schemas.microsoft.com/office/drawing/2014/main" id="{4D2AE9B3-7986-4948-9EFF-0717D1D61CF1}"/>
              </a:ext>
            </a:extLst>
          </p:cNvPr>
          <p:cNvCxnSpPr>
            <a:cxnSpLocks/>
          </p:cNvCxnSpPr>
          <p:nvPr userDrawn="1"/>
        </p:nvCxnSpPr>
        <p:spPr>
          <a:xfrm>
            <a:off x="647710" y="5938053"/>
            <a:ext cx="1091069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63D3AF0-56F9-1946-8795-A610B3EBCEEF}"/>
              </a:ext>
            </a:extLst>
          </p:cNvPr>
          <p:cNvSpPr/>
          <p:nvPr userDrawn="1"/>
        </p:nvSpPr>
        <p:spPr>
          <a:xfrm>
            <a:off x="0" y="-1"/>
            <a:ext cx="12192000" cy="13732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 Placeholder 7">
            <a:extLst>
              <a:ext uri="{FF2B5EF4-FFF2-40B4-BE49-F238E27FC236}">
                <a16:creationId xmlns:a16="http://schemas.microsoft.com/office/drawing/2014/main" id="{13863832-4CDC-8A4B-81D3-C34AB1536C15}"/>
              </a:ext>
            </a:extLst>
          </p:cNvPr>
          <p:cNvSpPr>
            <a:spLocks noGrp="1"/>
          </p:cNvSpPr>
          <p:nvPr>
            <p:ph type="body" sz="quarter" idx="12"/>
          </p:nvPr>
        </p:nvSpPr>
        <p:spPr>
          <a:xfrm>
            <a:off x="679453" y="1"/>
            <a:ext cx="10729695" cy="1373204"/>
          </a:xfrm>
          <a:prstGeom prst="rect">
            <a:avLst/>
          </a:prstGeom>
        </p:spPr>
        <p:txBody>
          <a:bodyPr lIns="0" tIns="0" rIns="0" bIns="0" anchor="ctr">
            <a:normAutofit/>
          </a:bodyPr>
          <a:lstStyle>
            <a:lvl1pPr marL="0" indent="0" algn="l" rtl="0">
              <a:spcBef>
                <a:spcPts val="0"/>
              </a:spcBef>
              <a:buFontTx/>
              <a:buNone/>
              <a:defRPr sz="3600" b="1">
                <a:solidFill>
                  <a:schemeClr val="bg1"/>
                </a:solidFill>
              </a:defRPr>
            </a:lvl1pPr>
            <a:lvl2pPr marL="0" indent="0" algn="l" rtl="0">
              <a:spcBef>
                <a:spcPts val="0"/>
              </a:spcBef>
              <a:buFontTx/>
              <a:buNone/>
              <a:defRPr>
                <a:solidFill>
                  <a:schemeClr val="bg1"/>
                </a:solidFill>
              </a:defRPr>
            </a:lvl2pPr>
          </a:lstStyle>
          <a:p>
            <a:pPr lvl="0"/>
            <a:r>
              <a:rPr lang="en-US"/>
              <a:t>Edit Master text styles</a:t>
            </a:r>
          </a:p>
        </p:txBody>
      </p:sp>
      <p:pic>
        <p:nvPicPr>
          <p:cNvPr id="2050" name="Picture 2" descr="Suffolk County Council - Customer First - Suffolk User Forum">
            <a:extLst>
              <a:ext uri="{FF2B5EF4-FFF2-40B4-BE49-F238E27FC236}">
                <a16:creationId xmlns:a16="http://schemas.microsoft.com/office/drawing/2014/main" id="{C61E38D4-C1F3-4183-8DA0-5024A1B2DEB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84752" y="6026148"/>
            <a:ext cx="1835149" cy="57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9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5A266-AA21-7040-92A1-1084A76D6B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7381" y="6125360"/>
            <a:ext cx="855812" cy="376773"/>
          </a:xfrm>
          <a:prstGeom prst="rect">
            <a:avLst/>
          </a:prstGeom>
        </p:spPr>
      </p:pic>
      <p:sp>
        <p:nvSpPr>
          <p:cNvPr id="17" name="Text Placeholder 5">
            <a:extLst>
              <a:ext uri="{FF2B5EF4-FFF2-40B4-BE49-F238E27FC236}">
                <a16:creationId xmlns:a16="http://schemas.microsoft.com/office/drawing/2014/main" id="{B4FDB5ED-8CEA-AB4F-9085-D561A76D33DE}"/>
              </a:ext>
            </a:extLst>
          </p:cNvPr>
          <p:cNvSpPr>
            <a:spLocks noGrp="1"/>
          </p:cNvSpPr>
          <p:nvPr>
            <p:ph type="body" sz="quarter" idx="14"/>
          </p:nvPr>
        </p:nvSpPr>
        <p:spPr>
          <a:xfrm>
            <a:off x="647710" y="1775917"/>
            <a:ext cx="10835481" cy="4080084"/>
          </a:xfrm>
          <a:prstGeom prst="rect">
            <a:avLst/>
          </a:prstGeom>
        </p:spPr>
        <p:txBody>
          <a:bodyPr lIns="0" tIns="0" rIns="0" bIns="0"/>
          <a:lstStyle>
            <a:lvl1pPr marL="0" indent="0">
              <a:buNone/>
              <a:defRPr sz="2000">
                <a:solidFill>
                  <a:schemeClr val="accent4"/>
                </a:solidFill>
              </a:defRPr>
            </a:lvl1pPr>
            <a:lvl2pPr marL="361782" indent="-179992" defTabSz="698365">
              <a:buClr>
                <a:schemeClr val="accent1"/>
              </a:buClr>
              <a:buFont typeface="Arial" panose="020B0604020202020204" pitchFamily="34" charset="0"/>
              <a:buChar char="•"/>
              <a:defRPr sz="2000">
                <a:solidFill>
                  <a:schemeClr val="accent4"/>
                </a:solidFill>
              </a:defRPr>
            </a:lvl2pPr>
            <a:lvl3pPr marL="539973" indent="-179992">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pic>
        <p:nvPicPr>
          <p:cNvPr id="21" name="Picture 20">
            <a:extLst>
              <a:ext uri="{FF2B5EF4-FFF2-40B4-BE49-F238E27FC236}">
                <a16:creationId xmlns:a16="http://schemas.microsoft.com/office/drawing/2014/main" id="{0A038C23-8E1B-9E4E-8434-4C6B34B090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710" y="6124185"/>
            <a:ext cx="1502276" cy="377945"/>
          </a:xfrm>
          <a:prstGeom prst="rect">
            <a:avLst/>
          </a:prstGeom>
        </p:spPr>
      </p:pic>
      <p:cxnSp>
        <p:nvCxnSpPr>
          <p:cNvPr id="22" name="Straight Connector 21">
            <a:extLst>
              <a:ext uri="{FF2B5EF4-FFF2-40B4-BE49-F238E27FC236}">
                <a16:creationId xmlns:a16="http://schemas.microsoft.com/office/drawing/2014/main" id="{4D2AE9B3-7986-4948-9EFF-0717D1D61CF1}"/>
              </a:ext>
            </a:extLst>
          </p:cNvPr>
          <p:cNvCxnSpPr>
            <a:cxnSpLocks/>
          </p:cNvCxnSpPr>
          <p:nvPr userDrawn="1"/>
        </p:nvCxnSpPr>
        <p:spPr>
          <a:xfrm>
            <a:off x="647710" y="5938053"/>
            <a:ext cx="1091069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63D3AF0-56F9-1946-8795-A610B3EBCEEF}"/>
              </a:ext>
            </a:extLst>
          </p:cNvPr>
          <p:cNvSpPr/>
          <p:nvPr userDrawn="1"/>
        </p:nvSpPr>
        <p:spPr>
          <a:xfrm>
            <a:off x="0" y="-1"/>
            <a:ext cx="12192000" cy="13732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 Placeholder 7">
            <a:extLst>
              <a:ext uri="{FF2B5EF4-FFF2-40B4-BE49-F238E27FC236}">
                <a16:creationId xmlns:a16="http://schemas.microsoft.com/office/drawing/2014/main" id="{13863832-4CDC-8A4B-81D3-C34AB1536C15}"/>
              </a:ext>
            </a:extLst>
          </p:cNvPr>
          <p:cNvSpPr>
            <a:spLocks noGrp="1"/>
          </p:cNvSpPr>
          <p:nvPr>
            <p:ph type="body" sz="quarter" idx="12"/>
          </p:nvPr>
        </p:nvSpPr>
        <p:spPr>
          <a:xfrm>
            <a:off x="679453" y="1"/>
            <a:ext cx="10729695" cy="1373204"/>
          </a:xfrm>
          <a:prstGeom prst="rect">
            <a:avLst/>
          </a:prstGeom>
        </p:spPr>
        <p:txBody>
          <a:bodyPr lIns="0" tIns="0" rIns="0" bIns="0" anchor="ctr">
            <a:normAutofit/>
          </a:bodyPr>
          <a:lstStyle>
            <a:lvl1pPr marL="0" indent="0" algn="l" rtl="0">
              <a:spcBef>
                <a:spcPts val="0"/>
              </a:spcBef>
              <a:buFontTx/>
              <a:buNone/>
              <a:defRPr sz="3600" b="1">
                <a:solidFill>
                  <a:schemeClr val="bg1"/>
                </a:solidFill>
              </a:defRPr>
            </a:lvl1pPr>
            <a:lvl2pPr marL="0" indent="0" algn="l" rtl="0">
              <a:spcBef>
                <a:spcPts val="0"/>
              </a:spcBef>
              <a:buFontTx/>
              <a:buNone/>
              <a:defRPr>
                <a:solidFill>
                  <a:schemeClr val="bg1"/>
                </a:solidFill>
              </a:defRPr>
            </a:lvl2pPr>
          </a:lstStyle>
          <a:p>
            <a:pPr lvl="0"/>
            <a:r>
              <a:rPr lang="en-US"/>
              <a:t>Edit Master text styles</a:t>
            </a:r>
          </a:p>
        </p:txBody>
      </p:sp>
      <p:pic>
        <p:nvPicPr>
          <p:cNvPr id="2050" name="Picture 2" descr="Suffolk County Council - Customer First - Suffolk User Forum">
            <a:extLst>
              <a:ext uri="{FF2B5EF4-FFF2-40B4-BE49-F238E27FC236}">
                <a16:creationId xmlns:a16="http://schemas.microsoft.com/office/drawing/2014/main" id="{C61E38D4-C1F3-4183-8DA0-5024A1B2DEB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84752" y="6026148"/>
            <a:ext cx="1835149" cy="57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CA151-B3C0-F74A-B015-7F46ABD36D3D}"/>
              </a:ext>
            </a:extLst>
          </p:cNvPr>
          <p:cNvSpPr/>
          <p:nvPr userDrawn="1"/>
        </p:nvSpPr>
        <p:spPr>
          <a:xfrm>
            <a:off x="1" y="0"/>
            <a:ext cx="12204700" cy="6858000"/>
          </a:xfrm>
          <a:prstGeom prst="rect">
            <a:avLst/>
          </a:prstGeom>
          <a:gradFill flip="none" rotWithShape="1">
            <a:gsLst>
              <a:gs pos="65000">
                <a:srgbClr val="0C72A9"/>
              </a:gs>
              <a:gs pos="0">
                <a:schemeClr val="accent4"/>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67353" y="1722919"/>
            <a:ext cx="10805961" cy="452387"/>
          </a:xfrm>
          <a:prstGeom prst="rect">
            <a:avLst/>
          </a:prstGeom>
        </p:spPr>
        <p:txBody>
          <a:bodyPr lIns="0" tIns="0" rIns="0" bIns="0" anchor="t" anchorCtr="0">
            <a:noAutofit/>
          </a:bodyPr>
          <a:lstStyle>
            <a:lvl1pPr algn="l">
              <a:defRPr sz="32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667352" y="2129373"/>
            <a:ext cx="10805961" cy="373196"/>
          </a:xfrm>
          <a:prstGeom prst="rect">
            <a:avLst/>
          </a:prstGeom>
        </p:spPr>
        <p:txBody>
          <a:bodyPr lIns="0" tIns="0" rIns="0" bIns="0">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736C8FE8-2692-DD4A-B605-5756B295F03F}"/>
              </a:ext>
            </a:extLst>
          </p:cNvPr>
          <p:cNvCxnSpPr/>
          <p:nvPr userDrawn="1"/>
        </p:nvCxnSpPr>
        <p:spPr>
          <a:xfrm>
            <a:off x="0" y="2714321"/>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1AE76D4-F0D9-414A-B249-F021BCFF3C84}"/>
              </a:ext>
            </a:extLst>
          </p:cNvPr>
          <p:cNvSpPr>
            <a:spLocks noGrp="1"/>
          </p:cNvSpPr>
          <p:nvPr>
            <p:ph type="body" sz="quarter" idx="13"/>
          </p:nvPr>
        </p:nvSpPr>
        <p:spPr>
          <a:xfrm>
            <a:off x="666751" y="2886941"/>
            <a:ext cx="5441949" cy="568526"/>
          </a:xfrm>
          <a:prstGeom prst="rect">
            <a:avLst/>
          </a:prstGeom>
        </p:spPr>
        <p:txBody>
          <a:bodyPr wrap="none" lIns="0" tIns="0" rIns="0" bIns="0">
            <a:noAutofit/>
          </a:bodyPr>
          <a:lstStyle>
            <a:lvl1pPr marL="0" indent="0">
              <a:lnSpc>
                <a:spcPts val="1800"/>
              </a:lnSpc>
              <a:spcBef>
                <a:spcPts val="0"/>
              </a:spcBef>
              <a:buNone/>
              <a:defRPr sz="1800" b="1">
                <a:solidFill>
                  <a:schemeClr val="bg1"/>
                </a:solidFill>
              </a:defRPr>
            </a:lvl1pPr>
            <a:lvl2pPr marL="0" indent="0">
              <a:lnSpc>
                <a:spcPts val="1800"/>
              </a:lnSpc>
              <a:buNone/>
              <a:defRPr sz="1800">
                <a:solidFill>
                  <a:schemeClr val="bg1"/>
                </a:solidFill>
              </a:defRPr>
            </a:lvl2pPr>
          </a:lstStyle>
          <a:p>
            <a:pPr lvl="0"/>
            <a:r>
              <a:rPr lang="en-US"/>
              <a:t>Edit Master text styles</a:t>
            </a:r>
          </a:p>
          <a:p>
            <a:pPr lvl="1"/>
            <a:r>
              <a:rPr lang="en-US"/>
              <a:t>Second level</a:t>
            </a:r>
          </a:p>
        </p:txBody>
      </p:sp>
      <p:sp>
        <p:nvSpPr>
          <p:cNvPr id="14" name="Text Placeholder 12">
            <a:extLst>
              <a:ext uri="{FF2B5EF4-FFF2-40B4-BE49-F238E27FC236}">
                <a16:creationId xmlns:a16="http://schemas.microsoft.com/office/drawing/2014/main" id="{79DD7FB9-FC2F-7F4A-86CE-E4B9DAB76340}"/>
              </a:ext>
            </a:extLst>
          </p:cNvPr>
          <p:cNvSpPr>
            <a:spLocks noGrp="1"/>
          </p:cNvSpPr>
          <p:nvPr>
            <p:ph type="body" sz="quarter" idx="14"/>
          </p:nvPr>
        </p:nvSpPr>
        <p:spPr>
          <a:xfrm>
            <a:off x="6352074" y="2886941"/>
            <a:ext cx="512123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bg1"/>
                </a:solidFill>
              </a:defRPr>
            </a:lvl1pPr>
            <a:lvl2pPr marL="0" indent="0">
              <a:lnSpc>
                <a:spcPts val="1800"/>
              </a:lnSpc>
              <a:buNone/>
              <a:defRPr sz="1800">
                <a:solidFill>
                  <a:schemeClr val="bg1"/>
                </a:solidFill>
              </a:defRPr>
            </a:lvl2pPr>
          </a:lstStyle>
          <a:p>
            <a:pPr lvl="0"/>
            <a:r>
              <a:rPr lang="en-US"/>
              <a:t>Edit Master text styles</a:t>
            </a:r>
          </a:p>
        </p:txBody>
      </p:sp>
      <p:pic>
        <p:nvPicPr>
          <p:cNvPr id="19" name="Picture 18">
            <a:extLst>
              <a:ext uri="{FF2B5EF4-FFF2-40B4-BE49-F238E27FC236}">
                <a16:creationId xmlns:a16="http://schemas.microsoft.com/office/drawing/2014/main" id="{DE2E8AC0-3D3E-3C4A-990A-569814111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284" y="506656"/>
            <a:ext cx="1087899" cy="359212"/>
          </a:xfrm>
          <a:prstGeom prst="rect">
            <a:avLst/>
          </a:prstGeom>
        </p:spPr>
      </p:pic>
      <p:pic>
        <p:nvPicPr>
          <p:cNvPr id="9" name="Picture 8">
            <a:extLst>
              <a:ext uri="{FF2B5EF4-FFF2-40B4-BE49-F238E27FC236}">
                <a16:creationId xmlns:a16="http://schemas.microsoft.com/office/drawing/2014/main" id="{C453E73C-AB5D-144E-8573-5B8338A39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98573"/>
            <a:ext cx="12192000" cy="3276600"/>
          </a:xfrm>
          <a:prstGeom prst="rect">
            <a:avLst/>
          </a:prstGeom>
        </p:spPr>
      </p:pic>
      <p:pic>
        <p:nvPicPr>
          <p:cNvPr id="11" name="Picture 10">
            <a:extLst>
              <a:ext uri="{FF2B5EF4-FFF2-40B4-BE49-F238E27FC236}">
                <a16:creationId xmlns:a16="http://schemas.microsoft.com/office/drawing/2014/main" id="{89487CCE-FAF3-B94B-866E-1CD4EDD0B3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752" y="496518"/>
            <a:ext cx="2158264" cy="412457"/>
          </a:xfrm>
          <a:prstGeom prst="rect">
            <a:avLst/>
          </a:prstGeom>
        </p:spPr>
      </p:pic>
    </p:spTree>
    <p:extLst>
      <p:ext uri="{BB962C8B-B14F-4D97-AF65-F5344CB8AC3E}">
        <p14:creationId xmlns:p14="http://schemas.microsoft.com/office/powerpoint/2010/main" val="9941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61CA-4DC0-F82D-CD7C-21F92CA30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C66DE5-001E-C938-D50E-CACA6A1F8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759275-37EB-4B6A-2C03-659907289884}"/>
              </a:ext>
            </a:extLst>
          </p:cNvPr>
          <p:cNvSpPr>
            <a:spLocks noGrp="1"/>
          </p:cNvSpPr>
          <p:nvPr>
            <p:ph type="dt" sz="half" idx="10"/>
          </p:nvPr>
        </p:nvSpPr>
        <p:spPr/>
        <p:txBody>
          <a:body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CE9627F7-5F22-E1B0-1292-8C5020949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DE55B9-1263-8DC1-28C0-74AA3BB71731}"/>
              </a:ext>
            </a:extLst>
          </p:cNvPr>
          <p:cNvSpPr>
            <a:spLocks noGrp="1"/>
          </p:cNvSpPr>
          <p:nvPr>
            <p:ph type="sldNum" sz="quarter" idx="12"/>
          </p:nvPr>
        </p:nvSpPr>
        <p:spPr/>
        <p:txBody>
          <a:bodyPr/>
          <a:lstStyle/>
          <a:p>
            <a:fld id="{36A66A21-1F69-4E87-9A59-D8239CF7073A}" type="slidenum">
              <a:rPr lang="en-GB" smtClean="0"/>
              <a:t>‹#›</a:t>
            </a:fld>
            <a:endParaRPr lang="en-GB"/>
          </a:p>
        </p:txBody>
      </p:sp>
    </p:spTree>
    <p:extLst>
      <p:ext uri="{BB962C8B-B14F-4D97-AF65-F5344CB8AC3E}">
        <p14:creationId xmlns:p14="http://schemas.microsoft.com/office/powerpoint/2010/main" val="306155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110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894F0-DC24-7C09-2B3C-F725AF97A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E1A8E3-BC7F-7BCF-DC0D-3280BC541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373B5A-A62A-1C48-8653-A0669D2F3D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D7D97-9979-47C3-9871-9B33D3B029E9}" type="datetimeFigureOut">
              <a:rPr lang="en-GB" smtClean="0"/>
              <a:t>06/06/2023</a:t>
            </a:fld>
            <a:endParaRPr lang="en-GB"/>
          </a:p>
        </p:txBody>
      </p:sp>
      <p:sp>
        <p:nvSpPr>
          <p:cNvPr id="5" name="Footer Placeholder 4">
            <a:extLst>
              <a:ext uri="{FF2B5EF4-FFF2-40B4-BE49-F238E27FC236}">
                <a16:creationId xmlns:a16="http://schemas.microsoft.com/office/drawing/2014/main" id="{24EA0915-0B52-213F-DCEB-9DD1325DF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889D8C-E340-02D5-B0CB-07BB34A6F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66A21-1F69-4E87-9A59-D8239CF7073A}" type="slidenum">
              <a:rPr lang="en-GB" smtClean="0"/>
              <a:t>‹#›</a:t>
            </a:fld>
            <a:endParaRPr lang="en-GB"/>
          </a:p>
        </p:txBody>
      </p:sp>
    </p:spTree>
    <p:extLst>
      <p:ext uri="{BB962C8B-B14F-4D97-AF65-F5344CB8AC3E}">
        <p14:creationId xmlns:p14="http://schemas.microsoft.com/office/powerpoint/2010/main" val="42943705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hyperlink" Target="https://infolink.suffolk.gov.uk/kb5/suffolk/infolink/service.page?id=FBn2OXIJIFE&amp;localofferchannelnew=0" TargetMode="External"/><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hyperlink" Target="mailto:localoffer@suffolk.gov.uk" TargetMode="External"/><Relationship Id="rId7" Type="http://schemas.openxmlformats.org/officeDocument/2006/relationships/hyperlink" Target="https://infolink.suffolk.gov.uk/kb5/suffolk/infolink/service.page?id=FBn2OXIJIFE" TargetMode="External"/><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svg"/><Relationship Id="rId1" Type="http://schemas.openxmlformats.org/officeDocument/2006/relationships/slideLayout" Target="../slideLayouts/slideLayout4.xml"/><Relationship Id="rId6" Type="http://schemas.openxmlformats.org/officeDocument/2006/relationships/hyperlink" Target="mailto:SESReferrals@suffolk.gov.uk" TargetMode="External"/><Relationship Id="rId11" Type="http://schemas.openxmlformats.org/officeDocument/2006/relationships/image" Target="../media/image20.png"/><Relationship Id="rId5" Type="http://schemas.openxmlformats.org/officeDocument/2006/relationships/hyperlink" Target="mailto:sencosupport@suffolk.gov.uk" TargetMode="External"/><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hyperlink" Target="http://www.suffolk.gov.uk/sesinclusionappointment" TargetMode="External"/><Relationship Id="rId9" Type="http://schemas.openxmlformats.org/officeDocument/2006/relationships/image" Target="../media/image18.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hyperlink" Target="https://infolink.suffolk.gov.uk/kb5/suffolk/infolink/service.page?id=pjytJbX-8CI" TargetMode="External"/><Relationship Id="rId7" Type="http://schemas.openxmlformats.org/officeDocument/2006/relationships/hyperlink" Target="http://www.suffolk.gov.uk/sesinclusionappointment" TargetMode="External"/><Relationship Id="rId2" Type="http://schemas.openxmlformats.org/officeDocument/2006/relationships/hyperlink" Target="https://infolink.suffolk.gov.uk/kb5/suffolk/infolink/service.page?id=FBn2OXIJIFE" TargetMode="External"/><Relationship Id="rId1" Type="http://schemas.openxmlformats.org/officeDocument/2006/relationships/slideLayout" Target="../slideLayouts/slideLayout9.xml"/><Relationship Id="rId6" Type="http://schemas.openxmlformats.org/officeDocument/2006/relationships/hyperlink" Target="mailto:ATS@suffolk.gov.uk" TargetMode="External"/><Relationship Id="rId5" Type="http://schemas.openxmlformats.org/officeDocument/2006/relationships/hyperlink" Target="mailto:schoolattendance@suffolk.gov.uk" TargetMode="External"/><Relationship Id="rId4" Type="http://schemas.openxmlformats.org/officeDocument/2006/relationships/hyperlink" Target="https://infolink.suffolk.gov.uk/kb5/suffolk/infolink/advice.page?id=Fd-ONIQX11M"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Izzy.Connell@suffolk.gov.u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11DC22-2AE6-5264-168B-3255794AF857}"/>
              </a:ext>
            </a:extLst>
          </p:cNvPr>
          <p:cNvSpPr>
            <a:spLocks noGrp="1"/>
          </p:cNvSpPr>
          <p:nvPr>
            <p:ph type="title" idx="4294967295"/>
          </p:nvPr>
        </p:nvSpPr>
        <p:spPr>
          <a:xfrm>
            <a:off x="2033590" y="1"/>
            <a:ext cx="8047271" cy="137320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spcBef>
                <a:spcPts val="0"/>
              </a:spcBef>
              <a:defRPr/>
            </a:pPr>
            <a:r>
              <a:rPr lang="en-US" sz="3600" b="1" dirty="0">
                <a:solidFill>
                  <a:schemeClr val="bg1"/>
                </a:solidFill>
                <a:latin typeface="+mn-lt"/>
                <a:ea typeface="+mn-ea"/>
                <a:cs typeface="Calibri"/>
              </a:rPr>
              <a:t>Specialist Education Services</a:t>
            </a:r>
          </a:p>
        </p:txBody>
      </p:sp>
      <p:sp>
        <p:nvSpPr>
          <p:cNvPr id="5" name="Rectangle 4">
            <a:extLst>
              <a:ext uri="{FF2B5EF4-FFF2-40B4-BE49-F238E27FC236}">
                <a16:creationId xmlns:a16="http://schemas.microsoft.com/office/drawing/2014/main" id="{35CBB18F-F3BD-AC56-CA1F-BEF1EA683C85}"/>
              </a:ext>
              <a:ext uri="{C183D7F6-B498-43B3-948B-1728B52AA6E4}">
                <adec:decorative xmlns:adec="http://schemas.microsoft.com/office/drawing/2017/decorative" val="1"/>
              </a:ext>
            </a:extLst>
          </p:cNvPr>
          <p:cNvSpPr/>
          <p:nvPr/>
        </p:nvSpPr>
        <p:spPr>
          <a:xfrm>
            <a:off x="638175" y="5976595"/>
            <a:ext cx="2818320" cy="66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7" name="Rectangle 6">
            <a:extLst>
              <a:ext uri="{FF2B5EF4-FFF2-40B4-BE49-F238E27FC236}">
                <a16:creationId xmlns:a16="http://schemas.microsoft.com/office/drawing/2014/main" id="{1F4DF459-B800-C7DF-2564-2124C7C95C7D}"/>
              </a:ext>
              <a:ext uri="{C183D7F6-B498-43B3-948B-1728B52AA6E4}">
                <adec:decorative xmlns:adec="http://schemas.microsoft.com/office/drawing/2017/decorative" val="1"/>
              </a:ext>
            </a:extLst>
          </p:cNvPr>
          <p:cNvSpPr/>
          <p:nvPr/>
        </p:nvSpPr>
        <p:spPr>
          <a:xfrm>
            <a:off x="8735505" y="6128994"/>
            <a:ext cx="1527142" cy="66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pic>
        <p:nvPicPr>
          <p:cNvPr id="6" name="Picture 5">
            <a:extLst>
              <a:ext uri="{FF2B5EF4-FFF2-40B4-BE49-F238E27FC236}">
                <a16:creationId xmlns:a16="http://schemas.microsoft.com/office/drawing/2014/main" id="{5724E4F8-7DF9-8CFB-B659-6F45FAEC00BF}"/>
              </a:ext>
            </a:extLst>
          </p:cNvPr>
          <p:cNvPicPr>
            <a:picLocks noChangeAspect="1"/>
          </p:cNvPicPr>
          <p:nvPr/>
        </p:nvPicPr>
        <p:blipFill>
          <a:blip r:embed="rId3"/>
          <a:stretch>
            <a:fillRect/>
          </a:stretch>
        </p:blipFill>
        <p:spPr>
          <a:xfrm>
            <a:off x="1524000" y="1356874"/>
            <a:ext cx="9144000" cy="2206020"/>
          </a:xfrm>
          <a:prstGeom prst="rect">
            <a:avLst/>
          </a:prstGeom>
        </p:spPr>
      </p:pic>
      <p:pic>
        <p:nvPicPr>
          <p:cNvPr id="8" name="Picture 7">
            <a:extLst>
              <a:ext uri="{FF2B5EF4-FFF2-40B4-BE49-F238E27FC236}">
                <a16:creationId xmlns:a16="http://schemas.microsoft.com/office/drawing/2014/main" id="{1B344C01-A41B-EFD8-EC7A-42D923B99178}"/>
              </a:ext>
            </a:extLst>
          </p:cNvPr>
          <p:cNvPicPr>
            <a:picLocks noChangeAspect="1"/>
          </p:cNvPicPr>
          <p:nvPr/>
        </p:nvPicPr>
        <p:blipFill>
          <a:blip r:embed="rId4"/>
          <a:stretch>
            <a:fillRect/>
          </a:stretch>
        </p:blipFill>
        <p:spPr>
          <a:xfrm>
            <a:off x="8413170" y="3811195"/>
            <a:ext cx="2171812" cy="2057506"/>
          </a:xfrm>
          <a:prstGeom prst="rect">
            <a:avLst/>
          </a:prstGeom>
        </p:spPr>
      </p:pic>
    </p:spTree>
    <p:extLst>
      <p:ext uri="{BB962C8B-B14F-4D97-AF65-F5344CB8AC3E}">
        <p14:creationId xmlns:p14="http://schemas.microsoft.com/office/powerpoint/2010/main" val="8716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EBFB2-84BB-91E8-67D1-4BBBC38AFD09}"/>
              </a:ext>
            </a:extLst>
          </p:cNvPr>
          <p:cNvSpPr>
            <a:spLocks noGrp="1"/>
          </p:cNvSpPr>
          <p:nvPr>
            <p:ph type="title" idx="4294967295"/>
          </p:nvPr>
        </p:nvSpPr>
        <p:spPr>
          <a:xfrm>
            <a:off x="2033589" y="1"/>
            <a:ext cx="8047271" cy="1029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spcBef>
                <a:spcPts val="0"/>
              </a:spcBef>
              <a:defRPr/>
            </a:pPr>
            <a:r>
              <a:rPr lang="en-US" sz="3600" b="1" dirty="0">
                <a:solidFill>
                  <a:schemeClr val="accent4"/>
                </a:solidFill>
                <a:latin typeface="+mn-lt"/>
                <a:ea typeface="+mn-ea"/>
                <a:cs typeface="+mn-cs"/>
              </a:rPr>
              <a:t>Specialist Education Services Termly Visits</a:t>
            </a:r>
          </a:p>
        </p:txBody>
      </p:sp>
      <p:sp>
        <p:nvSpPr>
          <p:cNvPr id="13" name="Rectangle 12">
            <a:extLst>
              <a:ext uri="{FF2B5EF4-FFF2-40B4-BE49-F238E27FC236}">
                <a16:creationId xmlns:a16="http://schemas.microsoft.com/office/drawing/2014/main" id="{41F6FC24-8366-3D55-0710-B845F8C0C3F2}"/>
              </a:ext>
              <a:ext uri="{C183D7F6-B498-43B3-948B-1728B52AA6E4}">
                <adec:decorative xmlns:adec="http://schemas.microsoft.com/office/drawing/2017/decorative" val="1"/>
              </a:ext>
            </a:extLst>
          </p:cNvPr>
          <p:cNvSpPr/>
          <p:nvPr/>
        </p:nvSpPr>
        <p:spPr>
          <a:xfrm>
            <a:off x="1877780" y="6145620"/>
            <a:ext cx="1581347" cy="58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4" name="Rectangle 13">
            <a:extLst>
              <a:ext uri="{FF2B5EF4-FFF2-40B4-BE49-F238E27FC236}">
                <a16:creationId xmlns:a16="http://schemas.microsoft.com/office/drawing/2014/main" id="{4EEFD175-FA28-D34A-D8D1-1E1082816B33}"/>
              </a:ext>
              <a:ext uri="{C183D7F6-B498-43B3-948B-1728B52AA6E4}">
                <adec:decorative xmlns:adec="http://schemas.microsoft.com/office/drawing/2017/decorative" val="1"/>
              </a:ext>
            </a:extLst>
          </p:cNvPr>
          <p:cNvSpPr/>
          <p:nvPr/>
        </p:nvSpPr>
        <p:spPr>
          <a:xfrm>
            <a:off x="704851" y="6145619"/>
            <a:ext cx="6991349"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5" name="Rectangle 14">
            <a:extLst>
              <a:ext uri="{FF2B5EF4-FFF2-40B4-BE49-F238E27FC236}">
                <a16:creationId xmlns:a16="http://schemas.microsoft.com/office/drawing/2014/main" id="{2C94B944-A0BA-16AA-5DD1-578D3CBC27D4}"/>
              </a:ext>
              <a:ext uri="{C183D7F6-B498-43B3-948B-1728B52AA6E4}">
                <adec:decorative xmlns:adec="http://schemas.microsoft.com/office/drawing/2017/decorative" val="1"/>
              </a:ext>
            </a:extLst>
          </p:cNvPr>
          <p:cNvSpPr/>
          <p:nvPr/>
        </p:nvSpPr>
        <p:spPr>
          <a:xfrm>
            <a:off x="8198402" y="6145619"/>
            <a:ext cx="3288747"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4" name="Arrow: Chevron 3">
            <a:extLst>
              <a:ext uri="{FF2B5EF4-FFF2-40B4-BE49-F238E27FC236}">
                <a16:creationId xmlns:a16="http://schemas.microsoft.com/office/drawing/2014/main" id="{A7E3AAB9-5771-AEA4-49AC-A3BBE6164BEB}"/>
              </a:ext>
            </a:extLst>
          </p:cNvPr>
          <p:cNvSpPr/>
          <p:nvPr/>
        </p:nvSpPr>
        <p:spPr>
          <a:xfrm>
            <a:off x="1902392" y="1556436"/>
            <a:ext cx="3292627" cy="2547087"/>
          </a:xfrm>
          <a:prstGeom prst="chevron">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latin typeface="Calibri" panose="020F0502020204030204"/>
            </a:endParaRPr>
          </a:p>
        </p:txBody>
      </p:sp>
      <p:sp>
        <p:nvSpPr>
          <p:cNvPr id="7" name="Arrow: Chevron 6">
            <a:extLst>
              <a:ext uri="{FF2B5EF4-FFF2-40B4-BE49-F238E27FC236}">
                <a16:creationId xmlns:a16="http://schemas.microsoft.com/office/drawing/2014/main" id="{7347D9A2-DC54-BCE2-45F3-484ACCEED422}"/>
              </a:ext>
            </a:extLst>
          </p:cNvPr>
          <p:cNvSpPr/>
          <p:nvPr/>
        </p:nvSpPr>
        <p:spPr>
          <a:xfrm>
            <a:off x="4676419" y="1541523"/>
            <a:ext cx="3316007" cy="2547087"/>
          </a:xfrm>
          <a:prstGeom prst="chevron">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latin typeface="Calibri" panose="020F0502020204030204"/>
            </a:endParaRPr>
          </a:p>
        </p:txBody>
      </p:sp>
      <p:sp>
        <p:nvSpPr>
          <p:cNvPr id="9" name="Arrow: Chevron 8">
            <a:extLst>
              <a:ext uri="{FF2B5EF4-FFF2-40B4-BE49-F238E27FC236}">
                <a16:creationId xmlns:a16="http://schemas.microsoft.com/office/drawing/2014/main" id="{A40F8806-1F6C-B474-241A-32EB4933E59F}"/>
              </a:ext>
            </a:extLst>
          </p:cNvPr>
          <p:cNvSpPr/>
          <p:nvPr/>
        </p:nvSpPr>
        <p:spPr>
          <a:xfrm>
            <a:off x="7515584" y="1483284"/>
            <a:ext cx="3152417" cy="2642844"/>
          </a:xfrm>
          <a:prstGeom prst="chevron">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latin typeface="Calibri" panose="020F0502020204030204"/>
            </a:endParaRPr>
          </a:p>
        </p:txBody>
      </p:sp>
      <p:sp>
        <p:nvSpPr>
          <p:cNvPr id="10" name="TextBox 9">
            <a:extLst>
              <a:ext uri="{FF2B5EF4-FFF2-40B4-BE49-F238E27FC236}">
                <a16:creationId xmlns:a16="http://schemas.microsoft.com/office/drawing/2014/main" id="{4DB55217-423F-B62F-6F6D-CCD3CFAAE977}"/>
              </a:ext>
            </a:extLst>
          </p:cNvPr>
          <p:cNvSpPr txBox="1"/>
          <p:nvPr/>
        </p:nvSpPr>
        <p:spPr>
          <a:xfrm>
            <a:off x="2570655" y="1665547"/>
            <a:ext cx="1757778" cy="369332"/>
          </a:xfrm>
          <a:prstGeom prst="rect">
            <a:avLst/>
          </a:prstGeom>
          <a:noFill/>
        </p:spPr>
        <p:txBody>
          <a:bodyPr wrap="square" rtlCol="0">
            <a:spAutoFit/>
          </a:bodyPr>
          <a:lstStyle/>
          <a:p>
            <a:r>
              <a:rPr lang="en-GB" dirty="0">
                <a:solidFill>
                  <a:srgbClr val="000000"/>
                </a:solidFill>
                <a:latin typeface="Calibri" panose="020F0502020204030204"/>
              </a:rPr>
              <a:t>Spring 2024</a:t>
            </a:r>
          </a:p>
        </p:txBody>
      </p:sp>
      <p:sp>
        <p:nvSpPr>
          <p:cNvPr id="11" name="TextBox 10">
            <a:extLst>
              <a:ext uri="{FF2B5EF4-FFF2-40B4-BE49-F238E27FC236}">
                <a16:creationId xmlns:a16="http://schemas.microsoft.com/office/drawing/2014/main" id="{4BBE1009-7857-7DFE-8E70-74FDDD3D2EA8}"/>
              </a:ext>
            </a:extLst>
          </p:cNvPr>
          <p:cNvSpPr txBox="1"/>
          <p:nvPr/>
        </p:nvSpPr>
        <p:spPr>
          <a:xfrm>
            <a:off x="5263592" y="1665547"/>
            <a:ext cx="1757778" cy="369332"/>
          </a:xfrm>
          <a:prstGeom prst="rect">
            <a:avLst/>
          </a:prstGeom>
          <a:noFill/>
        </p:spPr>
        <p:txBody>
          <a:bodyPr wrap="square" rtlCol="0">
            <a:spAutoFit/>
          </a:bodyPr>
          <a:lstStyle/>
          <a:p>
            <a:r>
              <a:rPr lang="en-GB" dirty="0">
                <a:solidFill>
                  <a:srgbClr val="000000"/>
                </a:solidFill>
                <a:latin typeface="Calibri" panose="020F0502020204030204"/>
              </a:rPr>
              <a:t>Summer 2024</a:t>
            </a:r>
          </a:p>
        </p:txBody>
      </p:sp>
      <p:sp>
        <p:nvSpPr>
          <p:cNvPr id="12" name="TextBox 11">
            <a:extLst>
              <a:ext uri="{FF2B5EF4-FFF2-40B4-BE49-F238E27FC236}">
                <a16:creationId xmlns:a16="http://schemas.microsoft.com/office/drawing/2014/main" id="{CB2F51A2-B503-398E-CC59-4A2323130C27}"/>
              </a:ext>
            </a:extLst>
          </p:cNvPr>
          <p:cNvSpPr txBox="1"/>
          <p:nvPr/>
        </p:nvSpPr>
        <p:spPr>
          <a:xfrm>
            <a:off x="7992425" y="1631784"/>
            <a:ext cx="1757778" cy="369332"/>
          </a:xfrm>
          <a:prstGeom prst="rect">
            <a:avLst/>
          </a:prstGeom>
          <a:noFill/>
        </p:spPr>
        <p:txBody>
          <a:bodyPr wrap="square" rtlCol="0">
            <a:spAutoFit/>
          </a:bodyPr>
          <a:lstStyle/>
          <a:p>
            <a:r>
              <a:rPr lang="en-GB" dirty="0">
                <a:solidFill>
                  <a:srgbClr val="000000"/>
                </a:solidFill>
                <a:latin typeface="Calibri" panose="020F0502020204030204"/>
              </a:rPr>
              <a:t>Autumn 2024</a:t>
            </a:r>
          </a:p>
        </p:txBody>
      </p:sp>
      <p:sp>
        <p:nvSpPr>
          <p:cNvPr id="16" name="TextBox 15">
            <a:extLst>
              <a:ext uri="{FF2B5EF4-FFF2-40B4-BE49-F238E27FC236}">
                <a16:creationId xmlns:a16="http://schemas.microsoft.com/office/drawing/2014/main" id="{42DF184D-9061-2554-8B7C-AF9A9AC76DD4}"/>
              </a:ext>
            </a:extLst>
          </p:cNvPr>
          <p:cNvSpPr txBox="1"/>
          <p:nvPr/>
        </p:nvSpPr>
        <p:spPr>
          <a:xfrm>
            <a:off x="3034011" y="2158327"/>
            <a:ext cx="1851873"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latin typeface="Calibri" panose="020F0502020204030204"/>
              </a:rPr>
              <a:t>Termly visits start for mainstream schools</a:t>
            </a:r>
          </a:p>
          <a:p>
            <a:pPr marL="171450" indent="-171450">
              <a:buFont typeface="Arial" panose="020B0604020202020204" pitchFamily="34" charset="0"/>
              <a:buChar char="•"/>
            </a:pPr>
            <a:r>
              <a:rPr lang="en-GB" sz="1200" dirty="0">
                <a:solidFill>
                  <a:srgbClr val="000000"/>
                </a:solidFill>
                <a:latin typeface="Calibri" panose="020F0502020204030204"/>
              </a:rPr>
              <a:t>Single Inclusion Dashboard</a:t>
            </a:r>
          </a:p>
          <a:p>
            <a:pPr marL="171450" indent="-171450">
              <a:buFont typeface="Arial" panose="020B0604020202020204" pitchFamily="34" charset="0"/>
              <a:buChar char="•"/>
            </a:pPr>
            <a:r>
              <a:rPr lang="en-GB" sz="1200" dirty="0">
                <a:solidFill>
                  <a:srgbClr val="000000"/>
                </a:solidFill>
                <a:latin typeface="Calibri" panose="020F0502020204030204"/>
              </a:rPr>
              <a:t>Single Inclusion Plan</a:t>
            </a:r>
          </a:p>
        </p:txBody>
      </p:sp>
      <p:sp>
        <p:nvSpPr>
          <p:cNvPr id="18" name="TextBox 17">
            <a:extLst>
              <a:ext uri="{FF2B5EF4-FFF2-40B4-BE49-F238E27FC236}">
                <a16:creationId xmlns:a16="http://schemas.microsoft.com/office/drawing/2014/main" id="{3E364587-F83D-A71A-5298-0A3F3EC2FEA7}"/>
              </a:ext>
            </a:extLst>
          </p:cNvPr>
          <p:cNvSpPr txBox="1"/>
          <p:nvPr/>
        </p:nvSpPr>
        <p:spPr>
          <a:xfrm>
            <a:off x="5708694" y="2037917"/>
            <a:ext cx="1851873"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latin typeface="Calibri" panose="020F0502020204030204"/>
              </a:rPr>
              <a:t>Update plan from Inclusion Dashboard</a:t>
            </a:r>
          </a:p>
          <a:p>
            <a:pPr marL="171450" indent="-171450">
              <a:buFont typeface="Arial" panose="020B0604020202020204" pitchFamily="34" charset="0"/>
              <a:buChar char="•"/>
            </a:pPr>
            <a:r>
              <a:rPr lang="en-GB" sz="1200" dirty="0">
                <a:solidFill>
                  <a:srgbClr val="000000"/>
                </a:solidFill>
                <a:latin typeface="Calibri" panose="020F0502020204030204"/>
              </a:rPr>
              <a:t>Review Single Inclusion Plan</a:t>
            </a:r>
          </a:p>
          <a:p>
            <a:pPr marL="171450" indent="-171450">
              <a:buFont typeface="Arial" panose="020B0604020202020204" pitchFamily="34" charset="0"/>
              <a:buChar char="•"/>
            </a:pPr>
            <a:r>
              <a:rPr lang="en-GB" sz="1200" dirty="0">
                <a:solidFill>
                  <a:srgbClr val="000000"/>
                </a:solidFill>
                <a:latin typeface="Calibri" panose="020F0502020204030204"/>
              </a:rPr>
              <a:t>Support with Transition planning for year 6</a:t>
            </a:r>
          </a:p>
        </p:txBody>
      </p:sp>
      <p:sp>
        <p:nvSpPr>
          <p:cNvPr id="20" name="TextBox 19">
            <a:extLst>
              <a:ext uri="{FF2B5EF4-FFF2-40B4-BE49-F238E27FC236}">
                <a16:creationId xmlns:a16="http://schemas.microsoft.com/office/drawing/2014/main" id="{4FF046D1-2F16-BCDD-09F9-E90853675329}"/>
              </a:ext>
            </a:extLst>
          </p:cNvPr>
          <p:cNvSpPr txBox="1"/>
          <p:nvPr/>
        </p:nvSpPr>
        <p:spPr>
          <a:xfrm>
            <a:off x="8602220" y="2034880"/>
            <a:ext cx="1851873"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latin typeface="Calibri" panose="020F0502020204030204"/>
              </a:rPr>
              <a:t>Update plan from Inclusion Dashboard</a:t>
            </a:r>
          </a:p>
          <a:p>
            <a:pPr marL="171450" indent="-171450">
              <a:buFont typeface="Arial" panose="020B0604020202020204" pitchFamily="34" charset="0"/>
              <a:buChar char="•"/>
            </a:pPr>
            <a:r>
              <a:rPr lang="en-GB" sz="1200" dirty="0">
                <a:solidFill>
                  <a:srgbClr val="000000"/>
                </a:solidFill>
                <a:latin typeface="Calibri" panose="020F0502020204030204"/>
              </a:rPr>
              <a:t>Review Single Inclusion Plan</a:t>
            </a:r>
          </a:p>
          <a:p>
            <a:pPr marL="171450" indent="-171450">
              <a:buFont typeface="Arial" panose="020B0604020202020204" pitchFamily="34" charset="0"/>
              <a:buChar char="•"/>
            </a:pPr>
            <a:r>
              <a:rPr lang="en-GB" sz="1200" dirty="0">
                <a:solidFill>
                  <a:srgbClr val="000000"/>
                </a:solidFill>
                <a:latin typeface="Calibri" panose="020F0502020204030204"/>
              </a:rPr>
              <a:t>Support with Transition for new year 7’s</a:t>
            </a:r>
          </a:p>
        </p:txBody>
      </p:sp>
      <p:sp>
        <p:nvSpPr>
          <p:cNvPr id="21" name="TextBox 20">
            <a:extLst>
              <a:ext uri="{FF2B5EF4-FFF2-40B4-BE49-F238E27FC236}">
                <a16:creationId xmlns:a16="http://schemas.microsoft.com/office/drawing/2014/main" id="{A3240F00-576C-5A5F-1F4D-111487D87AA7}"/>
              </a:ext>
            </a:extLst>
          </p:cNvPr>
          <p:cNvSpPr txBox="1"/>
          <p:nvPr/>
        </p:nvSpPr>
        <p:spPr>
          <a:xfrm>
            <a:off x="809625" y="4159891"/>
            <a:ext cx="10925175" cy="2308324"/>
          </a:xfrm>
          <a:prstGeom prst="rect">
            <a:avLst/>
          </a:prstGeom>
          <a:noFill/>
        </p:spPr>
        <p:txBody>
          <a:bodyPr wrap="square" rtlCol="0">
            <a:spAutoFit/>
          </a:bodyPr>
          <a:lstStyle/>
          <a:p>
            <a:r>
              <a:rPr lang="en-GB" b="1" dirty="0">
                <a:solidFill>
                  <a:srgbClr val="000000"/>
                </a:solidFill>
                <a:latin typeface="Calibri" panose="020F0502020204030204"/>
              </a:rPr>
              <a:t>Key messages</a:t>
            </a:r>
          </a:p>
          <a:p>
            <a:pPr marL="285750" indent="-285750">
              <a:buFont typeface="Arial" panose="020B0604020202020204" pitchFamily="34" charset="0"/>
              <a:buChar char="•"/>
            </a:pPr>
            <a:r>
              <a:rPr lang="en-GB" dirty="0">
                <a:solidFill>
                  <a:srgbClr val="000000"/>
                </a:solidFill>
                <a:latin typeface="Calibri" panose="020F0502020204030204"/>
              </a:rPr>
              <a:t>Termly visits start Spring 2024</a:t>
            </a:r>
          </a:p>
          <a:p>
            <a:pPr marL="285750" indent="-285750">
              <a:buFont typeface="Arial" panose="020B0604020202020204" pitchFamily="34" charset="0"/>
              <a:buChar char="•"/>
            </a:pPr>
            <a:r>
              <a:rPr lang="en-GB" dirty="0">
                <a:solidFill>
                  <a:srgbClr val="000000"/>
                </a:solidFill>
                <a:latin typeface="Calibri" panose="020F0502020204030204"/>
              </a:rPr>
              <a:t>Referrals to SES will cease during the Autumn Term 2023</a:t>
            </a:r>
          </a:p>
          <a:p>
            <a:pPr marL="285750" indent="-285750">
              <a:buFont typeface="Arial" panose="020B0604020202020204" pitchFamily="34" charset="0"/>
              <a:buChar char="•"/>
            </a:pPr>
            <a:r>
              <a:rPr lang="en-GB" dirty="0">
                <a:solidFill>
                  <a:srgbClr val="000000"/>
                </a:solidFill>
                <a:latin typeface="Calibri" panose="020F0502020204030204"/>
              </a:rPr>
              <a:t>Inclusion Support Meetings will continue</a:t>
            </a:r>
          </a:p>
          <a:p>
            <a:pPr marL="285750" indent="-285750">
              <a:buFont typeface="Arial" panose="020B0604020202020204" pitchFamily="34" charset="0"/>
              <a:buChar char="•"/>
            </a:pPr>
            <a:r>
              <a:rPr lang="en-GB" dirty="0">
                <a:solidFill>
                  <a:srgbClr val="000000"/>
                </a:solidFill>
                <a:latin typeface="Calibri" panose="020F0502020204030204"/>
              </a:rPr>
              <a:t>Inclusion Dashboard</a:t>
            </a:r>
          </a:p>
          <a:p>
            <a:pPr marL="285750" indent="-285750">
              <a:buFont typeface="Arial" panose="020B0604020202020204" pitchFamily="34" charset="0"/>
              <a:buChar char="•"/>
            </a:pPr>
            <a:r>
              <a:rPr lang="en-GB" dirty="0">
                <a:solidFill>
                  <a:srgbClr val="000000"/>
                </a:solidFill>
                <a:latin typeface="Calibri" panose="020F0502020204030204"/>
              </a:rPr>
              <a:t>Single Inclusion Plan</a:t>
            </a:r>
          </a:p>
          <a:p>
            <a:pPr marL="285750" indent="-285750">
              <a:buFont typeface="Arial" panose="020B0604020202020204" pitchFamily="34" charset="0"/>
              <a:buChar char="•"/>
            </a:pPr>
            <a:r>
              <a:rPr lang="en-GB" dirty="0">
                <a:solidFill>
                  <a:srgbClr val="000000"/>
                </a:solidFill>
                <a:latin typeface="Calibri" panose="020F0502020204030204"/>
              </a:rPr>
              <a:t>The visit must include school leaders (‘SENCo plus one’)</a:t>
            </a:r>
          </a:p>
          <a:p>
            <a:endParaRPr lang="en-GB" dirty="0">
              <a:solidFill>
                <a:srgbClr val="000000"/>
              </a:solidFill>
              <a:latin typeface="Calibri" panose="020F0502020204030204"/>
            </a:endParaRPr>
          </a:p>
        </p:txBody>
      </p:sp>
    </p:spTree>
    <p:extLst>
      <p:ext uri="{BB962C8B-B14F-4D97-AF65-F5344CB8AC3E}">
        <p14:creationId xmlns:p14="http://schemas.microsoft.com/office/powerpoint/2010/main" val="7205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EBFB2-84BB-91E8-67D1-4BBBC38AFD09}"/>
              </a:ext>
            </a:extLst>
          </p:cNvPr>
          <p:cNvSpPr>
            <a:spLocks noGrp="1"/>
          </p:cNvSpPr>
          <p:nvPr>
            <p:ph type="title" idx="4294967295"/>
          </p:nvPr>
        </p:nvSpPr>
        <p:spPr>
          <a:xfrm>
            <a:off x="2033589" y="1"/>
            <a:ext cx="8047271" cy="1029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spcBef>
                <a:spcPts val="0"/>
              </a:spcBef>
              <a:defRPr/>
            </a:pPr>
            <a:r>
              <a:rPr lang="en-US" sz="3600" b="1" dirty="0">
                <a:solidFill>
                  <a:schemeClr val="accent4"/>
                </a:solidFill>
                <a:latin typeface="+mn-lt"/>
                <a:ea typeface="+mn-ea"/>
                <a:cs typeface="+mn-cs"/>
              </a:rPr>
              <a:t>Specialist Education Services </a:t>
            </a:r>
            <a:br>
              <a:rPr lang="en-US" sz="3600" b="1" dirty="0">
                <a:solidFill>
                  <a:schemeClr val="accent4"/>
                </a:solidFill>
                <a:latin typeface="+mn-lt"/>
                <a:ea typeface="+mn-ea"/>
                <a:cs typeface="+mn-cs"/>
              </a:rPr>
            </a:br>
            <a:r>
              <a:rPr lang="en-US" sz="2000" b="1" dirty="0">
                <a:solidFill>
                  <a:schemeClr val="accent4"/>
                </a:solidFill>
                <a:latin typeface="+mn-lt"/>
                <a:ea typeface="+mn-ea"/>
                <a:cs typeface="+mn-cs"/>
              </a:rPr>
              <a:t>Locality/Community meet ups</a:t>
            </a:r>
            <a:endParaRPr lang="en-US" sz="3600" b="1" dirty="0">
              <a:solidFill>
                <a:schemeClr val="accent4"/>
              </a:solidFill>
              <a:latin typeface="+mn-lt"/>
              <a:ea typeface="+mn-ea"/>
              <a:cs typeface="+mn-cs"/>
            </a:endParaRPr>
          </a:p>
        </p:txBody>
      </p:sp>
      <p:sp>
        <p:nvSpPr>
          <p:cNvPr id="13" name="Rectangle 12">
            <a:extLst>
              <a:ext uri="{FF2B5EF4-FFF2-40B4-BE49-F238E27FC236}">
                <a16:creationId xmlns:a16="http://schemas.microsoft.com/office/drawing/2014/main" id="{41F6FC24-8366-3D55-0710-B845F8C0C3F2}"/>
              </a:ext>
              <a:ext uri="{C183D7F6-B498-43B3-948B-1728B52AA6E4}">
                <adec:decorative xmlns:adec="http://schemas.microsoft.com/office/drawing/2017/decorative" val="1"/>
              </a:ext>
            </a:extLst>
          </p:cNvPr>
          <p:cNvSpPr/>
          <p:nvPr/>
        </p:nvSpPr>
        <p:spPr>
          <a:xfrm>
            <a:off x="1877780" y="6145620"/>
            <a:ext cx="1581347" cy="58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4" name="Rectangle 13">
            <a:extLst>
              <a:ext uri="{FF2B5EF4-FFF2-40B4-BE49-F238E27FC236}">
                <a16:creationId xmlns:a16="http://schemas.microsoft.com/office/drawing/2014/main" id="{4EEFD175-FA28-D34A-D8D1-1E1082816B33}"/>
              </a:ext>
              <a:ext uri="{C183D7F6-B498-43B3-948B-1728B52AA6E4}">
                <adec:decorative xmlns:adec="http://schemas.microsoft.com/office/drawing/2017/decorative" val="1"/>
              </a:ext>
            </a:extLst>
          </p:cNvPr>
          <p:cNvSpPr/>
          <p:nvPr/>
        </p:nvSpPr>
        <p:spPr>
          <a:xfrm>
            <a:off x="638174" y="6145619"/>
            <a:ext cx="7286625"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5" name="Rectangle 14">
            <a:extLst>
              <a:ext uri="{FF2B5EF4-FFF2-40B4-BE49-F238E27FC236}">
                <a16:creationId xmlns:a16="http://schemas.microsoft.com/office/drawing/2014/main" id="{2C94B944-A0BA-16AA-5DD1-578D3CBC27D4}"/>
              </a:ext>
              <a:ext uri="{C183D7F6-B498-43B3-948B-1728B52AA6E4}">
                <adec:decorative xmlns:adec="http://schemas.microsoft.com/office/drawing/2017/decorative" val="1"/>
              </a:ext>
            </a:extLst>
          </p:cNvPr>
          <p:cNvSpPr/>
          <p:nvPr/>
        </p:nvSpPr>
        <p:spPr>
          <a:xfrm>
            <a:off x="8198403" y="6145619"/>
            <a:ext cx="2303021"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pic>
        <p:nvPicPr>
          <p:cNvPr id="5" name="Graphic 4" descr="Connections outline">
            <a:extLst>
              <a:ext uri="{FF2B5EF4-FFF2-40B4-BE49-F238E27FC236}">
                <a16:creationId xmlns:a16="http://schemas.microsoft.com/office/drawing/2014/main" id="{877C4186-6776-9940-C845-B32E84BDF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6252" y="2110666"/>
            <a:ext cx="2068703" cy="2068703"/>
          </a:xfrm>
          <a:prstGeom prst="rect">
            <a:avLst/>
          </a:prstGeom>
        </p:spPr>
      </p:pic>
      <p:sp>
        <p:nvSpPr>
          <p:cNvPr id="6" name="TextBox 5">
            <a:extLst>
              <a:ext uri="{FF2B5EF4-FFF2-40B4-BE49-F238E27FC236}">
                <a16:creationId xmlns:a16="http://schemas.microsoft.com/office/drawing/2014/main" id="{D09B10E2-3256-FA84-FD1D-8D3A402CEF8D}"/>
              </a:ext>
            </a:extLst>
          </p:cNvPr>
          <p:cNvSpPr txBox="1"/>
          <p:nvPr/>
        </p:nvSpPr>
        <p:spPr>
          <a:xfrm>
            <a:off x="5270378" y="1338308"/>
            <a:ext cx="4279037" cy="452431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latin typeface="Calibri" panose="020F0502020204030204"/>
              </a:rPr>
              <a:t>Support ‘communities of schools’ around the 6 localities</a:t>
            </a:r>
          </a:p>
          <a:p>
            <a:pPr marL="285750" indent="-285750">
              <a:buFont typeface="Arial" panose="020B0604020202020204" pitchFamily="34" charset="0"/>
              <a:buChar char="•"/>
            </a:pPr>
            <a:r>
              <a:rPr lang="en-GB" dirty="0">
                <a:solidFill>
                  <a:srgbClr val="000000"/>
                </a:solidFill>
                <a:latin typeface="Calibri" panose="020F0502020204030204"/>
              </a:rPr>
              <a:t>The team around the community will include - C&amp;L, C&amp;I, SEMH,SP, WSI, Education Access Team, Stage 3, Family Services, Health &amp; Social Care and the schools.</a:t>
            </a:r>
          </a:p>
          <a:p>
            <a:pPr marL="285750" indent="-285750">
              <a:buFont typeface="Arial" panose="020B0604020202020204" pitchFamily="34" charset="0"/>
              <a:buChar char="•"/>
            </a:pPr>
            <a:r>
              <a:rPr lang="en-GB" dirty="0">
                <a:solidFill>
                  <a:srgbClr val="000000"/>
                </a:solidFill>
                <a:latin typeface="Calibri" panose="020F0502020204030204"/>
              </a:rPr>
              <a:t>Half termly meetings to discuss ‘local’ issues and challenges, and share good practice, peer to peer support</a:t>
            </a:r>
          </a:p>
          <a:p>
            <a:pPr marL="285750" indent="-285750">
              <a:buFont typeface="Arial" panose="020B0604020202020204" pitchFamily="34" charset="0"/>
              <a:buChar char="•"/>
            </a:pPr>
            <a:r>
              <a:rPr lang="en-GB" dirty="0">
                <a:solidFill>
                  <a:srgbClr val="000000"/>
                </a:solidFill>
                <a:latin typeface="Calibri" panose="020F0502020204030204"/>
              </a:rPr>
              <a:t>Whole School Inclusion will co-ordinate and lead these meetings</a:t>
            </a:r>
          </a:p>
          <a:p>
            <a:pPr marL="285750" indent="-285750">
              <a:buFont typeface="Arial" panose="020B0604020202020204" pitchFamily="34" charset="0"/>
              <a:buChar char="•"/>
            </a:pPr>
            <a:r>
              <a:rPr lang="en-GB" dirty="0">
                <a:solidFill>
                  <a:srgbClr val="000000"/>
                </a:solidFill>
                <a:latin typeface="Calibri" panose="020F0502020204030204"/>
              </a:rPr>
              <a:t>The team can be contacted in between these sessions via the Inclusion Support Line 01473 265502</a:t>
            </a:r>
          </a:p>
          <a:p>
            <a:endParaRPr lang="en-GB" dirty="0">
              <a:solidFill>
                <a:srgbClr val="000000"/>
              </a:solidFill>
              <a:latin typeface="Calibri" panose="020F0502020204030204"/>
            </a:endParaRPr>
          </a:p>
        </p:txBody>
      </p:sp>
    </p:spTree>
    <p:extLst>
      <p:ext uri="{BB962C8B-B14F-4D97-AF65-F5344CB8AC3E}">
        <p14:creationId xmlns:p14="http://schemas.microsoft.com/office/powerpoint/2010/main" val="363422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EBFB2-84BB-91E8-67D1-4BBBC38AFD09}"/>
              </a:ext>
            </a:extLst>
          </p:cNvPr>
          <p:cNvSpPr>
            <a:spLocks noGrp="1"/>
          </p:cNvSpPr>
          <p:nvPr>
            <p:ph type="title" idx="4294967295"/>
          </p:nvPr>
        </p:nvSpPr>
        <p:spPr>
          <a:xfrm>
            <a:off x="2033589" y="1"/>
            <a:ext cx="8047271" cy="1029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0000"/>
          </a:bodyPr>
          <a:lstStyle/>
          <a:p>
            <a:pPr>
              <a:spcBef>
                <a:spcPts val="0"/>
              </a:spcBef>
              <a:defRPr/>
            </a:pPr>
            <a:br>
              <a:rPr lang="en-US" sz="3600" b="1" dirty="0">
                <a:solidFill>
                  <a:schemeClr val="accent4"/>
                </a:solidFill>
                <a:latin typeface="+mn-lt"/>
                <a:ea typeface="+mn-ea"/>
                <a:cs typeface="+mn-cs"/>
              </a:rPr>
            </a:br>
            <a:r>
              <a:rPr lang="en-US" sz="3600" b="1" dirty="0">
                <a:solidFill>
                  <a:schemeClr val="accent4"/>
                </a:solidFill>
                <a:latin typeface="+mn-lt"/>
                <a:ea typeface="+mn-ea"/>
                <a:cs typeface="+mn-cs"/>
              </a:rPr>
              <a:t>The Graduated Response  -SES</a:t>
            </a:r>
            <a:br>
              <a:rPr lang="en-US" sz="3600" b="1" dirty="0">
                <a:solidFill>
                  <a:schemeClr val="accent4"/>
                </a:solidFill>
                <a:latin typeface="+mn-lt"/>
                <a:ea typeface="+mn-ea"/>
                <a:cs typeface="+mn-cs"/>
              </a:rPr>
            </a:br>
            <a:endParaRPr lang="en-US" sz="3600" b="1" dirty="0">
              <a:solidFill>
                <a:schemeClr val="accent4"/>
              </a:solidFill>
              <a:latin typeface="+mn-lt"/>
              <a:ea typeface="+mn-ea"/>
              <a:cs typeface="+mn-cs"/>
            </a:endParaRPr>
          </a:p>
        </p:txBody>
      </p:sp>
      <p:sp>
        <p:nvSpPr>
          <p:cNvPr id="13" name="Rectangle 12">
            <a:extLst>
              <a:ext uri="{FF2B5EF4-FFF2-40B4-BE49-F238E27FC236}">
                <a16:creationId xmlns:a16="http://schemas.microsoft.com/office/drawing/2014/main" id="{41F6FC24-8366-3D55-0710-B845F8C0C3F2}"/>
              </a:ext>
              <a:ext uri="{C183D7F6-B498-43B3-948B-1728B52AA6E4}">
                <adec:decorative xmlns:adec="http://schemas.microsoft.com/office/drawing/2017/decorative" val="1"/>
              </a:ext>
            </a:extLst>
          </p:cNvPr>
          <p:cNvSpPr/>
          <p:nvPr/>
        </p:nvSpPr>
        <p:spPr>
          <a:xfrm>
            <a:off x="1877780" y="6145620"/>
            <a:ext cx="1581347" cy="58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4" name="Rectangle 13">
            <a:extLst>
              <a:ext uri="{FF2B5EF4-FFF2-40B4-BE49-F238E27FC236}">
                <a16:creationId xmlns:a16="http://schemas.microsoft.com/office/drawing/2014/main" id="{4EEFD175-FA28-D34A-D8D1-1E1082816B33}"/>
              </a:ext>
              <a:ext uri="{C183D7F6-B498-43B3-948B-1728B52AA6E4}">
                <adec:decorative xmlns:adec="http://schemas.microsoft.com/office/drawing/2017/decorative" val="1"/>
              </a:ext>
            </a:extLst>
          </p:cNvPr>
          <p:cNvSpPr/>
          <p:nvPr/>
        </p:nvSpPr>
        <p:spPr>
          <a:xfrm>
            <a:off x="5195019" y="6145619"/>
            <a:ext cx="2303021"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15" name="Rectangle 14">
            <a:extLst>
              <a:ext uri="{FF2B5EF4-FFF2-40B4-BE49-F238E27FC236}">
                <a16:creationId xmlns:a16="http://schemas.microsoft.com/office/drawing/2014/main" id="{2C94B944-A0BA-16AA-5DD1-578D3CBC27D4}"/>
              </a:ext>
              <a:ext uri="{C183D7F6-B498-43B3-948B-1728B52AA6E4}">
                <adec:decorative xmlns:adec="http://schemas.microsoft.com/office/drawing/2017/decorative" val="1"/>
              </a:ext>
            </a:extLst>
          </p:cNvPr>
          <p:cNvSpPr/>
          <p:nvPr/>
        </p:nvSpPr>
        <p:spPr>
          <a:xfrm>
            <a:off x="8198403" y="6145619"/>
            <a:ext cx="2303021" cy="6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6" name="TextBox 5">
            <a:extLst>
              <a:ext uri="{FF2B5EF4-FFF2-40B4-BE49-F238E27FC236}">
                <a16:creationId xmlns:a16="http://schemas.microsoft.com/office/drawing/2014/main" id="{D09B10E2-3256-FA84-FD1D-8D3A402CEF8D}"/>
              </a:ext>
            </a:extLst>
          </p:cNvPr>
          <p:cNvSpPr txBox="1"/>
          <p:nvPr/>
        </p:nvSpPr>
        <p:spPr>
          <a:xfrm>
            <a:off x="2416363" y="1147230"/>
            <a:ext cx="8288644" cy="5556008"/>
          </a:xfrm>
          <a:prstGeom prst="rect">
            <a:avLst/>
          </a:prstGeom>
          <a:noFill/>
        </p:spPr>
        <p:txBody>
          <a:bodyPr wrap="square" rtlCol="0">
            <a:spAutoFit/>
          </a:bodyPr>
          <a:lstStyle/>
          <a:p>
            <a:r>
              <a:rPr lang="en-GB" sz="1200" b="1" dirty="0">
                <a:solidFill>
                  <a:srgbClr val="000000"/>
                </a:solidFill>
                <a:latin typeface="Arial" panose="020B0604020202020204" pitchFamily="34" charset="0"/>
                <a:cs typeface="Arial" panose="020B0604020202020204" pitchFamily="34" charset="0"/>
              </a:rPr>
              <a:t>Suffolk Inclusion Support Line </a:t>
            </a:r>
            <a:r>
              <a:rPr lang="en-GB" sz="1200" dirty="0">
                <a:solidFill>
                  <a:srgbClr val="000000"/>
                </a:solidFill>
                <a:latin typeface="Calibri" panose="020F0502020204030204"/>
              </a:rPr>
              <a:t>– Available all day, for education staff to help them to source the advice, guidance and information needed. </a:t>
            </a:r>
          </a:p>
          <a:p>
            <a:r>
              <a:rPr lang="en-GB" sz="1200" b="1" dirty="0">
                <a:solidFill>
                  <a:srgbClr val="202020"/>
                </a:solidFill>
                <a:latin typeface="Arial" panose="020B0604020202020204" pitchFamily="34" charset="0"/>
                <a:ea typeface="Calibri" panose="020F0502020204030204" pitchFamily="34" charset="0"/>
                <a:cs typeface="Arial" panose="020B0604020202020204" pitchFamily="34" charset="0"/>
              </a:rPr>
              <a:t>Contact us on 01473 265502</a:t>
            </a:r>
            <a:r>
              <a:rPr lang="en-GB" sz="1200" dirty="0">
                <a:solidFill>
                  <a:srgbClr val="202020"/>
                </a:solidFill>
                <a:latin typeface="Arial" panose="020B0604020202020204" pitchFamily="34" charset="0"/>
                <a:ea typeface="Calibri" panose="020F0502020204030204" pitchFamily="34" charset="0"/>
                <a:cs typeface="Arial" panose="020B0604020202020204" pitchFamily="34" charset="0"/>
              </a:rPr>
              <a:t> or via email </a:t>
            </a:r>
            <a:r>
              <a:rPr lang="en-GB" sz="1200" u="sng" dirty="0">
                <a:solidFill>
                  <a:srgbClr val="007C89"/>
                </a:solidFill>
                <a:latin typeface="Arial" panose="020B0604020202020204" pitchFamily="34" charset="0"/>
                <a:ea typeface="Calibri" panose="020F0502020204030204" pitchFamily="34" charset="0"/>
                <a:cs typeface="Arial" panose="020B0604020202020204" pitchFamily="34" charset="0"/>
                <a:hlinkClick r:id="rId3"/>
              </a:rPr>
              <a:t>localoffer@suffolk.gov.uk</a:t>
            </a:r>
            <a:endParaRPr lang="en-GB" sz="1200" u="sng" dirty="0">
              <a:solidFill>
                <a:srgbClr val="007C89"/>
              </a:solidFill>
              <a:latin typeface="Arial" panose="020B0604020202020204" pitchFamily="34" charset="0"/>
              <a:ea typeface="Calibri" panose="020F0502020204030204" pitchFamily="34" charset="0"/>
              <a:cs typeface="Arial" panose="020B0604020202020204" pitchFamily="34" charset="0"/>
            </a:endParaRPr>
          </a:p>
          <a:p>
            <a:endParaRPr lang="en-GB" sz="1200" u="sng" dirty="0">
              <a:solidFill>
                <a:srgbClr val="007C89"/>
              </a:solidFill>
              <a:latin typeface="Arial" panose="020B0604020202020204" pitchFamily="34" charset="0"/>
              <a:ea typeface="Calibri" panose="020F0502020204030204" pitchFamily="34" charset="0"/>
              <a:cs typeface="Arial" panose="020B0604020202020204" pitchFamily="34" charset="0"/>
            </a:endParaRPr>
          </a:p>
          <a:p>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Inclusion Support Meetings (ISMs</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 available across all primary areas of need, to book: </a:t>
            </a:r>
            <a:r>
              <a:rPr lang="en-GB" sz="1200" dirty="0">
                <a:solidFill>
                  <a:srgbClr val="000000"/>
                </a:solidFill>
                <a:latin typeface="Calibri" panose="020F0502020204030204"/>
                <a:hlinkClick r:id="rId4"/>
              </a:rPr>
              <a:t>http://www.suffolk.gov.uk/sesinclusionappointment</a:t>
            </a:r>
            <a:r>
              <a:rPr lang="en-GB" sz="1200" dirty="0">
                <a:solidFill>
                  <a:srgbClr val="000000"/>
                </a:solidFill>
                <a:latin typeface="Calibri" panose="020F0502020204030204"/>
              </a:rPr>
              <a:t> (ISMs are also available to Post 16 Settings, ISM’s can be to seek available support for implementing provision with a child or young person’s EHCP).</a:t>
            </a:r>
          </a:p>
          <a:p>
            <a:endParaRPr lang="en-GB" sz="1200" dirty="0">
              <a:solidFill>
                <a:srgbClr val="000000"/>
              </a:solidFill>
              <a:latin typeface="Calibri" panose="020F0502020204030204"/>
            </a:endParaRPr>
          </a:p>
          <a:p>
            <a:r>
              <a:rPr lang="en-GB" sz="1200" b="1" dirty="0">
                <a:solidFill>
                  <a:srgbClr val="000000"/>
                </a:solidFill>
                <a:latin typeface="Arial" panose="020B0604020202020204" pitchFamily="34" charset="0"/>
                <a:cs typeface="Arial" panose="020B0604020202020204" pitchFamily="34" charset="0"/>
              </a:rPr>
              <a:t>Education Access Team – </a:t>
            </a:r>
            <a:r>
              <a:rPr lang="en-GB" sz="1200" dirty="0">
                <a:solidFill>
                  <a:srgbClr val="000000"/>
                </a:solidFill>
                <a:latin typeface="Arial" panose="020B0604020202020204" pitchFamily="34" charset="0"/>
                <a:cs typeface="Arial" panose="020B0604020202020204" pitchFamily="34" charset="0"/>
              </a:rPr>
              <a:t>Offer ISM’s. The team are ready to support you with discussions about those CYP vulnerable to exclusion or non attendance. In all cases the ISMs are designed to support you as quickly, and as easily as possible, supporting early interventions.</a:t>
            </a:r>
            <a:endParaRPr lang="en-GB" sz="1200" b="1" dirty="0">
              <a:solidFill>
                <a:srgbClr val="000000"/>
              </a:solidFill>
              <a:latin typeface="Arial" panose="020B0604020202020204" pitchFamily="34" charset="0"/>
              <a:cs typeface="Arial" panose="020B0604020202020204" pitchFamily="34" charset="0"/>
            </a:endParaRPr>
          </a:p>
          <a:p>
            <a:endParaRPr lang="en-GB" sz="1200" u="sng" dirty="0">
              <a:solidFill>
                <a:srgbClr val="007C89"/>
              </a:solidFill>
              <a:latin typeface="Arial" panose="020B0604020202020204" pitchFamily="34" charset="0"/>
              <a:ea typeface="Calibri" panose="020F0502020204030204" pitchFamily="34" charset="0"/>
              <a:cs typeface="Arial" panose="020B0604020202020204" pitchFamily="34" charset="0"/>
            </a:endParaRPr>
          </a:p>
          <a:p>
            <a:r>
              <a:rPr lang="en-GB" sz="1200" b="1" dirty="0">
                <a:solidFill>
                  <a:srgbClr val="000000"/>
                </a:solidFill>
                <a:latin typeface="Arial" panose="020B0604020202020204" pitchFamily="34" charset="0"/>
                <a:cs typeface="Arial" panose="020B0604020202020204" pitchFamily="34" charset="0"/>
              </a:rPr>
              <a:t>SEND Support Consultations/Solution Circles - </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are available from SES and from the Psychology and Therapeutic Services by emailing </a:t>
            </a:r>
            <a:r>
              <a:rPr lang="en-GB"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5"/>
              </a:rPr>
              <a:t>sencosupport@suffolk.gov.uk</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These are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multi-professional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virtual meetings designed to support early intervention and where a multi team of professionals is needed. </a:t>
            </a:r>
          </a:p>
          <a:p>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SES referrals (core offer):</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requested via the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SES Referral Form and sent to </a:t>
            </a:r>
            <a:r>
              <a:rPr lang="en-GB" sz="12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SESReferrals@suffolk.gov.uk</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This will be for requests for Cognition and Learning,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SpLD</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Communication and Interaction, the Speech, Language and Communication Needs (SLCN) service, SEMH, Physical / Sensory and the Whole School Inclusion Service. </a:t>
            </a:r>
            <a:r>
              <a:rPr lang="en-GB"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7"/>
              </a:rPr>
              <a:t>Suffolk </a:t>
            </a:r>
            <a:r>
              <a:rPr lang="en-GB" sz="1200" u="sng"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7"/>
              </a:rPr>
              <a:t>InfoLink</a:t>
            </a:r>
            <a:r>
              <a:rPr lang="en-GB"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7"/>
              </a:rPr>
              <a:t> | Specialist Education Services (SES) Suffolk County Council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05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GB" sz="1050" b="1" i="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Inclusion Referral Form</a:t>
            </a:r>
            <a:r>
              <a:rPr lang="en-GB" sz="105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 should </a:t>
            </a:r>
            <a:r>
              <a:rPr lang="en-GB" sz="1050" b="1" i="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still be used</a:t>
            </a:r>
            <a:r>
              <a:rPr lang="en-GB" sz="105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 for the Alternative Tuition Service (ATS), IYFAP, Permanent Exclusions, requests for Reception / Key Stage 1 Specialist Unit provision and Alternative Provision</a:t>
            </a:r>
            <a:r>
              <a:rPr lang="en-GB"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GB" sz="105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Inclusion Referral form can be found here: </a:t>
            </a:r>
            <a:r>
              <a:rPr lang="en-GB" sz="1050" i="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8"/>
              </a:rPr>
              <a:t>Specialist Education Services (SES) | Community Directory (suffolk.gov.uk)</a:t>
            </a:r>
            <a:r>
              <a:rPr lang="en-GB"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would like to join our </a:t>
            </a:r>
            <a:r>
              <a:rPr lang="en-GB" sz="1050" b="1" i="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SENCo Forum and receive details of our regular CPD programme, </a:t>
            </a:r>
            <a:r>
              <a:rPr lang="en-GB" sz="1050" i="1"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including for new SENCos, please email </a:t>
            </a:r>
            <a:r>
              <a:rPr lang="en-GB" sz="1050" i="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sencosupport@suffolk.gov.uk</a:t>
            </a:r>
            <a:endParaRPr lang="en-GB" sz="105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400" b="1" dirty="0">
              <a:solidFill>
                <a:srgbClr val="000000"/>
              </a:solidFill>
              <a:latin typeface="Arial" panose="020B0604020202020204" pitchFamily="34" charset="0"/>
              <a:cs typeface="Arial" panose="020B0604020202020204" pitchFamily="34" charset="0"/>
            </a:endParaRPr>
          </a:p>
        </p:txBody>
      </p:sp>
      <p:pic>
        <p:nvPicPr>
          <p:cNvPr id="4" name="Graphic 3" descr="Telephone outline">
            <a:extLst>
              <a:ext uri="{FF2B5EF4-FFF2-40B4-BE49-F238E27FC236}">
                <a16:creationId xmlns:a16="http://schemas.microsoft.com/office/drawing/2014/main" id="{1A083652-41A2-2230-70F6-1FD1830576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41168" y="960136"/>
            <a:ext cx="784840" cy="784840"/>
          </a:xfrm>
          <a:prstGeom prst="rect">
            <a:avLst/>
          </a:prstGeom>
        </p:spPr>
      </p:pic>
      <p:pic>
        <p:nvPicPr>
          <p:cNvPr id="8" name="Graphic 7" descr="Meeting outline">
            <a:extLst>
              <a:ext uri="{FF2B5EF4-FFF2-40B4-BE49-F238E27FC236}">
                <a16:creationId xmlns:a16="http://schemas.microsoft.com/office/drawing/2014/main" id="{40CDC7B7-6652-A3AD-383F-0B761062DF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76578" y="1744977"/>
            <a:ext cx="713773" cy="713773"/>
          </a:xfrm>
          <a:prstGeom prst="rect">
            <a:avLst/>
          </a:prstGeom>
        </p:spPr>
      </p:pic>
      <p:pic>
        <p:nvPicPr>
          <p:cNvPr id="10" name="Graphic 9" descr="Cheers outline">
            <a:extLst>
              <a:ext uri="{FF2B5EF4-FFF2-40B4-BE49-F238E27FC236}">
                <a16:creationId xmlns:a16="http://schemas.microsoft.com/office/drawing/2014/main" id="{39A399AF-E41B-8BE4-202C-0CC55380B0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76577" y="2476267"/>
            <a:ext cx="713773" cy="713773"/>
          </a:xfrm>
          <a:prstGeom prst="rect">
            <a:avLst/>
          </a:prstGeom>
        </p:spPr>
      </p:pic>
      <p:pic>
        <p:nvPicPr>
          <p:cNvPr id="12" name="Graphic 11" descr="Circles with lines with solid fill">
            <a:extLst>
              <a:ext uri="{FF2B5EF4-FFF2-40B4-BE49-F238E27FC236}">
                <a16:creationId xmlns:a16="http://schemas.microsoft.com/office/drawing/2014/main" id="{559879F1-5297-A381-FEFD-9EA76B4CEB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02589" y="3271709"/>
            <a:ext cx="713774" cy="713774"/>
          </a:xfrm>
          <a:prstGeom prst="rect">
            <a:avLst/>
          </a:prstGeom>
        </p:spPr>
      </p:pic>
      <p:pic>
        <p:nvPicPr>
          <p:cNvPr id="17" name="Graphic 16" descr="Document with solid fill">
            <a:extLst>
              <a:ext uri="{FF2B5EF4-FFF2-40B4-BE49-F238E27FC236}">
                <a16:creationId xmlns:a16="http://schemas.microsoft.com/office/drawing/2014/main" id="{0AEFD8D6-2B98-77E6-E409-0A25581A329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12234" y="4017567"/>
            <a:ext cx="713774" cy="713774"/>
          </a:xfrm>
          <a:prstGeom prst="rect">
            <a:avLst/>
          </a:prstGeom>
        </p:spPr>
      </p:pic>
    </p:spTree>
    <p:extLst>
      <p:ext uri="{BB962C8B-B14F-4D97-AF65-F5344CB8AC3E}">
        <p14:creationId xmlns:p14="http://schemas.microsoft.com/office/powerpoint/2010/main" val="28101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6706-6977-36CD-AF51-7A78244FC922}"/>
              </a:ext>
            </a:extLst>
          </p:cNvPr>
          <p:cNvSpPr>
            <a:spLocks noGrp="1"/>
          </p:cNvSpPr>
          <p:nvPr>
            <p:ph type="ctrTitle"/>
          </p:nvPr>
        </p:nvSpPr>
        <p:spPr>
          <a:xfrm>
            <a:off x="1524000" y="542926"/>
            <a:ext cx="9144000" cy="1238250"/>
          </a:xfrm>
        </p:spPr>
        <p:txBody>
          <a:bodyPr>
            <a:normAutofit fontScale="90000"/>
          </a:bodyPr>
          <a:lstStyle/>
          <a:p>
            <a:pPr marL="0" marR="0" lvl="0" indent="0" defTabSz="914400" rtl="0" eaLnBrk="1" fontAlgn="auto" latinLnBrk="0" hangingPunct="1">
              <a:lnSpc>
                <a:spcPct val="90000"/>
              </a:lnSpc>
              <a:spcBef>
                <a:spcPts val="0"/>
              </a:spcBef>
              <a:spcAft>
                <a:spcPts val="0"/>
              </a:spcAft>
              <a:tabLst/>
              <a:defRPr/>
            </a:pPr>
            <a:r>
              <a:rPr kumimoji="0" lang="en-GB" sz="3600" b="1" i="0" u="none" strike="noStrike" kern="1200" cap="none" spc="0" normalizeH="0" baseline="0" noProof="0" dirty="0">
                <a:ln>
                  <a:noFill/>
                </a:ln>
                <a:solidFill>
                  <a:srgbClr val="193F78"/>
                </a:solidFill>
                <a:effectLst/>
                <a:uLnTx/>
                <a:uFillTx/>
                <a:latin typeface="Arial" panose="020B0604020202020204" pitchFamily="34" charset="0"/>
                <a:ea typeface="+mn-ea"/>
                <a:cs typeface="Arial" panose="020B0604020202020204" pitchFamily="34" charset="0"/>
              </a:rPr>
              <a:t>Some key links to find information</a:t>
            </a:r>
            <a:br>
              <a:rPr kumimoji="0" lang="en-GB" sz="3600" b="1" i="0" u="none" strike="noStrike" kern="1200" cap="none" spc="0" normalizeH="0" baseline="0" noProof="0" dirty="0">
                <a:ln>
                  <a:noFill/>
                </a:ln>
                <a:solidFill>
                  <a:srgbClr val="193F78"/>
                </a:solidFill>
                <a:effectLst/>
                <a:uLnTx/>
                <a:uFillTx/>
                <a:latin typeface="Arial" panose="020B0604020202020204" pitchFamily="34" charset="0"/>
                <a:ea typeface="+mn-ea"/>
                <a:cs typeface="Arial" panose="020B0604020202020204" pitchFamily="34" charset="0"/>
              </a:rPr>
            </a:br>
            <a:endParaRPr lang="en-GB" dirty="0"/>
          </a:p>
        </p:txBody>
      </p:sp>
      <p:sp>
        <p:nvSpPr>
          <p:cNvPr id="3" name="Subtitle 2">
            <a:extLst>
              <a:ext uri="{FF2B5EF4-FFF2-40B4-BE49-F238E27FC236}">
                <a16:creationId xmlns:a16="http://schemas.microsoft.com/office/drawing/2014/main" id="{ACBC522B-A3E6-C761-0867-351C0400AEC9}"/>
              </a:ext>
            </a:extLst>
          </p:cNvPr>
          <p:cNvSpPr>
            <a:spLocks noGrp="1"/>
          </p:cNvSpPr>
          <p:nvPr>
            <p:ph type="subTitle" idx="1"/>
          </p:nvPr>
        </p:nvSpPr>
        <p:spPr>
          <a:xfrm>
            <a:off x="552450" y="1257301"/>
            <a:ext cx="11010900" cy="539115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Specialist Education Services information</a:t>
            </a:r>
            <a:r>
              <a:rPr kumimoji="0" lang="en-GB" sz="2000" b="0" i="0" u="none" strike="noStrike" kern="1200" cap="none" spc="0" normalizeH="0" baseline="0" noProof="0" dirty="0">
                <a:ln>
                  <a:noFill/>
                </a:ln>
                <a:solidFill>
                  <a:srgbClr val="193F78"/>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Suffolk </a:t>
            </a:r>
            <a:r>
              <a:rPr kumimoji="0" lang="en-GB" sz="2000" b="1" i="0" u="none" strike="noStrike" kern="1200" cap="none" spc="0" normalizeH="0" baseline="0" noProof="0" dirty="0" err="1">
                <a:ln>
                  <a:noFill/>
                </a:ln>
                <a:solidFill>
                  <a:srgbClr val="B3B3B3"/>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InfoLink</a:t>
            </a:r>
            <a:r>
              <a:rPr kumimoji="0" lang="en-GB" sz="2000" b="1" i="0" u="none" strike="noStrike" kern="1200" cap="none" spc="0" normalizeH="0" baseline="0" noProof="0" dirty="0">
                <a:ln>
                  <a:noFill/>
                </a:ln>
                <a:solidFill>
                  <a:srgbClr val="28AFA3"/>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 | Specialist Education Services (SES) Suffolk County Council</a:t>
            </a:r>
            <a:endParaRPr kumimoji="0" lang="en-GB" sz="2000" b="1" i="0" u="none" strike="noStrike" kern="1200" cap="none" spc="0" normalizeH="0" baseline="0" noProof="0" dirty="0">
              <a:ln>
                <a:noFill/>
              </a:ln>
              <a:solidFill>
                <a:srgbClr val="28AF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28AF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Family Services Teams: </a:t>
            </a:r>
            <a:r>
              <a:rPr kumimoji="0" lang="en-GB" sz="2000" b="1" i="0" u="none" strike="noStrike" kern="1200" cap="none" spc="0" normalizeH="0" baseline="0" noProof="0" dirty="0">
                <a:ln>
                  <a:noFill/>
                </a:ln>
                <a:solidFill>
                  <a:srgbClr val="B3B3B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Suffolk </a:t>
            </a:r>
            <a:r>
              <a:rPr kumimoji="0" lang="en-GB" sz="2000" b="1" i="0" u="none" strike="noStrike" kern="1200" cap="none" spc="0" normalizeH="0" baseline="0" noProof="0" dirty="0" err="1">
                <a:ln>
                  <a:noFill/>
                </a:ln>
                <a:solidFill>
                  <a:srgbClr val="B3B3B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InfoLink</a:t>
            </a:r>
            <a:r>
              <a:rPr kumimoji="0" lang="en-GB" sz="2000" b="1" i="0" u="none" strike="noStrike" kern="1200" cap="none" spc="0" normalizeH="0" baseline="0" noProof="0" dirty="0">
                <a:ln>
                  <a:noFill/>
                </a:ln>
                <a:solidFill>
                  <a:srgbClr val="28AF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 *SEND Family Services</a:t>
            </a:r>
            <a:endParaRPr kumimoji="0" lang="en-GB" sz="2000" b="1" i="0" u="none" strike="noStrike" kern="1200" cap="none" spc="0" normalizeH="0" baseline="0" noProof="0" dirty="0">
              <a:ln>
                <a:noFill/>
              </a:ln>
              <a:solidFill>
                <a:srgbClr val="28AFA3"/>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28AF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SENCo Central – the ‘go to’ place: </a:t>
            </a:r>
            <a:r>
              <a:rPr kumimoji="0" lang="en-GB" sz="2000" b="1" i="0" u="none" strike="noStrike" kern="1200" cap="none" spc="0" normalizeH="0" baseline="0" noProof="0" dirty="0">
                <a:ln>
                  <a:noFill/>
                </a:ln>
                <a:solidFill>
                  <a:srgbClr val="B3B3B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Suffolk </a:t>
            </a:r>
            <a:r>
              <a:rPr kumimoji="0" lang="en-GB" sz="2000" b="1" i="0" u="none" strike="noStrike" kern="1200" cap="none" spc="0" normalizeH="0" baseline="0" noProof="0" dirty="0" err="1">
                <a:ln>
                  <a:noFill/>
                </a:ln>
                <a:solidFill>
                  <a:srgbClr val="B3B3B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InfoLink</a:t>
            </a:r>
            <a:r>
              <a:rPr kumimoji="0" lang="en-GB" sz="2000" b="1" i="0" u="none" strike="noStrike" kern="1200" cap="none" spc="0" normalizeH="0" baseline="0" noProof="0" dirty="0">
                <a:ln>
                  <a:noFill/>
                </a:ln>
                <a:solidFill>
                  <a:srgbClr val="28AF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 | SENCO Central</a:t>
            </a:r>
            <a:endParaRPr kumimoji="0" lang="en-GB" sz="2000" b="1" i="0" u="none" strike="noStrike" kern="1200" cap="none" spc="0" normalizeH="0" baseline="0" noProof="0" dirty="0">
              <a:ln>
                <a:noFill/>
              </a:ln>
              <a:solidFill>
                <a:srgbClr val="28AFA3"/>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28AF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If you are worried about a child or young person’s attendance, </a:t>
            </a:r>
            <a:r>
              <a:rPr kumimoji="0" lang="en-GB" sz="2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for any reason</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contact your EWO in SCC: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schoolattendance@suffolk.gov.uk</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You can also contact the Alternative Tuition Service 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ATS@suffolk.gov.uk</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or </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tel</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01473 263818. Do this even if there is no medical evidence for non-attendance at this point. The team will advise you re next steps.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also book an </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Inclusion Support Meeting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the Education Access Team: </a:t>
            </a:r>
            <a:r>
              <a:rPr kumimoji="0" lang="en-GB" sz="20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www.suffolk.gov.uk/sesinclusionappointment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336317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612A-CF35-AD31-AEE6-95565E73D672}"/>
              </a:ext>
            </a:extLst>
          </p:cNvPr>
          <p:cNvSpPr>
            <a:spLocks noGrp="1"/>
          </p:cNvSpPr>
          <p:nvPr>
            <p:ph type="title"/>
          </p:nvPr>
        </p:nvSpPr>
        <p:spPr>
          <a:xfrm>
            <a:off x="838200" y="365125"/>
            <a:ext cx="10515600" cy="873125"/>
          </a:xfrm>
        </p:spPr>
        <p:txBody>
          <a:bodyPr/>
          <a:lstStyle/>
          <a:p>
            <a:r>
              <a:rPr lang="en-GB" dirty="0">
                <a:latin typeface="Arial" panose="020B0604020202020204" pitchFamily="34" charset="0"/>
                <a:cs typeface="Arial" panose="020B0604020202020204" pitchFamily="34" charset="0"/>
              </a:rPr>
              <a:t>Your thoughts and feedback 🤔</a:t>
            </a:r>
          </a:p>
        </p:txBody>
      </p:sp>
      <p:sp>
        <p:nvSpPr>
          <p:cNvPr id="3" name="Content Placeholder 2">
            <a:extLst>
              <a:ext uri="{FF2B5EF4-FFF2-40B4-BE49-F238E27FC236}">
                <a16:creationId xmlns:a16="http://schemas.microsoft.com/office/drawing/2014/main" id="{A8D6E68A-D07B-EDDD-0BB6-63E9BBF0EE32}"/>
              </a:ext>
            </a:extLst>
          </p:cNvPr>
          <p:cNvSpPr>
            <a:spLocks noGrp="1"/>
          </p:cNvSpPr>
          <p:nvPr>
            <p:ph idx="1"/>
          </p:nvPr>
        </p:nvSpPr>
        <p:spPr>
          <a:xfrm>
            <a:off x="390525" y="1571625"/>
            <a:ext cx="11506200" cy="4921249"/>
          </a:xfrm>
        </p:spPr>
        <p:txBody>
          <a:bodyPr>
            <a:normAutofit fontScale="85000" lnSpcReduction="20000"/>
          </a:bodyPr>
          <a:lstStyle/>
          <a:p>
            <a:pPr marL="514350" indent="-514350">
              <a:buAutoNum type="arabicParenR"/>
            </a:pPr>
            <a:r>
              <a:rPr lang="en-GB" sz="2000" dirty="0">
                <a:latin typeface="Arial" panose="020B0604020202020204" pitchFamily="34" charset="0"/>
                <a:cs typeface="Arial" panose="020B0604020202020204" pitchFamily="34" charset="0"/>
              </a:rPr>
              <a:t>Are there any challenges for you regarding access to support for CYP with SEND more broadly?</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well does the Graduated Response guide the steps you take in seeking support from across services?</a:t>
            </a:r>
            <a:endParaRPr lang="en-GB" sz="2000" dirty="0">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the support you have received from SES in school made a difference to classroom practice?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the current resource, how can we support you further in SES? </a:t>
            </a:r>
            <a:endParaRPr lang="en-GB" sz="2000" dirty="0">
              <a:latin typeface="Arial" panose="020B0604020202020204" pitchFamily="34" charset="0"/>
              <a:cs typeface="Arial" panose="020B0604020202020204" pitchFamily="34" charset="0"/>
            </a:endParaRPr>
          </a:p>
          <a:p>
            <a:pPr marL="514350" indent="-514350">
              <a:buAutoNum type="arabicParenR"/>
            </a:pPr>
            <a:r>
              <a:rPr lang="en-GB" sz="2000" dirty="0">
                <a:latin typeface="Arial" panose="020B0604020202020204" pitchFamily="34" charset="0"/>
                <a:cs typeface="Arial" panose="020B0604020202020204" pitchFamily="34" charset="0"/>
              </a:rPr>
              <a:t>Are there key areas in SEND / Inclusion in school for which you feel there needs to be further support?  </a:t>
            </a:r>
          </a:p>
          <a:p>
            <a:pPr marL="514350" indent="-514350">
              <a:buAutoNum type="arabicParenR"/>
            </a:pPr>
            <a:r>
              <a:rPr lang="en-GB" sz="2000" dirty="0">
                <a:latin typeface="Arial" panose="020B0604020202020204" pitchFamily="34" charset="0"/>
                <a:cs typeface="Arial" panose="020B0604020202020204" pitchFamily="34" charset="0"/>
              </a:rPr>
              <a:t>What support do you access for CYP with low attendance? How does this help?</a:t>
            </a:r>
          </a:p>
          <a:p>
            <a:pPr marL="514350" indent="-514350">
              <a:buAutoNum type="arabicParenR"/>
            </a:pPr>
            <a:r>
              <a:rPr lang="en-GB" sz="2000" dirty="0">
                <a:latin typeface="Arial" panose="020B0604020202020204" pitchFamily="34" charset="0"/>
                <a:cs typeface="Arial" panose="020B0604020202020204" pitchFamily="34" charset="0"/>
              </a:rPr>
              <a:t>What other services within SCC / NHS would you like to hear or know more about?</a:t>
            </a:r>
          </a:p>
          <a:p>
            <a:pPr marL="514350" indent="-514350">
              <a:buAutoNum type="arabicParenR"/>
            </a:pPr>
            <a:r>
              <a:rPr lang="en-GB" sz="2000" dirty="0">
                <a:latin typeface="Arial" panose="020B0604020202020204" pitchFamily="34" charset="0"/>
                <a:cs typeface="Arial" panose="020B0604020202020204" pitchFamily="34" charset="0"/>
              </a:rPr>
              <a:t>How can we further support you to support each other as SENCos? </a:t>
            </a:r>
          </a:p>
          <a:p>
            <a:pPr marL="514350" indent="-514350">
              <a:buAutoNum type="arabicParenR"/>
            </a:pPr>
            <a:r>
              <a:rPr lang="en-GB" sz="2000" dirty="0">
                <a:latin typeface="Arial" panose="020B0604020202020204" pitchFamily="34" charset="0"/>
                <a:cs typeface="Arial" panose="020B0604020202020204" pitchFamily="34" charset="0"/>
              </a:rPr>
              <a:t>How can we improve the SENCo forums for you? </a:t>
            </a:r>
          </a:p>
          <a:p>
            <a:pPr marL="514350" indent="-514350">
              <a:buAutoNum type="arabicParen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we help ensure you receive information as easily as possible? </a:t>
            </a:r>
          </a:p>
          <a:p>
            <a:pPr marL="514350" indent="-514350">
              <a:buAutoNum type="arabicParen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send feedback to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Izzy.Connell@suffolk.gov.uk</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the end of the summer term 2023. We appreciate all views and ideas. Thank you. </a:t>
            </a:r>
            <a:endParaRPr lang="en-GB" sz="2000" dirty="0">
              <a:solidFill>
                <a:prstClr val="black"/>
              </a:solidFill>
              <a:latin typeface="Arial" panose="020B0604020202020204" pitchFamily="34" charset="0"/>
              <a:cs typeface="Arial" panose="020B0604020202020204" pitchFamily="34" charset="0"/>
            </a:endParaRPr>
          </a:p>
          <a:p>
            <a:pPr marL="0" indent="0">
              <a:buNone/>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we will soon share, via Suffolk Headlines, the SES annual survey. Do please help us to develop our services to support you by completing </a:t>
            </a:r>
            <a:r>
              <a:rPr lang="en-GB" sz="2000" dirty="0">
                <a:solidFill>
                  <a:prstClr val="black"/>
                </a:solidFill>
                <a:latin typeface="Arial" panose="020B0604020202020204" pitchFamily="34" charset="0"/>
                <a:cs typeface="Arial" panose="020B0604020202020204" pitchFamily="34" charset="0"/>
              </a:rPr>
              <a:t>and returning it. Thank you.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a:t>
            </a:r>
          </a:p>
          <a:p>
            <a:pPr marL="514350" indent="-514350">
              <a:buAutoNum type="arabicParenR"/>
            </a:pPr>
            <a:endParaRPr lang="en-GB" sz="2000" dirty="0">
              <a:latin typeface="Arial" panose="020B0604020202020204" pitchFamily="34" charset="0"/>
              <a:cs typeface="Arial" panose="020B0604020202020204" pitchFamily="34" charset="0"/>
            </a:endParaRPr>
          </a:p>
          <a:p>
            <a:pPr marL="514350" indent="-514350">
              <a:buAutoNum type="arabicParen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033289"/>
      </p:ext>
    </p:extLst>
  </p:cSld>
  <p:clrMapOvr>
    <a:masterClrMapping/>
  </p:clrMapOvr>
</p:sld>
</file>

<file path=ppt/theme/theme1.xml><?xml version="1.0" encoding="utf-8"?>
<a:theme xmlns:a="http://schemas.openxmlformats.org/drawingml/2006/main" name="iMPOWER Master">
  <a:themeElements>
    <a:clrScheme name="Custom 2">
      <a:dk1>
        <a:srgbClr val="000000"/>
      </a:dk1>
      <a:lt1>
        <a:srgbClr val="FFFFFF"/>
      </a:lt1>
      <a:dk2>
        <a:srgbClr val="28AFA3"/>
      </a:dk2>
      <a:lt2>
        <a:srgbClr val="C9D300"/>
      </a:lt2>
      <a:accent1>
        <a:srgbClr val="E0386E"/>
      </a:accent1>
      <a:accent2>
        <a:srgbClr val="774F71"/>
      </a:accent2>
      <a:accent3>
        <a:srgbClr val="676766"/>
      </a:accent3>
      <a:accent4>
        <a:srgbClr val="193F78"/>
      </a:accent4>
      <a:accent5>
        <a:srgbClr val="00A3D9"/>
      </a:accent5>
      <a:accent6>
        <a:srgbClr val="F58023"/>
      </a:accent6>
      <a:hlink>
        <a:srgbClr val="B3B3B3"/>
      </a:hlink>
      <a:folHlink>
        <a:srgbClr val="E6E6E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1069</Words>
  <Application>Microsoft Office PowerPoint</Application>
  <PresentationFormat>Widescreen</PresentationFormat>
  <Paragraphs>79</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iMPOWER Master</vt:lpstr>
      <vt:lpstr>Office Theme</vt:lpstr>
      <vt:lpstr>Specialist Education Services</vt:lpstr>
      <vt:lpstr>Specialist Education Services Termly Visits</vt:lpstr>
      <vt:lpstr>Specialist Education Services  Locality/Community meet ups</vt:lpstr>
      <vt:lpstr> The Graduated Response  -SES </vt:lpstr>
      <vt:lpstr>Some key links to find information </vt:lpstr>
      <vt:lpstr>Your thoughts and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 Education Services</dc:title>
  <dc:creator>Izzy Connell</dc:creator>
  <cp:lastModifiedBy>Izzy Connell</cp:lastModifiedBy>
  <cp:revision>3</cp:revision>
  <dcterms:created xsi:type="dcterms:W3CDTF">2023-03-08T08:35:48Z</dcterms:created>
  <dcterms:modified xsi:type="dcterms:W3CDTF">2023-06-06T10:54:04Z</dcterms:modified>
</cp:coreProperties>
</file>