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338" r:id="rId6"/>
    <p:sldId id="296" r:id="rId7"/>
    <p:sldId id="308" r:id="rId8"/>
    <p:sldId id="403" r:id="rId9"/>
    <p:sldId id="339" r:id="rId10"/>
    <p:sldId id="309" r:id="rId11"/>
    <p:sldId id="344" r:id="rId12"/>
    <p:sldId id="333" r:id="rId13"/>
    <p:sldId id="332" r:id="rId14"/>
    <p:sldId id="343" r:id="rId15"/>
    <p:sldId id="331" r:id="rId16"/>
    <p:sldId id="341" r:id="rId17"/>
    <p:sldId id="345" r:id="rId18"/>
    <p:sldId id="342" r:id="rId19"/>
    <p:sldId id="404" r:id="rId20"/>
    <p:sldId id="283" r:id="rId21"/>
    <p:sldId id="290" r:id="rId22"/>
    <p:sldId id="406" r:id="rId23"/>
    <p:sldId id="336" r:id="rId24"/>
    <p:sldId id="284" r:id="rId25"/>
    <p:sldId id="402" r:id="rId26"/>
    <p:sldId id="337" r:id="rId27"/>
    <p:sldId id="291" r:id="rId28"/>
    <p:sldId id="407" r:id="rId29"/>
    <p:sldId id="294" r:id="rId30"/>
    <p:sldId id="293" r:id="rId31"/>
    <p:sldId id="346" r:id="rId3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F42DBF-0F02-436F-9378-523478393DB5}" v="1" dt="2023-03-20T11:36:26.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65" autoAdjust="0"/>
  </p:normalViewPr>
  <p:slideViewPr>
    <p:cSldViewPr snapToGrid="0">
      <p:cViewPr varScale="1">
        <p:scale>
          <a:sx n="46" d="100"/>
          <a:sy n="46" d="100"/>
        </p:scale>
        <p:origin x="14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Bustos" userId="88a0ac16-40b2-486b-a879-0818d0b0444b" providerId="ADAL" clId="{5EEC64A6-9AFA-4791-A1FA-15DCB31A2C40}"/>
    <pc:docChg chg="undo custSel addSld modSld">
      <pc:chgData name="Jo Bustos" userId="88a0ac16-40b2-486b-a879-0818d0b0444b" providerId="ADAL" clId="{5EEC64A6-9AFA-4791-A1FA-15DCB31A2C40}" dt="2022-10-20T13:31:37.217" v="380" actId="20577"/>
      <pc:docMkLst>
        <pc:docMk/>
      </pc:docMkLst>
      <pc:sldChg chg="addSp modSp mod">
        <pc:chgData name="Jo Bustos" userId="88a0ac16-40b2-486b-a879-0818d0b0444b" providerId="ADAL" clId="{5EEC64A6-9AFA-4791-A1FA-15DCB31A2C40}" dt="2022-10-20T12:54:39.295" v="111" actId="20577"/>
        <pc:sldMkLst>
          <pc:docMk/>
          <pc:sldMk cId="3891343905" sldId="283"/>
        </pc:sldMkLst>
        <pc:spChg chg="mod">
          <ac:chgData name="Jo Bustos" userId="88a0ac16-40b2-486b-a879-0818d0b0444b" providerId="ADAL" clId="{5EEC64A6-9AFA-4791-A1FA-15DCB31A2C40}" dt="2022-10-20T12:52:52.848" v="99" actId="1076"/>
          <ac:spMkLst>
            <pc:docMk/>
            <pc:sldMk cId="3891343905" sldId="283"/>
            <ac:spMk id="3" creationId="{2B325347-567D-9F91-15B8-C3D831424CD6}"/>
          </ac:spMkLst>
        </pc:spChg>
        <pc:spChg chg="add mod">
          <ac:chgData name="Jo Bustos" userId="88a0ac16-40b2-486b-a879-0818d0b0444b" providerId="ADAL" clId="{5EEC64A6-9AFA-4791-A1FA-15DCB31A2C40}" dt="2022-10-20T12:47:07.634" v="16"/>
          <ac:spMkLst>
            <pc:docMk/>
            <pc:sldMk cId="3891343905" sldId="283"/>
            <ac:spMk id="5" creationId="{485A26EC-EE26-E893-3603-A9BF853753DC}"/>
          </ac:spMkLst>
        </pc:spChg>
        <pc:spChg chg="add mod">
          <ac:chgData name="Jo Bustos" userId="88a0ac16-40b2-486b-a879-0818d0b0444b" providerId="ADAL" clId="{5EEC64A6-9AFA-4791-A1FA-15DCB31A2C40}" dt="2022-10-20T12:50:07.605" v="55" actId="404"/>
          <ac:spMkLst>
            <pc:docMk/>
            <pc:sldMk cId="3891343905" sldId="283"/>
            <ac:spMk id="6" creationId="{93F3EF46-930E-1B3E-9C07-E5BF98F2863E}"/>
          </ac:spMkLst>
        </pc:spChg>
        <pc:spChg chg="add mod">
          <ac:chgData name="Jo Bustos" userId="88a0ac16-40b2-486b-a879-0818d0b0444b" providerId="ADAL" clId="{5EEC64A6-9AFA-4791-A1FA-15DCB31A2C40}" dt="2022-10-20T12:51:02.879" v="65"/>
          <ac:spMkLst>
            <pc:docMk/>
            <pc:sldMk cId="3891343905" sldId="283"/>
            <ac:spMk id="8" creationId="{BB1CBE39-828F-FF5D-7C93-533BA2E59047}"/>
          </ac:spMkLst>
        </pc:spChg>
        <pc:spChg chg="add mod">
          <ac:chgData name="Jo Bustos" userId="88a0ac16-40b2-486b-a879-0818d0b0444b" providerId="ADAL" clId="{5EEC64A6-9AFA-4791-A1FA-15DCB31A2C40}" dt="2022-10-20T12:51:02.879" v="65"/>
          <ac:spMkLst>
            <pc:docMk/>
            <pc:sldMk cId="3891343905" sldId="283"/>
            <ac:spMk id="9" creationId="{9938A5E6-3835-EF03-0820-8F1F81BADEA9}"/>
          </ac:spMkLst>
        </pc:spChg>
        <pc:grpChg chg="add mod">
          <ac:chgData name="Jo Bustos" userId="88a0ac16-40b2-486b-a879-0818d0b0444b" providerId="ADAL" clId="{5EEC64A6-9AFA-4791-A1FA-15DCB31A2C40}" dt="2022-10-20T12:52:36.721" v="95" actId="1035"/>
          <ac:grpSpMkLst>
            <pc:docMk/>
            <pc:sldMk cId="3891343905" sldId="283"/>
            <ac:grpSpMk id="4" creationId="{718799C7-748D-7584-BE52-EF94A9C2DC8C}"/>
          </ac:grpSpMkLst>
        </pc:grpChg>
        <pc:grpChg chg="add mod">
          <ac:chgData name="Jo Bustos" userId="88a0ac16-40b2-486b-a879-0818d0b0444b" providerId="ADAL" clId="{5EEC64A6-9AFA-4791-A1FA-15DCB31A2C40}" dt="2022-10-20T12:52:39.878" v="96" actId="1076"/>
          <ac:grpSpMkLst>
            <pc:docMk/>
            <pc:sldMk cId="3891343905" sldId="283"/>
            <ac:grpSpMk id="7" creationId="{9165B62B-B518-CEB9-663D-BE88C862C705}"/>
          </ac:grpSpMkLst>
        </pc:grpChg>
        <pc:graphicFrameChg chg="mod modGraphic">
          <ac:chgData name="Jo Bustos" userId="88a0ac16-40b2-486b-a879-0818d0b0444b" providerId="ADAL" clId="{5EEC64A6-9AFA-4791-A1FA-15DCB31A2C40}" dt="2022-10-20T12:54:39.295" v="111" actId="20577"/>
          <ac:graphicFrameMkLst>
            <pc:docMk/>
            <pc:sldMk cId="3891343905" sldId="283"/>
            <ac:graphicFrameMk id="19" creationId="{BB61672C-3DB4-4D25-8E4A-61C343D87706}"/>
          </ac:graphicFrameMkLst>
        </pc:graphicFrameChg>
      </pc:sldChg>
      <pc:sldChg chg="modSp mod">
        <pc:chgData name="Jo Bustos" userId="88a0ac16-40b2-486b-a879-0818d0b0444b" providerId="ADAL" clId="{5EEC64A6-9AFA-4791-A1FA-15DCB31A2C40}" dt="2022-10-20T13:15:39.028" v="180" actId="404"/>
        <pc:sldMkLst>
          <pc:docMk/>
          <pc:sldMk cId="152588015" sldId="284"/>
        </pc:sldMkLst>
        <pc:graphicFrameChg chg="mod modGraphic">
          <ac:chgData name="Jo Bustos" userId="88a0ac16-40b2-486b-a879-0818d0b0444b" providerId="ADAL" clId="{5EEC64A6-9AFA-4791-A1FA-15DCB31A2C40}" dt="2022-10-20T13:15:39.028" v="180" actId="404"/>
          <ac:graphicFrameMkLst>
            <pc:docMk/>
            <pc:sldMk cId="152588015" sldId="284"/>
            <ac:graphicFrameMk id="14" creationId="{5916DF28-C6BA-4E94-BEC1-0443C039A365}"/>
          </ac:graphicFrameMkLst>
        </pc:graphicFrameChg>
      </pc:sldChg>
      <pc:sldChg chg="modSp mod">
        <pc:chgData name="Jo Bustos" userId="88a0ac16-40b2-486b-a879-0818d0b0444b" providerId="ADAL" clId="{5EEC64A6-9AFA-4791-A1FA-15DCB31A2C40}" dt="2022-10-20T13:31:37.217" v="380" actId="20577"/>
        <pc:sldMkLst>
          <pc:docMk/>
          <pc:sldMk cId="4046663381" sldId="291"/>
        </pc:sldMkLst>
        <pc:graphicFrameChg chg="mod modGraphic">
          <ac:chgData name="Jo Bustos" userId="88a0ac16-40b2-486b-a879-0818d0b0444b" providerId="ADAL" clId="{5EEC64A6-9AFA-4791-A1FA-15DCB31A2C40}" dt="2022-10-20T13:31:37.217" v="380" actId="20577"/>
          <ac:graphicFrameMkLst>
            <pc:docMk/>
            <pc:sldMk cId="4046663381" sldId="291"/>
            <ac:graphicFrameMk id="9" creationId="{7B62E163-F838-4AEF-9E02-FD99F2CBAF43}"/>
          </ac:graphicFrameMkLst>
        </pc:graphicFrameChg>
      </pc:sldChg>
      <pc:sldChg chg="modSp">
        <pc:chgData name="Jo Bustos" userId="88a0ac16-40b2-486b-a879-0818d0b0444b" providerId="ADAL" clId="{5EEC64A6-9AFA-4791-A1FA-15DCB31A2C40}" dt="2022-10-20T12:39:57.600" v="0"/>
        <pc:sldMkLst>
          <pc:docMk/>
          <pc:sldMk cId="2398964608" sldId="296"/>
        </pc:sldMkLst>
        <pc:picChg chg="mod">
          <ac:chgData name="Jo Bustos" userId="88a0ac16-40b2-486b-a879-0818d0b0444b" providerId="ADAL" clId="{5EEC64A6-9AFA-4791-A1FA-15DCB31A2C40}" dt="2022-10-20T12:39:57.600" v="0"/>
          <ac:picMkLst>
            <pc:docMk/>
            <pc:sldMk cId="2398964608" sldId="296"/>
            <ac:picMk id="6" creationId="{12B92A02-08CE-D975-47E0-9795103EFBDD}"/>
          </ac:picMkLst>
        </pc:picChg>
      </pc:sldChg>
      <pc:sldChg chg="addSp delSp modSp new mod setBg">
        <pc:chgData name="Jo Bustos" userId="88a0ac16-40b2-486b-a879-0818d0b0444b" providerId="ADAL" clId="{5EEC64A6-9AFA-4791-A1FA-15DCB31A2C40}" dt="2022-10-20T13:27:51.148" v="341"/>
        <pc:sldMkLst>
          <pc:docMk/>
          <pc:sldMk cId="2195226322" sldId="407"/>
        </pc:sldMkLst>
        <pc:spChg chg="mod">
          <ac:chgData name="Jo Bustos" userId="88a0ac16-40b2-486b-a879-0818d0b0444b" providerId="ADAL" clId="{5EEC64A6-9AFA-4791-A1FA-15DCB31A2C40}" dt="2022-10-20T13:23:36.310" v="234" actId="26606"/>
          <ac:spMkLst>
            <pc:docMk/>
            <pc:sldMk cId="2195226322" sldId="407"/>
            <ac:spMk id="2" creationId="{7D8DAA1B-0285-A1D9-AA2A-0E5951A2BAC5}"/>
          </ac:spMkLst>
        </pc:spChg>
        <pc:spChg chg="del">
          <ac:chgData name="Jo Bustos" userId="88a0ac16-40b2-486b-a879-0818d0b0444b" providerId="ADAL" clId="{5EEC64A6-9AFA-4791-A1FA-15DCB31A2C40}" dt="2022-10-20T13:21:54.669" v="219" actId="478"/>
          <ac:spMkLst>
            <pc:docMk/>
            <pc:sldMk cId="2195226322" sldId="407"/>
            <ac:spMk id="3" creationId="{82F0EC7D-7CE6-808B-54A5-4693D9779188}"/>
          </ac:spMkLst>
        </pc:spChg>
        <pc:spChg chg="add del mod">
          <ac:chgData name="Jo Bustos" userId="88a0ac16-40b2-486b-a879-0818d0b0444b" providerId="ADAL" clId="{5EEC64A6-9AFA-4791-A1FA-15DCB31A2C40}" dt="2022-10-20T13:26:49.357" v="320" actId="478"/>
          <ac:spMkLst>
            <pc:docMk/>
            <pc:sldMk cId="2195226322" sldId="407"/>
            <ac:spMk id="8" creationId="{9A0B0148-2D57-2B81-20DD-ED56221C6570}"/>
          </ac:spMkLst>
        </pc:spChg>
        <pc:spChg chg="add mod">
          <ac:chgData name="Jo Bustos" userId="88a0ac16-40b2-486b-a879-0818d0b0444b" providerId="ADAL" clId="{5EEC64A6-9AFA-4791-A1FA-15DCB31A2C40}" dt="2022-10-20T13:26:41.477" v="318" actId="14100"/>
          <ac:spMkLst>
            <pc:docMk/>
            <pc:sldMk cId="2195226322" sldId="407"/>
            <ac:spMk id="9" creationId="{2E037BA7-09B0-4EFA-8A7D-1C795DE52C82}"/>
          </ac:spMkLst>
        </pc:spChg>
        <pc:spChg chg="add mod">
          <ac:chgData name="Jo Bustos" userId="88a0ac16-40b2-486b-a879-0818d0b0444b" providerId="ADAL" clId="{5EEC64A6-9AFA-4791-A1FA-15DCB31A2C40}" dt="2022-10-20T13:27:18.503" v="340" actId="20577"/>
          <ac:spMkLst>
            <pc:docMk/>
            <pc:sldMk cId="2195226322" sldId="407"/>
            <ac:spMk id="10" creationId="{A62ED2B8-9602-7833-C255-59BF4368EA1E}"/>
          </ac:spMkLst>
        </pc:spChg>
        <pc:spChg chg="add">
          <ac:chgData name="Jo Bustos" userId="88a0ac16-40b2-486b-a879-0818d0b0444b" providerId="ADAL" clId="{5EEC64A6-9AFA-4791-A1FA-15DCB31A2C40}" dt="2022-10-20T13:23:36.310" v="234" actId="26606"/>
          <ac:spMkLst>
            <pc:docMk/>
            <pc:sldMk cId="2195226322" sldId="407"/>
            <ac:spMk id="12" creationId="{2151139A-886F-4B97-8815-729AD3831BBD}"/>
          </ac:spMkLst>
        </pc:spChg>
        <pc:spChg chg="add">
          <ac:chgData name="Jo Bustos" userId="88a0ac16-40b2-486b-a879-0818d0b0444b" providerId="ADAL" clId="{5EEC64A6-9AFA-4791-A1FA-15DCB31A2C40}" dt="2022-10-20T13:23:36.310" v="234" actId="26606"/>
          <ac:spMkLst>
            <pc:docMk/>
            <pc:sldMk cId="2195226322" sldId="407"/>
            <ac:spMk id="14" creationId="{AB5E08C4-8CDD-4623-A5B8-E998C6DEE3B7}"/>
          </ac:spMkLst>
        </pc:spChg>
        <pc:spChg chg="add">
          <ac:chgData name="Jo Bustos" userId="88a0ac16-40b2-486b-a879-0818d0b0444b" providerId="ADAL" clId="{5EEC64A6-9AFA-4791-A1FA-15DCB31A2C40}" dt="2022-10-20T13:23:36.310" v="234" actId="26606"/>
          <ac:spMkLst>
            <pc:docMk/>
            <pc:sldMk cId="2195226322" sldId="407"/>
            <ac:spMk id="16" creationId="{15F33878-D502-4FFA-8ACE-F2AECDB2A23F}"/>
          </ac:spMkLst>
        </pc:spChg>
        <pc:spChg chg="add">
          <ac:chgData name="Jo Bustos" userId="88a0ac16-40b2-486b-a879-0818d0b0444b" providerId="ADAL" clId="{5EEC64A6-9AFA-4791-A1FA-15DCB31A2C40}" dt="2022-10-20T13:23:36.310" v="234" actId="26606"/>
          <ac:spMkLst>
            <pc:docMk/>
            <pc:sldMk cId="2195226322" sldId="407"/>
            <ac:spMk id="18" creationId="{D3539FEE-81D3-4406-802E-60B20B16F4F6}"/>
          </ac:spMkLst>
        </pc:spChg>
        <pc:spChg chg="add">
          <ac:chgData name="Jo Bustos" userId="88a0ac16-40b2-486b-a879-0818d0b0444b" providerId="ADAL" clId="{5EEC64A6-9AFA-4791-A1FA-15DCB31A2C40}" dt="2022-10-20T13:23:36.310" v="234" actId="26606"/>
          <ac:spMkLst>
            <pc:docMk/>
            <pc:sldMk cId="2195226322" sldId="407"/>
            <ac:spMk id="20" creationId="{DC701763-729E-462F-A5A8-E0DEFEB1E2E4}"/>
          </ac:spMkLst>
        </pc:spChg>
        <pc:picChg chg="add mod ord modCrop">
          <ac:chgData name="Jo Bustos" userId="88a0ac16-40b2-486b-a879-0818d0b0444b" providerId="ADAL" clId="{5EEC64A6-9AFA-4791-A1FA-15DCB31A2C40}" dt="2022-10-20T13:24:35.621" v="246" actId="1076"/>
          <ac:picMkLst>
            <pc:docMk/>
            <pc:sldMk cId="2195226322" sldId="407"/>
            <ac:picMk id="5" creationId="{441B4C3B-0BEC-74B1-EC8E-10D0516CB86E}"/>
          </ac:picMkLst>
        </pc:picChg>
        <pc:picChg chg="add mod modCrop">
          <ac:chgData name="Jo Bustos" userId="88a0ac16-40b2-486b-a879-0818d0b0444b" providerId="ADAL" clId="{5EEC64A6-9AFA-4791-A1FA-15DCB31A2C40}" dt="2022-10-20T13:27:51.148" v="341"/>
          <ac:picMkLst>
            <pc:docMk/>
            <pc:sldMk cId="2195226322" sldId="407"/>
            <ac:picMk id="7" creationId="{681BDDF1-200E-270A-5F7F-A41D64BC2BA9}"/>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hyperlink" Target="mailto:SENCOsupport@suffolk.gov.uk" TargetMode="External"/><Relationship Id="rId2" Type="http://schemas.openxmlformats.org/officeDocument/2006/relationships/hyperlink" Target="https://infolink.suffolk.gov.uk/kb5/suffolk/infolink/advice.page?id=ogLRzC-qURs" TargetMode="External"/><Relationship Id="rId1" Type="http://schemas.openxmlformats.org/officeDocument/2006/relationships/hyperlink" Target="https://outlook.office365.com/owa/calendar/EducationInclusionSupport@suffolknet.onmicrosoft.com/bookings/" TargetMode="External"/><Relationship Id="rId4" Type="http://schemas.openxmlformats.org/officeDocument/2006/relationships/hyperlink" Target="https://infolink.suffolk.gov.uk/kb5/suffolk/infolink/advice.page?id=Fd-ONIQX11M"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https://suffolklearning.com/inclusion/high-needs-funding/" TargetMode="External"/><Relationship Id="rId2" Type="http://schemas.openxmlformats.org/officeDocument/2006/relationships/hyperlink" Target="mailto:sencosupport@suffolk.gov.uk" TargetMode="External"/><Relationship Id="rId1" Type="http://schemas.openxmlformats.org/officeDocument/2006/relationships/hyperlink" Target="https://www.suffolk.gov.uk/children-families-and-learning/pts/" TargetMode="External"/><Relationship Id="rId4" Type="http://schemas.openxmlformats.org/officeDocument/2006/relationships/hyperlink" Target="https://www.suffolk.gov.uk/children-families-and-learning/schools/school-places/suffolks-fair-access-protocol/"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infolink.suffolk.gov.uk/kb5/suffolk/infolink/localoffer.page?localofferchannel=1" TargetMode="External"/><Relationship Id="rId2" Type="http://schemas.openxmlformats.org/officeDocument/2006/relationships/hyperlink" Target="https://infolink.suffolk.gov.uk/kb5/suffolk/infolink/advice.page?id=fYtHGyOyQuI" TargetMode="External"/><Relationship Id="rId1" Type="http://schemas.openxmlformats.org/officeDocument/2006/relationships/hyperlink" Target="https://infolink.suffolk.gov.uk/kb5/suffolk/infolink/service.page?id=SzltE2oqFHA" TargetMode="External"/><Relationship Id="rId5" Type="http://schemas.openxmlformats.org/officeDocument/2006/relationships/hyperlink" Target="https://infolink.suffolk.gov.uk/kb5/suffolk/infolink/advice.page?id=WCZ5Ei9wENY" TargetMode="External"/><Relationship Id="rId4" Type="http://schemas.openxmlformats.org/officeDocument/2006/relationships/hyperlink" Target="https://infolink.suffolk.gov.uk/kb5/suffolk/infolink/advice.page?id=0TCBAChOpRQ"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mailto:SENCOsupport@suffolk.gov.uk" TargetMode="External"/><Relationship Id="rId2" Type="http://schemas.openxmlformats.org/officeDocument/2006/relationships/hyperlink" Target="https://infolink.suffolk.gov.uk/kb5/suffolk/infolink/advice.page?id=ogLRzC-qURs" TargetMode="External"/><Relationship Id="rId1" Type="http://schemas.openxmlformats.org/officeDocument/2006/relationships/hyperlink" Target="https://outlook.office365.com/owa/calendar/EducationInclusionSupport@suffolknet.onmicrosoft.com/bookings/" TargetMode="External"/><Relationship Id="rId4" Type="http://schemas.openxmlformats.org/officeDocument/2006/relationships/hyperlink" Target="https://infolink.suffolk.gov.uk/kb5/suffolk/infolink/advice.page?id=Fd-ONIQX11M"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suffolklearning.com/inclusion/high-needs-funding/" TargetMode="External"/><Relationship Id="rId2" Type="http://schemas.openxmlformats.org/officeDocument/2006/relationships/hyperlink" Target="mailto:sencosupport@suffolk.gov.uk" TargetMode="External"/><Relationship Id="rId1" Type="http://schemas.openxmlformats.org/officeDocument/2006/relationships/hyperlink" Target="https://www.suffolk.gov.uk/children-families-and-learning/pts/" TargetMode="External"/><Relationship Id="rId4" Type="http://schemas.openxmlformats.org/officeDocument/2006/relationships/hyperlink" Target="https://www.suffolk.gov.uk/children-families-and-learning/schools/school-places/suffolks-fair-access-protocol/"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infolink.suffolk.gov.uk/kb5/suffolk/infolink/localoffer.page?localofferchannel=1" TargetMode="External"/><Relationship Id="rId2" Type="http://schemas.openxmlformats.org/officeDocument/2006/relationships/hyperlink" Target="https://infolink.suffolk.gov.uk/kb5/suffolk/infolink/advice.page?id=fYtHGyOyQuI" TargetMode="External"/><Relationship Id="rId1" Type="http://schemas.openxmlformats.org/officeDocument/2006/relationships/hyperlink" Target="https://infolink.suffolk.gov.uk/kb5/suffolk/infolink/service.page?id=SzltE2oqFHA" TargetMode="External"/><Relationship Id="rId5" Type="http://schemas.openxmlformats.org/officeDocument/2006/relationships/hyperlink" Target="https://infolink.suffolk.gov.uk/kb5/suffolk/infolink/advice.page?id=WCZ5Ei9wENY" TargetMode="External"/><Relationship Id="rId4" Type="http://schemas.openxmlformats.org/officeDocument/2006/relationships/hyperlink" Target="https://infolink.suffolk.gov.uk/kb5/suffolk/infolink/advice.page?id=0TCBAChOpRQ"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81D680-CD2F-4EA5-984A-47276CF28073}"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F218F94C-7DCC-4CE1-B2BC-346587A1EDB5}">
      <dgm:prSet custT="1"/>
      <dgm:spPr>
        <a:xfrm>
          <a:off x="0" y="2575"/>
          <a:ext cx="3759198" cy="878408"/>
        </a:xfrm>
        <a:noFill/>
        <a:ln>
          <a:noFill/>
        </a:ln>
        <a:effectLst/>
      </dgm:spPr>
      <dgm:t>
        <a:bodyPr/>
        <a:lstStyle/>
        <a:p>
          <a:pPr>
            <a:buNone/>
          </a:pPr>
          <a:r>
            <a:rPr lang="en-GB"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upskill and enable schools to meet the needs of the CYP in their community. We are the advocates and champions of CYP and their inclusion in their local school and their community</a:t>
          </a:r>
          <a:endParaRPr lang="en-US"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165FB67B-31D5-4D84-99EF-7C4E4B764978}" type="parTrans" cxnId="{8D04874C-E115-443D-ADEB-E3310FE22A0F}">
      <dgm:prSet/>
      <dgm:spPr/>
      <dgm:t>
        <a:bodyPr/>
        <a:lstStyle/>
        <a:p>
          <a:endParaRPr lang="en-US" sz="1800"/>
        </a:p>
      </dgm:t>
    </dgm:pt>
    <dgm:pt modelId="{CAA02991-1F2A-4B18-AC0F-51021C38A7C1}" type="sibTrans" cxnId="{8D04874C-E115-443D-ADEB-E3310FE22A0F}">
      <dgm:prSet/>
      <dgm:spPr/>
      <dgm:t>
        <a:bodyPr/>
        <a:lstStyle/>
        <a:p>
          <a:endParaRPr lang="en-US" sz="1800"/>
        </a:p>
      </dgm:t>
    </dgm:pt>
    <dgm:pt modelId="{DC09A958-7126-456A-B9AD-D999F99FC601}">
      <dgm:prSet custT="1"/>
      <dgm:spPr>
        <a:xfrm>
          <a:off x="0" y="880984"/>
          <a:ext cx="3759198" cy="878408"/>
        </a:xfrm>
        <a:noFill/>
        <a:ln>
          <a:noFill/>
        </a:ln>
        <a:effectLst/>
      </dgm:spPr>
      <dgm:t>
        <a:bodyPr/>
        <a:lstStyle/>
        <a:p>
          <a:pPr>
            <a:buNone/>
          </a:pPr>
          <a:r>
            <a:rPr lang="en-GB"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encourage and support early discussion and early intervention</a:t>
          </a:r>
          <a:endParaRPr lang="en-US"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D095FB36-C134-4EA0-8C73-C5B24714B94C}" type="parTrans" cxnId="{908FE03C-2FF2-4B2F-97FF-77491DEF2832}">
      <dgm:prSet/>
      <dgm:spPr/>
      <dgm:t>
        <a:bodyPr/>
        <a:lstStyle/>
        <a:p>
          <a:endParaRPr lang="en-US" sz="1800"/>
        </a:p>
      </dgm:t>
    </dgm:pt>
    <dgm:pt modelId="{3A1D2B36-5D84-4D65-840B-B1D827D6F180}" type="sibTrans" cxnId="{908FE03C-2FF2-4B2F-97FF-77491DEF2832}">
      <dgm:prSet/>
      <dgm:spPr/>
      <dgm:t>
        <a:bodyPr/>
        <a:lstStyle/>
        <a:p>
          <a:endParaRPr lang="en-US" sz="1800"/>
        </a:p>
      </dgm:t>
    </dgm:pt>
    <dgm:pt modelId="{262269AA-3CE0-4A6A-8CBA-BD93C9484CC2}">
      <dgm:prSet custT="1"/>
      <dgm:spPr>
        <a:xfrm>
          <a:off x="0" y="1759392"/>
          <a:ext cx="3759198" cy="878408"/>
        </a:xfrm>
        <a:noFill/>
        <a:ln>
          <a:noFill/>
        </a:ln>
        <a:effectLst/>
      </dgm:spPr>
      <dgm:t>
        <a:bodyPr/>
        <a:lstStyle/>
        <a:p>
          <a:pPr>
            <a:buNone/>
          </a:pPr>
          <a:r>
            <a:rPr lang="en-GB"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support schools to consider underlying reasons why CYP may not be making expected progress</a:t>
          </a:r>
          <a:endParaRPr lang="en-US"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FE7530C8-18C5-4D49-90A8-9CFB70C14999}" type="parTrans" cxnId="{EB6B9244-90C6-49ED-97F9-4FFB579B7544}">
      <dgm:prSet/>
      <dgm:spPr/>
      <dgm:t>
        <a:bodyPr/>
        <a:lstStyle/>
        <a:p>
          <a:endParaRPr lang="en-US" sz="1800"/>
        </a:p>
      </dgm:t>
    </dgm:pt>
    <dgm:pt modelId="{DDC8C8E4-9420-4376-B999-D8D650992760}" type="sibTrans" cxnId="{EB6B9244-90C6-49ED-97F9-4FFB579B7544}">
      <dgm:prSet/>
      <dgm:spPr/>
      <dgm:t>
        <a:bodyPr/>
        <a:lstStyle/>
        <a:p>
          <a:endParaRPr lang="en-US" sz="1800"/>
        </a:p>
      </dgm:t>
    </dgm:pt>
    <dgm:pt modelId="{7C6F793C-C5CE-473B-88DB-4665D175ACE4}">
      <dgm:prSet custT="1"/>
      <dgm:spPr>
        <a:xfrm>
          <a:off x="0" y="2637801"/>
          <a:ext cx="3759198" cy="878408"/>
        </a:xfrm>
        <a:noFill/>
        <a:ln>
          <a:noFill/>
        </a:ln>
        <a:effectLst/>
      </dgm:spPr>
      <dgm:t>
        <a:bodyPr/>
        <a:lstStyle/>
        <a:p>
          <a:pPr>
            <a:buNone/>
          </a:pPr>
          <a:r>
            <a:rPr lang="en-GB"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support and encourage the accurate identification and assessment of need, working with  pastoral teams and SEND teams</a:t>
          </a:r>
          <a:endParaRPr lang="en-US"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8992618B-BDD9-42F3-9E84-E9880985A5AA}" type="parTrans" cxnId="{E3E8DBD4-FF43-4F80-9279-0D7DADB9F230}">
      <dgm:prSet/>
      <dgm:spPr/>
      <dgm:t>
        <a:bodyPr/>
        <a:lstStyle/>
        <a:p>
          <a:endParaRPr lang="en-US" sz="1800"/>
        </a:p>
      </dgm:t>
    </dgm:pt>
    <dgm:pt modelId="{DC28CC4A-1AC7-4487-AE32-173C081E25ED}" type="sibTrans" cxnId="{E3E8DBD4-FF43-4F80-9279-0D7DADB9F230}">
      <dgm:prSet/>
      <dgm:spPr/>
      <dgm:t>
        <a:bodyPr/>
        <a:lstStyle/>
        <a:p>
          <a:endParaRPr lang="en-US" sz="1800"/>
        </a:p>
      </dgm:t>
    </dgm:pt>
    <dgm:pt modelId="{8DC0B7AE-B193-4AAE-8328-95357702AA47}">
      <dgm:prSet custT="1"/>
      <dgm:spPr>
        <a:xfrm>
          <a:off x="0" y="3516210"/>
          <a:ext cx="3759198" cy="878408"/>
        </a:xfrm>
        <a:noFill/>
        <a:ln>
          <a:noFill/>
        </a:ln>
        <a:effectLst/>
      </dgm:spPr>
      <dgm:t>
        <a:bodyPr/>
        <a:lstStyle/>
        <a:p>
          <a:pPr>
            <a:buNone/>
          </a:pPr>
          <a:r>
            <a:rPr lang="en-GB"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assist schools to apply strategies across a whole group/class/school rather than just the individual referral</a:t>
          </a:r>
          <a:endParaRPr lang="en-US"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4D9AE1AD-DE7C-4434-BC4C-988B8694F889}" type="parTrans" cxnId="{49192310-67CD-49F5-92C7-53624F234ECB}">
      <dgm:prSet/>
      <dgm:spPr/>
      <dgm:t>
        <a:bodyPr/>
        <a:lstStyle/>
        <a:p>
          <a:endParaRPr lang="en-US" sz="1800"/>
        </a:p>
      </dgm:t>
    </dgm:pt>
    <dgm:pt modelId="{4CEDC093-5F12-4B59-93B6-0A651F302033}" type="sibTrans" cxnId="{49192310-67CD-49F5-92C7-53624F234ECB}">
      <dgm:prSet/>
      <dgm:spPr/>
      <dgm:t>
        <a:bodyPr/>
        <a:lstStyle/>
        <a:p>
          <a:endParaRPr lang="en-US" sz="1800"/>
        </a:p>
      </dgm:t>
    </dgm:pt>
    <dgm:pt modelId="{436F807D-E53D-4AC0-B377-DB869056454C}">
      <dgm:prSet custT="1"/>
      <dgm:spPr>
        <a:xfrm>
          <a:off x="0" y="4394618"/>
          <a:ext cx="3759198" cy="878408"/>
        </a:xfrm>
        <a:noFill/>
        <a:ln>
          <a:noFill/>
        </a:ln>
        <a:effectLst/>
      </dgm:spPr>
      <dgm:t>
        <a:bodyPr/>
        <a:lstStyle/>
        <a:p>
          <a:pPr>
            <a:buNone/>
          </a:pPr>
          <a:r>
            <a:rPr lang="en-GB"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Crucially, it communicates our expectation that schools demonstrate clear APDR before seeking additional help</a:t>
          </a:r>
          <a:endParaRPr lang="en-US" sz="18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EA3FE8C5-C992-4050-B6D4-7466CBCA0F58}" type="parTrans" cxnId="{B2C8C234-2A54-405E-8994-E78493C50567}">
      <dgm:prSet/>
      <dgm:spPr/>
      <dgm:t>
        <a:bodyPr/>
        <a:lstStyle/>
        <a:p>
          <a:endParaRPr lang="en-US" sz="1800"/>
        </a:p>
      </dgm:t>
    </dgm:pt>
    <dgm:pt modelId="{F15F81CF-E061-40AE-BFA7-3316DDBA35E1}" type="sibTrans" cxnId="{B2C8C234-2A54-405E-8994-E78493C50567}">
      <dgm:prSet/>
      <dgm:spPr/>
      <dgm:t>
        <a:bodyPr/>
        <a:lstStyle/>
        <a:p>
          <a:endParaRPr lang="en-US" sz="1800"/>
        </a:p>
      </dgm:t>
    </dgm:pt>
    <dgm:pt modelId="{2462F5FC-326B-4D8B-8BFC-F027B723D922}" type="pres">
      <dgm:prSet presAssocID="{0281D680-CD2F-4EA5-984A-47276CF28073}" presName="vert0" presStyleCnt="0">
        <dgm:presLayoutVars>
          <dgm:dir/>
          <dgm:animOne val="branch"/>
          <dgm:animLvl val="lvl"/>
        </dgm:presLayoutVars>
      </dgm:prSet>
      <dgm:spPr/>
    </dgm:pt>
    <dgm:pt modelId="{65B095CD-5BED-4E7C-9C76-45EBE46C294A}" type="pres">
      <dgm:prSet presAssocID="{F218F94C-7DCC-4CE1-B2BC-346587A1EDB5}" presName="thickLine" presStyleLbl="alignNode1" presStyleIdx="0" presStyleCnt="6"/>
      <dgm:spPr>
        <a:xfrm>
          <a:off x="0" y="2575"/>
          <a:ext cx="3759198" cy="0"/>
        </a:xfrm>
        <a:prstGeom prst="line">
          <a:avLst/>
        </a:prstGeo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w="6350" cap="flat" cmpd="sng" algn="ctr">
          <a:solidFill>
            <a:srgbClr val="5B9BD5">
              <a:hueOff val="0"/>
              <a:satOff val="0"/>
              <a:lumOff val="0"/>
              <a:alphaOff val="0"/>
            </a:srgbClr>
          </a:solidFill>
          <a:prstDash val="solid"/>
          <a:miter lim="800000"/>
        </a:ln>
        <a:effectLst>
          <a:outerShdw blurRad="57150" dist="19050" dir="5400000" algn="ctr" rotWithShape="0">
            <a:srgbClr val="000000">
              <a:alpha val="63000"/>
            </a:srgbClr>
          </a:outerShdw>
        </a:effectLst>
      </dgm:spPr>
    </dgm:pt>
    <dgm:pt modelId="{FFCC1C2A-92CB-4C02-8348-E8CE4601E686}" type="pres">
      <dgm:prSet presAssocID="{F218F94C-7DCC-4CE1-B2BC-346587A1EDB5}" presName="horz1" presStyleCnt="0"/>
      <dgm:spPr/>
    </dgm:pt>
    <dgm:pt modelId="{5DD2458B-F746-4CE7-B3A2-919A874BFF2B}" type="pres">
      <dgm:prSet presAssocID="{F218F94C-7DCC-4CE1-B2BC-346587A1EDB5}" presName="tx1" presStyleLbl="revTx" presStyleIdx="0" presStyleCnt="6" custLinFactNeighborY="-8073"/>
      <dgm:spPr/>
    </dgm:pt>
    <dgm:pt modelId="{5E9BDF2A-2DAA-49A4-BD62-22D900563F2F}" type="pres">
      <dgm:prSet presAssocID="{F218F94C-7DCC-4CE1-B2BC-346587A1EDB5}" presName="vert1" presStyleCnt="0"/>
      <dgm:spPr/>
    </dgm:pt>
    <dgm:pt modelId="{BBD34632-6AA0-4775-950E-F74DA668710F}" type="pres">
      <dgm:prSet presAssocID="{DC09A958-7126-456A-B9AD-D999F99FC601}" presName="thickLine" presStyleLbl="alignNode1" presStyleIdx="1" presStyleCnt="6"/>
      <dgm:spPr>
        <a:xfrm>
          <a:off x="0" y="880984"/>
          <a:ext cx="3759198" cy="0"/>
        </a:xfrm>
        <a:prstGeom prst="line">
          <a:avLst/>
        </a:prstGeom>
        <a:gradFill rotWithShape="0">
          <a:gsLst>
            <a:gs pos="0">
              <a:srgbClr val="5B9BD5">
                <a:hueOff val="-1351709"/>
                <a:satOff val="-3484"/>
                <a:lumOff val="-2353"/>
                <a:alphaOff val="0"/>
                <a:satMod val="103000"/>
                <a:lumMod val="102000"/>
                <a:tint val="94000"/>
              </a:srgbClr>
            </a:gs>
            <a:gs pos="50000">
              <a:srgbClr val="5B9BD5">
                <a:hueOff val="-1351709"/>
                <a:satOff val="-3484"/>
                <a:lumOff val="-2353"/>
                <a:alphaOff val="0"/>
                <a:satMod val="110000"/>
                <a:lumMod val="100000"/>
                <a:shade val="100000"/>
              </a:srgbClr>
            </a:gs>
            <a:gs pos="100000">
              <a:srgbClr val="5B9BD5">
                <a:hueOff val="-1351709"/>
                <a:satOff val="-3484"/>
                <a:lumOff val="-2353"/>
                <a:alphaOff val="0"/>
                <a:lumMod val="99000"/>
                <a:satMod val="120000"/>
                <a:shade val="78000"/>
              </a:srgbClr>
            </a:gs>
          </a:gsLst>
          <a:lin ang="5400000" scaled="0"/>
        </a:gradFill>
        <a:ln w="6350" cap="flat" cmpd="sng" algn="ctr">
          <a:solidFill>
            <a:srgbClr val="5B9BD5">
              <a:hueOff val="-1351709"/>
              <a:satOff val="-3484"/>
              <a:lumOff val="-2353"/>
              <a:alphaOff val="0"/>
            </a:srgbClr>
          </a:solidFill>
          <a:prstDash val="solid"/>
          <a:miter lim="800000"/>
        </a:ln>
        <a:effectLst>
          <a:outerShdw blurRad="57150" dist="19050" dir="5400000" algn="ctr" rotWithShape="0">
            <a:srgbClr val="000000">
              <a:alpha val="63000"/>
            </a:srgbClr>
          </a:outerShdw>
        </a:effectLst>
      </dgm:spPr>
    </dgm:pt>
    <dgm:pt modelId="{2E0C2532-0DEA-4C40-B888-9FB14DA45E9D}" type="pres">
      <dgm:prSet presAssocID="{DC09A958-7126-456A-B9AD-D999F99FC601}" presName="horz1" presStyleCnt="0"/>
      <dgm:spPr/>
    </dgm:pt>
    <dgm:pt modelId="{243FC2AA-1370-4B00-BF61-67740DBF61BC}" type="pres">
      <dgm:prSet presAssocID="{DC09A958-7126-456A-B9AD-D999F99FC601}" presName="tx1" presStyleLbl="revTx" presStyleIdx="1" presStyleCnt="6" custScaleY="71499"/>
      <dgm:spPr/>
    </dgm:pt>
    <dgm:pt modelId="{3B244439-B7EA-4EA0-9015-5FE60EB82B37}" type="pres">
      <dgm:prSet presAssocID="{DC09A958-7126-456A-B9AD-D999F99FC601}" presName="vert1" presStyleCnt="0"/>
      <dgm:spPr/>
    </dgm:pt>
    <dgm:pt modelId="{39FC8203-CF1C-41C3-AD18-FC288F74BD79}" type="pres">
      <dgm:prSet presAssocID="{262269AA-3CE0-4A6A-8CBA-BD93C9484CC2}" presName="thickLine" presStyleLbl="alignNode1" presStyleIdx="2" presStyleCnt="6" custLinFactNeighborX="-200" custLinFactNeighborY="-389"/>
      <dgm:spPr>
        <a:xfrm>
          <a:off x="0" y="1759392"/>
          <a:ext cx="3759198" cy="0"/>
        </a:xfrm>
        <a:prstGeom prst="line">
          <a:avLst/>
        </a:prstGeom>
        <a:gradFill rotWithShape="0">
          <a:gsLst>
            <a:gs pos="0">
              <a:srgbClr val="5B9BD5">
                <a:hueOff val="-2703417"/>
                <a:satOff val="-6968"/>
                <a:lumOff val="-4706"/>
                <a:alphaOff val="0"/>
                <a:satMod val="103000"/>
                <a:lumMod val="102000"/>
                <a:tint val="94000"/>
              </a:srgbClr>
            </a:gs>
            <a:gs pos="50000">
              <a:srgbClr val="5B9BD5">
                <a:hueOff val="-2703417"/>
                <a:satOff val="-6968"/>
                <a:lumOff val="-4706"/>
                <a:alphaOff val="0"/>
                <a:satMod val="110000"/>
                <a:lumMod val="100000"/>
                <a:shade val="100000"/>
              </a:srgbClr>
            </a:gs>
            <a:gs pos="100000">
              <a:srgbClr val="5B9BD5">
                <a:hueOff val="-2703417"/>
                <a:satOff val="-6968"/>
                <a:lumOff val="-4706"/>
                <a:alphaOff val="0"/>
                <a:lumMod val="99000"/>
                <a:satMod val="120000"/>
                <a:shade val="78000"/>
              </a:srgbClr>
            </a:gs>
          </a:gsLst>
          <a:lin ang="5400000" scaled="0"/>
        </a:gradFill>
        <a:ln w="6350" cap="flat" cmpd="sng" algn="ctr">
          <a:solidFill>
            <a:srgbClr val="5B9BD5">
              <a:hueOff val="-2703417"/>
              <a:satOff val="-6968"/>
              <a:lumOff val="-4706"/>
              <a:alphaOff val="0"/>
            </a:srgbClr>
          </a:solidFill>
          <a:prstDash val="solid"/>
          <a:miter lim="800000"/>
        </a:ln>
        <a:effectLst>
          <a:outerShdw blurRad="57150" dist="19050" dir="5400000" algn="ctr" rotWithShape="0">
            <a:srgbClr val="000000">
              <a:alpha val="63000"/>
            </a:srgbClr>
          </a:outerShdw>
        </a:effectLst>
      </dgm:spPr>
    </dgm:pt>
    <dgm:pt modelId="{DC89EF9E-2E00-44D0-BF55-8C74A495CE2A}" type="pres">
      <dgm:prSet presAssocID="{262269AA-3CE0-4A6A-8CBA-BD93C9484CC2}" presName="horz1" presStyleCnt="0"/>
      <dgm:spPr/>
    </dgm:pt>
    <dgm:pt modelId="{4A72CC08-219E-4C92-B005-9B73FECEDC1A}" type="pres">
      <dgm:prSet presAssocID="{262269AA-3CE0-4A6A-8CBA-BD93C9484CC2}" presName="tx1" presStyleLbl="revTx" presStyleIdx="2" presStyleCnt="6"/>
      <dgm:spPr/>
    </dgm:pt>
    <dgm:pt modelId="{48939A64-E377-4F17-82F6-7D65170A5201}" type="pres">
      <dgm:prSet presAssocID="{262269AA-3CE0-4A6A-8CBA-BD93C9484CC2}" presName="vert1" presStyleCnt="0"/>
      <dgm:spPr/>
    </dgm:pt>
    <dgm:pt modelId="{618B2B2D-E875-4939-8B62-B3F1EDB060DD}" type="pres">
      <dgm:prSet presAssocID="{7C6F793C-C5CE-473B-88DB-4665D175ACE4}" presName="thickLine" presStyleLbl="alignNode1" presStyleIdx="3" presStyleCnt="6" custLinFactNeighborY="-30275"/>
      <dgm:spPr>
        <a:xfrm>
          <a:off x="0" y="2637801"/>
          <a:ext cx="3759198" cy="0"/>
        </a:xfrm>
        <a:prstGeom prst="line">
          <a:avLst/>
        </a:prstGeom>
        <a:gradFill rotWithShape="0">
          <a:gsLst>
            <a:gs pos="0">
              <a:srgbClr val="5B9BD5">
                <a:hueOff val="-4055126"/>
                <a:satOff val="-10451"/>
                <a:lumOff val="-7059"/>
                <a:alphaOff val="0"/>
                <a:satMod val="103000"/>
                <a:lumMod val="102000"/>
                <a:tint val="94000"/>
              </a:srgbClr>
            </a:gs>
            <a:gs pos="50000">
              <a:srgbClr val="5B9BD5">
                <a:hueOff val="-4055126"/>
                <a:satOff val="-10451"/>
                <a:lumOff val="-7059"/>
                <a:alphaOff val="0"/>
                <a:satMod val="110000"/>
                <a:lumMod val="100000"/>
                <a:shade val="100000"/>
              </a:srgbClr>
            </a:gs>
            <a:gs pos="100000">
              <a:srgbClr val="5B9BD5">
                <a:hueOff val="-4055126"/>
                <a:satOff val="-10451"/>
                <a:lumOff val="-7059"/>
                <a:alphaOff val="0"/>
                <a:lumMod val="99000"/>
                <a:satMod val="120000"/>
                <a:shade val="78000"/>
              </a:srgbClr>
            </a:gs>
          </a:gsLst>
          <a:lin ang="5400000" scaled="0"/>
        </a:gradFill>
        <a:ln w="6350" cap="flat" cmpd="sng" algn="ctr">
          <a:solidFill>
            <a:srgbClr val="5B9BD5">
              <a:hueOff val="-4055126"/>
              <a:satOff val="-10451"/>
              <a:lumOff val="-7059"/>
              <a:alphaOff val="0"/>
            </a:srgbClr>
          </a:solidFill>
          <a:prstDash val="solid"/>
          <a:miter lim="800000"/>
        </a:ln>
        <a:effectLst>
          <a:outerShdw blurRad="57150" dist="19050" dir="5400000" algn="ctr" rotWithShape="0">
            <a:srgbClr val="000000">
              <a:alpha val="63000"/>
            </a:srgbClr>
          </a:outerShdw>
        </a:effectLst>
      </dgm:spPr>
    </dgm:pt>
    <dgm:pt modelId="{79C9BF4D-0165-41DE-9750-E2D31DD2A1F3}" type="pres">
      <dgm:prSet presAssocID="{7C6F793C-C5CE-473B-88DB-4665D175ACE4}" presName="horz1" presStyleCnt="0"/>
      <dgm:spPr/>
    </dgm:pt>
    <dgm:pt modelId="{2EFA95A7-F5CF-4FA9-8928-09FB669E97FA}" type="pres">
      <dgm:prSet presAssocID="{7C6F793C-C5CE-473B-88DB-4665D175ACE4}" presName="tx1" presStyleLbl="revTx" presStyleIdx="3" presStyleCnt="6" custScaleY="111930" custLinFactNeighborX="98" custLinFactNeighborY="-22249"/>
      <dgm:spPr/>
    </dgm:pt>
    <dgm:pt modelId="{9728B933-D077-4D58-B5E7-78787443A809}" type="pres">
      <dgm:prSet presAssocID="{7C6F793C-C5CE-473B-88DB-4665D175ACE4}" presName="vert1" presStyleCnt="0"/>
      <dgm:spPr/>
    </dgm:pt>
    <dgm:pt modelId="{BF21135B-9B0B-408A-8087-37E04541F80C}" type="pres">
      <dgm:prSet presAssocID="{8DC0B7AE-B193-4AAE-8328-95357702AA47}" presName="thickLine" presStyleLbl="alignNode1" presStyleIdx="4" presStyleCnt="6" custLinFactNeighborX="-6923" custLinFactNeighborY="-51041"/>
      <dgm:spPr>
        <a:xfrm>
          <a:off x="0" y="3516210"/>
          <a:ext cx="3759198" cy="0"/>
        </a:xfrm>
        <a:prstGeom prst="line">
          <a:avLst/>
        </a:prstGeom>
        <a:gradFill rotWithShape="0">
          <a:gsLst>
            <a:gs pos="0">
              <a:srgbClr val="5B9BD5">
                <a:hueOff val="-5406834"/>
                <a:satOff val="-13935"/>
                <a:lumOff val="-9412"/>
                <a:alphaOff val="0"/>
                <a:satMod val="103000"/>
                <a:lumMod val="102000"/>
                <a:tint val="94000"/>
              </a:srgbClr>
            </a:gs>
            <a:gs pos="50000">
              <a:srgbClr val="5B9BD5">
                <a:hueOff val="-5406834"/>
                <a:satOff val="-13935"/>
                <a:lumOff val="-9412"/>
                <a:alphaOff val="0"/>
                <a:satMod val="110000"/>
                <a:lumMod val="100000"/>
                <a:shade val="100000"/>
              </a:srgbClr>
            </a:gs>
            <a:gs pos="100000">
              <a:srgbClr val="5B9BD5">
                <a:hueOff val="-5406834"/>
                <a:satOff val="-13935"/>
                <a:lumOff val="-9412"/>
                <a:alphaOff val="0"/>
                <a:lumMod val="99000"/>
                <a:satMod val="120000"/>
                <a:shade val="78000"/>
              </a:srgbClr>
            </a:gs>
          </a:gsLst>
          <a:lin ang="5400000" scaled="0"/>
        </a:gradFill>
        <a:ln w="6350" cap="flat" cmpd="sng" algn="ctr">
          <a:solidFill>
            <a:srgbClr val="5B9BD5">
              <a:hueOff val="-5406834"/>
              <a:satOff val="-13935"/>
              <a:lumOff val="-9412"/>
              <a:alphaOff val="0"/>
            </a:srgbClr>
          </a:solidFill>
          <a:prstDash val="solid"/>
          <a:miter lim="800000"/>
        </a:ln>
        <a:effectLst>
          <a:outerShdw blurRad="57150" dist="19050" dir="5400000" algn="ctr" rotWithShape="0">
            <a:srgbClr val="000000">
              <a:alpha val="63000"/>
            </a:srgbClr>
          </a:outerShdw>
        </a:effectLst>
      </dgm:spPr>
    </dgm:pt>
    <dgm:pt modelId="{51AFA281-5581-4FC2-930C-993BF2A0C8C9}" type="pres">
      <dgm:prSet presAssocID="{8DC0B7AE-B193-4AAE-8328-95357702AA47}" presName="horz1" presStyleCnt="0"/>
      <dgm:spPr/>
    </dgm:pt>
    <dgm:pt modelId="{C7B8BEE8-7841-4D9D-A465-28B71D82F8D3}" type="pres">
      <dgm:prSet presAssocID="{8DC0B7AE-B193-4AAE-8328-95357702AA47}" presName="tx1" presStyleLbl="revTx" presStyleIdx="4" presStyleCnt="6" custLinFactNeighborY="-32756"/>
      <dgm:spPr/>
    </dgm:pt>
    <dgm:pt modelId="{892212B5-1289-496E-A7E3-FF27B09D0018}" type="pres">
      <dgm:prSet presAssocID="{8DC0B7AE-B193-4AAE-8328-95357702AA47}" presName="vert1" presStyleCnt="0"/>
      <dgm:spPr/>
    </dgm:pt>
    <dgm:pt modelId="{5F1F8B42-EEE6-49C7-B2C6-44DF76C649BF}" type="pres">
      <dgm:prSet presAssocID="{436F807D-E53D-4AC0-B377-DB869056454C}" presName="thickLine" presStyleLbl="alignNode1" presStyleIdx="5" presStyleCnt="6" custLinFactY="-400000" custLinFactNeighborX="1397" custLinFactNeighborY="-478214"/>
      <dgm:spPr>
        <a:xfrm>
          <a:off x="0" y="4394618"/>
          <a:ext cx="3759198" cy="0"/>
        </a:xfrm>
        <a:prstGeom prst="line">
          <a:avLst/>
        </a:prstGeom>
        <a:gradFill rotWithShape="0">
          <a:gsLst>
            <a:gs pos="0">
              <a:srgbClr val="5B9BD5">
                <a:hueOff val="-6758543"/>
                <a:satOff val="-17419"/>
                <a:lumOff val="-11765"/>
                <a:alphaOff val="0"/>
                <a:satMod val="103000"/>
                <a:lumMod val="102000"/>
                <a:tint val="94000"/>
              </a:srgbClr>
            </a:gs>
            <a:gs pos="50000">
              <a:srgbClr val="5B9BD5">
                <a:hueOff val="-6758543"/>
                <a:satOff val="-17419"/>
                <a:lumOff val="-11765"/>
                <a:alphaOff val="0"/>
                <a:satMod val="110000"/>
                <a:lumMod val="100000"/>
                <a:shade val="100000"/>
              </a:srgbClr>
            </a:gs>
            <a:gs pos="100000">
              <a:srgbClr val="5B9BD5">
                <a:hueOff val="-6758543"/>
                <a:satOff val="-17419"/>
                <a:lumOff val="-11765"/>
                <a:alphaOff val="0"/>
                <a:lumMod val="99000"/>
                <a:satMod val="120000"/>
                <a:shade val="78000"/>
              </a:srgbClr>
            </a:gs>
          </a:gsLst>
          <a:lin ang="5400000" scaled="0"/>
        </a:gradFill>
        <a:ln w="6350" cap="flat" cmpd="sng" algn="ctr">
          <a:solidFill>
            <a:srgbClr val="5B9BD5">
              <a:hueOff val="-6758543"/>
              <a:satOff val="-17419"/>
              <a:lumOff val="-11765"/>
              <a:alphaOff val="0"/>
            </a:srgbClr>
          </a:solidFill>
          <a:prstDash val="solid"/>
          <a:miter lim="800000"/>
        </a:ln>
        <a:effectLst>
          <a:outerShdw blurRad="57150" dist="19050" dir="5400000" algn="ctr" rotWithShape="0">
            <a:srgbClr val="000000">
              <a:alpha val="63000"/>
            </a:srgbClr>
          </a:outerShdw>
        </a:effectLst>
      </dgm:spPr>
    </dgm:pt>
    <dgm:pt modelId="{AEA50F95-2FF5-4085-AF47-FB62D65E23B6}" type="pres">
      <dgm:prSet presAssocID="{436F807D-E53D-4AC0-B377-DB869056454C}" presName="horz1" presStyleCnt="0"/>
      <dgm:spPr/>
    </dgm:pt>
    <dgm:pt modelId="{547CA360-CCB5-48DC-AF5C-A84F218A881C}" type="pres">
      <dgm:prSet presAssocID="{436F807D-E53D-4AC0-B377-DB869056454C}" presName="tx1" presStyleLbl="revTx" presStyleIdx="5" presStyleCnt="6" custScaleY="10745" custLinFactNeighborY="-63705"/>
      <dgm:spPr/>
    </dgm:pt>
    <dgm:pt modelId="{892829D7-BC34-4724-BD43-59D7FEEA838A}" type="pres">
      <dgm:prSet presAssocID="{436F807D-E53D-4AC0-B377-DB869056454C}" presName="vert1" presStyleCnt="0"/>
      <dgm:spPr/>
    </dgm:pt>
  </dgm:ptLst>
  <dgm:cxnLst>
    <dgm:cxn modelId="{49192310-67CD-49F5-92C7-53624F234ECB}" srcId="{0281D680-CD2F-4EA5-984A-47276CF28073}" destId="{8DC0B7AE-B193-4AAE-8328-95357702AA47}" srcOrd="4" destOrd="0" parTransId="{4D9AE1AD-DE7C-4434-BC4C-988B8694F889}" sibTransId="{4CEDC093-5F12-4B59-93B6-0A651F302033}"/>
    <dgm:cxn modelId="{B2C8C234-2A54-405E-8994-E78493C50567}" srcId="{0281D680-CD2F-4EA5-984A-47276CF28073}" destId="{436F807D-E53D-4AC0-B377-DB869056454C}" srcOrd="5" destOrd="0" parTransId="{EA3FE8C5-C992-4050-B6D4-7466CBCA0F58}" sibTransId="{F15F81CF-E061-40AE-BFA7-3316DDBA35E1}"/>
    <dgm:cxn modelId="{908FE03C-2FF2-4B2F-97FF-77491DEF2832}" srcId="{0281D680-CD2F-4EA5-984A-47276CF28073}" destId="{DC09A958-7126-456A-B9AD-D999F99FC601}" srcOrd="1" destOrd="0" parTransId="{D095FB36-C134-4EA0-8C73-C5B24714B94C}" sibTransId="{3A1D2B36-5D84-4D65-840B-B1D827D6F180}"/>
    <dgm:cxn modelId="{EB6B9244-90C6-49ED-97F9-4FFB579B7544}" srcId="{0281D680-CD2F-4EA5-984A-47276CF28073}" destId="{262269AA-3CE0-4A6A-8CBA-BD93C9484CC2}" srcOrd="2" destOrd="0" parTransId="{FE7530C8-18C5-4D49-90A8-9CFB70C14999}" sibTransId="{DDC8C8E4-9420-4376-B999-D8D650992760}"/>
    <dgm:cxn modelId="{8D04874C-E115-443D-ADEB-E3310FE22A0F}" srcId="{0281D680-CD2F-4EA5-984A-47276CF28073}" destId="{F218F94C-7DCC-4CE1-B2BC-346587A1EDB5}" srcOrd="0" destOrd="0" parTransId="{165FB67B-31D5-4D84-99EF-7C4E4B764978}" sibTransId="{CAA02991-1F2A-4B18-AC0F-51021C38A7C1}"/>
    <dgm:cxn modelId="{BF58686F-E89B-489F-9152-65F14F616A03}" type="presOf" srcId="{8DC0B7AE-B193-4AAE-8328-95357702AA47}" destId="{C7B8BEE8-7841-4D9D-A465-28B71D82F8D3}" srcOrd="0" destOrd="0" presId="urn:microsoft.com/office/officeart/2008/layout/LinedList"/>
    <dgm:cxn modelId="{24353080-E5F3-414F-93D9-2847567ED034}" type="presOf" srcId="{7C6F793C-C5CE-473B-88DB-4665D175ACE4}" destId="{2EFA95A7-F5CF-4FA9-8928-09FB669E97FA}" srcOrd="0" destOrd="0" presId="urn:microsoft.com/office/officeart/2008/layout/LinedList"/>
    <dgm:cxn modelId="{E7739C88-2460-4F07-ACF2-CB02A9A7AFBC}" type="presOf" srcId="{0281D680-CD2F-4EA5-984A-47276CF28073}" destId="{2462F5FC-326B-4D8B-8BFC-F027B723D922}" srcOrd="0" destOrd="0" presId="urn:microsoft.com/office/officeart/2008/layout/LinedList"/>
    <dgm:cxn modelId="{C74C8FAA-0395-4FEF-A170-C18E1B900BB4}" type="presOf" srcId="{DC09A958-7126-456A-B9AD-D999F99FC601}" destId="{243FC2AA-1370-4B00-BF61-67740DBF61BC}" srcOrd="0" destOrd="0" presId="urn:microsoft.com/office/officeart/2008/layout/LinedList"/>
    <dgm:cxn modelId="{EA74B8AA-A029-40E6-9BE8-64078F000251}" type="presOf" srcId="{262269AA-3CE0-4A6A-8CBA-BD93C9484CC2}" destId="{4A72CC08-219E-4C92-B005-9B73FECEDC1A}" srcOrd="0" destOrd="0" presId="urn:microsoft.com/office/officeart/2008/layout/LinedList"/>
    <dgm:cxn modelId="{E3E8DBD4-FF43-4F80-9279-0D7DADB9F230}" srcId="{0281D680-CD2F-4EA5-984A-47276CF28073}" destId="{7C6F793C-C5CE-473B-88DB-4665D175ACE4}" srcOrd="3" destOrd="0" parTransId="{8992618B-BDD9-42F3-9E84-E9880985A5AA}" sibTransId="{DC28CC4A-1AC7-4487-AE32-173C081E25ED}"/>
    <dgm:cxn modelId="{BE69FFEA-0BC8-42F8-A692-298ABF809110}" type="presOf" srcId="{F218F94C-7DCC-4CE1-B2BC-346587A1EDB5}" destId="{5DD2458B-F746-4CE7-B3A2-919A874BFF2B}" srcOrd="0" destOrd="0" presId="urn:microsoft.com/office/officeart/2008/layout/LinedList"/>
    <dgm:cxn modelId="{51CC02FA-B37D-48EF-AF2D-8F80E8A634FF}" type="presOf" srcId="{436F807D-E53D-4AC0-B377-DB869056454C}" destId="{547CA360-CCB5-48DC-AF5C-A84F218A881C}" srcOrd="0" destOrd="0" presId="urn:microsoft.com/office/officeart/2008/layout/LinedList"/>
    <dgm:cxn modelId="{41D8BF1D-0896-4A3E-B9E4-D25D037B7586}" type="presParOf" srcId="{2462F5FC-326B-4D8B-8BFC-F027B723D922}" destId="{65B095CD-5BED-4E7C-9C76-45EBE46C294A}" srcOrd="0" destOrd="0" presId="urn:microsoft.com/office/officeart/2008/layout/LinedList"/>
    <dgm:cxn modelId="{DEA2FA2D-7F2B-4813-A207-124926B166E3}" type="presParOf" srcId="{2462F5FC-326B-4D8B-8BFC-F027B723D922}" destId="{FFCC1C2A-92CB-4C02-8348-E8CE4601E686}" srcOrd="1" destOrd="0" presId="urn:microsoft.com/office/officeart/2008/layout/LinedList"/>
    <dgm:cxn modelId="{745CCE10-75CD-45BB-A72B-26B84BE79062}" type="presParOf" srcId="{FFCC1C2A-92CB-4C02-8348-E8CE4601E686}" destId="{5DD2458B-F746-4CE7-B3A2-919A874BFF2B}" srcOrd="0" destOrd="0" presId="urn:microsoft.com/office/officeart/2008/layout/LinedList"/>
    <dgm:cxn modelId="{9BD539B6-886B-472D-AD45-83731022561A}" type="presParOf" srcId="{FFCC1C2A-92CB-4C02-8348-E8CE4601E686}" destId="{5E9BDF2A-2DAA-49A4-BD62-22D900563F2F}" srcOrd="1" destOrd="0" presId="urn:microsoft.com/office/officeart/2008/layout/LinedList"/>
    <dgm:cxn modelId="{8E3F81B6-C688-4CD8-95DC-B010DB1BC06C}" type="presParOf" srcId="{2462F5FC-326B-4D8B-8BFC-F027B723D922}" destId="{BBD34632-6AA0-4775-950E-F74DA668710F}" srcOrd="2" destOrd="0" presId="urn:microsoft.com/office/officeart/2008/layout/LinedList"/>
    <dgm:cxn modelId="{0F6AD8D4-6DE2-4FF1-89BB-A769744FB26C}" type="presParOf" srcId="{2462F5FC-326B-4D8B-8BFC-F027B723D922}" destId="{2E0C2532-0DEA-4C40-B888-9FB14DA45E9D}" srcOrd="3" destOrd="0" presId="urn:microsoft.com/office/officeart/2008/layout/LinedList"/>
    <dgm:cxn modelId="{4ED286C3-9216-49D6-BE4E-F4C52475B15B}" type="presParOf" srcId="{2E0C2532-0DEA-4C40-B888-9FB14DA45E9D}" destId="{243FC2AA-1370-4B00-BF61-67740DBF61BC}" srcOrd="0" destOrd="0" presId="urn:microsoft.com/office/officeart/2008/layout/LinedList"/>
    <dgm:cxn modelId="{87463294-1913-453F-83DB-EEE631C342E1}" type="presParOf" srcId="{2E0C2532-0DEA-4C40-B888-9FB14DA45E9D}" destId="{3B244439-B7EA-4EA0-9015-5FE60EB82B37}" srcOrd="1" destOrd="0" presId="urn:microsoft.com/office/officeart/2008/layout/LinedList"/>
    <dgm:cxn modelId="{43D37C9F-58AA-4A1A-A398-89BEF961AD9B}" type="presParOf" srcId="{2462F5FC-326B-4D8B-8BFC-F027B723D922}" destId="{39FC8203-CF1C-41C3-AD18-FC288F74BD79}" srcOrd="4" destOrd="0" presId="urn:microsoft.com/office/officeart/2008/layout/LinedList"/>
    <dgm:cxn modelId="{D4289D12-E84C-4FB2-A1FE-60F6B78E167F}" type="presParOf" srcId="{2462F5FC-326B-4D8B-8BFC-F027B723D922}" destId="{DC89EF9E-2E00-44D0-BF55-8C74A495CE2A}" srcOrd="5" destOrd="0" presId="urn:microsoft.com/office/officeart/2008/layout/LinedList"/>
    <dgm:cxn modelId="{99A9C3A7-9348-462F-A375-F842D03AD05A}" type="presParOf" srcId="{DC89EF9E-2E00-44D0-BF55-8C74A495CE2A}" destId="{4A72CC08-219E-4C92-B005-9B73FECEDC1A}" srcOrd="0" destOrd="0" presId="urn:microsoft.com/office/officeart/2008/layout/LinedList"/>
    <dgm:cxn modelId="{54E8073E-9F87-41FB-A70C-D8E0A0DA02E3}" type="presParOf" srcId="{DC89EF9E-2E00-44D0-BF55-8C74A495CE2A}" destId="{48939A64-E377-4F17-82F6-7D65170A5201}" srcOrd="1" destOrd="0" presId="urn:microsoft.com/office/officeart/2008/layout/LinedList"/>
    <dgm:cxn modelId="{C23500DE-A521-4B5F-B081-BE524539601E}" type="presParOf" srcId="{2462F5FC-326B-4D8B-8BFC-F027B723D922}" destId="{618B2B2D-E875-4939-8B62-B3F1EDB060DD}" srcOrd="6" destOrd="0" presId="urn:microsoft.com/office/officeart/2008/layout/LinedList"/>
    <dgm:cxn modelId="{58B1D124-4A06-4D37-83A3-E0543497E832}" type="presParOf" srcId="{2462F5FC-326B-4D8B-8BFC-F027B723D922}" destId="{79C9BF4D-0165-41DE-9750-E2D31DD2A1F3}" srcOrd="7" destOrd="0" presId="urn:microsoft.com/office/officeart/2008/layout/LinedList"/>
    <dgm:cxn modelId="{0FCAB37F-B000-450C-9AC3-B05EF5E3FDF8}" type="presParOf" srcId="{79C9BF4D-0165-41DE-9750-E2D31DD2A1F3}" destId="{2EFA95A7-F5CF-4FA9-8928-09FB669E97FA}" srcOrd="0" destOrd="0" presId="urn:microsoft.com/office/officeart/2008/layout/LinedList"/>
    <dgm:cxn modelId="{0BA356B5-224C-448A-89FD-CCB17A400261}" type="presParOf" srcId="{79C9BF4D-0165-41DE-9750-E2D31DD2A1F3}" destId="{9728B933-D077-4D58-B5E7-78787443A809}" srcOrd="1" destOrd="0" presId="urn:microsoft.com/office/officeart/2008/layout/LinedList"/>
    <dgm:cxn modelId="{F15A51E9-5837-40AA-AEE8-B9EA1AA7745F}" type="presParOf" srcId="{2462F5FC-326B-4D8B-8BFC-F027B723D922}" destId="{BF21135B-9B0B-408A-8087-37E04541F80C}" srcOrd="8" destOrd="0" presId="urn:microsoft.com/office/officeart/2008/layout/LinedList"/>
    <dgm:cxn modelId="{7FF561E0-458F-41F2-8382-4720C947067E}" type="presParOf" srcId="{2462F5FC-326B-4D8B-8BFC-F027B723D922}" destId="{51AFA281-5581-4FC2-930C-993BF2A0C8C9}" srcOrd="9" destOrd="0" presId="urn:microsoft.com/office/officeart/2008/layout/LinedList"/>
    <dgm:cxn modelId="{AD4A9FD7-2F4A-4F53-B306-4D5CA8276F05}" type="presParOf" srcId="{51AFA281-5581-4FC2-930C-993BF2A0C8C9}" destId="{C7B8BEE8-7841-4D9D-A465-28B71D82F8D3}" srcOrd="0" destOrd="0" presId="urn:microsoft.com/office/officeart/2008/layout/LinedList"/>
    <dgm:cxn modelId="{A28D6E45-5322-423D-96EB-3E409630C7C1}" type="presParOf" srcId="{51AFA281-5581-4FC2-930C-993BF2A0C8C9}" destId="{892212B5-1289-496E-A7E3-FF27B09D0018}" srcOrd="1" destOrd="0" presId="urn:microsoft.com/office/officeart/2008/layout/LinedList"/>
    <dgm:cxn modelId="{8A1211AB-BF33-4F09-9A6C-121130916FA1}" type="presParOf" srcId="{2462F5FC-326B-4D8B-8BFC-F027B723D922}" destId="{5F1F8B42-EEE6-49C7-B2C6-44DF76C649BF}" srcOrd="10" destOrd="0" presId="urn:microsoft.com/office/officeart/2008/layout/LinedList"/>
    <dgm:cxn modelId="{19352F0C-D7A1-4112-9571-016FA63956CD}" type="presParOf" srcId="{2462F5FC-326B-4D8B-8BFC-F027B723D922}" destId="{AEA50F95-2FF5-4085-AF47-FB62D65E23B6}" srcOrd="11" destOrd="0" presId="urn:microsoft.com/office/officeart/2008/layout/LinedList"/>
    <dgm:cxn modelId="{5877745E-9164-4D5C-B4DB-69A10C55870A}" type="presParOf" srcId="{AEA50F95-2FF5-4085-AF47-FB62D65E23B6}" destId="{547CA360-CCB5-48DC-AF5C-A84F218A881C}" srcOrd="0" destOrd="0" presId="urn:microsoft.com/office/officeart/2008/layout/LinedList"/>
    <dgm:cxn modelId="{7865B15E-3BEB-452B-8671-36D3F8A088EB}" type="presParOf" srcId="{AEA50F95-2FF5-4085-AF47-FB62D65E23B6}" destId="{892829D7-BC34-4724-BD43-59D7FEEA838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AAF061-C959-4AAF-80AC-EE1A2E3DA37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1E2F55C-27C4-4031-8F25-F4EA9D452360}">
      <dgm:prSet/>
      <dgm:spPr/>
      <dgm:t>
        <a:bodyPr/>
        <a:lstStyle/>
        <a:p>
          <a:r>
            <a:rPr lang="en-GB" b="1"/>
            <a:t>The Code of Practice (6.45) lists a range of sources of information that teachers should use, these include:</a:t>
          </a:r>
          <a:endParaRPr lang="en-US"/>
        </a:p>
      </dgm:t>
    </dgm:pt>
    <dgm:pt modelId="{8A702203-4C57-4BD5-B890-35E68F9AFBA4}" type="parTrans" cxnId="{1EDB9BC7-7906-4956-AD6F-F48A6FE96A5B}">
      <dgm:prSet/>
      <dgm:spPr/>
      <dgm:t>
        <a:bodyPr/>
        <a:lstStyle/>
        <a:p>
          <a:endParaRPr lang="en-US"/>
        </a:p>
      </dgm:t>
    </dgm:pt>
    <dgm:pt modelId="{00B37156-2583-4BEA-98B1-C914AABF71F4}" type="sibTrans" cxnId="{1EDB9BC7-7906-4956-AD6F-F48A6FE96A5B}">
      <dgm:prSet/>
      <dgm:spPr/>
      <dgm:t>
        <a:bodyPr/>
        <a:lstStyle/>
        <a:p>
          <a:endParaRPr lang="en-US"/>
        </a:p>
      </dgm:t>
    </dgm:pt>
    <dgm:pt modelId="{BCC86065-5657-42A1-9441-2336DEA42893}">
      <dgm:prSet/>
      <dgm:spPr/>
      <dgm:t>
        <a:bodyPr/>
        <a:lstStyle/>
        <a:p>
          <a:r>
            <a:rPr lang="en-GB"/>
            <a:t>Teacher assessment and knowledge of the CYP; </a:t>
          </a:r>
          <a:endParaRPr lang="en-US"/>
        </a:p>
      </dgm:t>
    </dgm:pt>
    <dgm:pt modelId="{25DE74A8-20C3-4A40-81F3-B44B7915C5B9}" type="parTrans" cxnId="{429ED474-2EC1-4BBB-BE55-48C1E7BD70B1}">
      <dgm:prSet/>
      <dgm:spPr/>
      <dgm:t>
        <a:bodyPr/>
        <a:lstStyle/>
        <a:p>
          <a:endParaRPr lang="en-US"/>
        </a:p>
      </dgm:t>
    </dgm:pt>
    <dgm:pt modelId="{F32E54FE-E26F-442F-80A2-6BDEAED59E2B}" type="sibTrans" cxnId="{429ED474-2EC1-4BBB-BE55-48C1E7BD70B1}">
      <dgm:prSet/>
      <dgm:spPr/>
      <dgm:t>
        <a:bodyPr/>
        <a:lstStyle/>
        <a:p>
          <a:endParaRPr lang="en-US"/>
        </a:p>
      </dgm:t>
    </dgm:pt>
    <dgm:pt modelId="{D615C8BC-3809-47BA-817D-8E0C26EA3A01}">
      <dgm:prSet/>
      <dgm:spPr/>
      <dgm:t>
        <a:bodyPr/>
        <a:lstStyle/>
        <a:p>
          <a:r>
            <a:rPr lang="en-GB"/>
            <a:t>Data on the pupil’s progress, attainment and behaviour;</a:t>
          </a:r>
          <a:endParaRPr lang="en-US"/>
        </a:p>
      </dgm:t>
    </dgm:pt>
    <dgm:pt modelId="{80804CEB-BBD7-47EE-B0CB-8485D2F8336D}" type="parTrans" cxnId="{26FDCFA3-5527-4AD4-BBCE-CEFBC1E3B1DD}">
      <dgm:prSet/>
      <dgm:spPr/>
      <dgm:t>
        <a:bodyPr/>
        <a:lstStyle/>
        <a:p>
          <a:endParaRPr lang="en-US"/>
        </a:p>
      </dgm:t>
    </dgm:pt>
    <dgm:pt modelId="{CBE43A05-0AFF-4C8D-B27E-B4075515B1D5}" type="sibTrans" cxnId="{26FDCFA3-5527-4AD4-BBCE-CEFBC1E3B1DD}">
      <dgm:prSet/>
      <dgm:spPr/>
      <dgm:t>
        <a:bodyPr/>
        <a:lstStyle/>
        <a:p>
          <a:endParaRPr lang="en-US"/>
        </a:p>
      </dgm:t>
    </dgm:pt>
    <dgm:pt modelId="{CFEF4F97-E3B0-4BB9-8F5E-952AF6267C75}">
      <dgm:prSet/>
      <dgm:spPr/>
      <dgm:t>
        <a:bodyPr/>
        <a:lstStyle/>
        <a:p>
          <a:r>
            <a:rPr lang="en-GB"/>
            <a:t>The individual’s development in comparison with their peers;</a:t>
          </a:r>
          <a:endParaRPr lang="en-US"/>
        </a:p>
      </dgm:t>
    </dgm:pt>
    <dgm:pt modelId="{A2813B3E-3FC0-4949-BAA1-6DF602CC8552}" type="parTrans" cxnId="{0411B2DA-813B-40FD-87B5-0390DE2FA893}">
      <dgm:prSet/>
      <dgm:spPr/>
      <dgm:t>
        <a:bodyPr/>
        <a:lstStyle/>
        <a:p>
          <a:endParaRPr lang="en-US"/>
        </a:p>
      </dgm:t>
    </dgm:pt>
    <dgm:pt modelId="{66D59FDF-8E19-4F2F-8A85-8A99FA63CA9C}" type="sibTrans" cxnId="{0411B2DA-813B-40FD-87B5-0390DE2FA893}">
      <dgm:prSet/>
      <dgm:spPr/>
      <dgm:t>
        <a:bodyPr/>
        <a:lstStyle/>
        <a:p>
          <a:endParaRPr lang="en-US"/>
        </a:p>
      </dgm:t>
    </dgm:pt>
    <dgm:pt modelId="{63D11B03-A75A-4A30-9F0B-E8EF4C5D2953}">
      <dgm:prSet/>
      <dgm:spPr/>
      <dgm:t>
        <a:bodyPr/>
        <a:lstStyle/>
        <a:p>
          <a:r>
            <a:rPr lang="en-GB" dirty="0"/>
            <a:t>The views and experience of parents; </a:t>
          </a:r>
          <a:endParaRPr lang="en-US" dirty="0"/>
        </a:p>
      </dgm:t>
    </dgm:pt>
    <dgm:pt modelId="{BDAEB070-6672-4388-A6BA-04B9DB3DF2E1}" type="parTrans" cxnId="{4D3B7230-CAEE-453B-B91B-03E262C2DC78}">
      <dgm:prSet/>
      <dgm:spPr/>
      <dgm:t>
        <a:bodyPr/>
        <a:lstStyle/>
        <a:p>
          <a:endParaRPr lang="en-US"/>
        </a:p>
      </dgm:t>
    </dgm:pt>
    <dgm:pt modelId="{65F6CF26-5026-480E-B47E-B9E6260D3E88}" type="sibTrans" cxnId="{4D3B7230-CAEE-453B-B91B-03E262C2DC78}">
      <dgm:prSet/>
      <dgm:spPr/>
      <dgm:t>
        <a:bodyPr/>
        <a:lstStyle/>
        <a:p>
          <a:endParaRPr lang="en-US"/>
        </a:p>
      </dgm:t>
    </dgm:pt>
    <dgm:pt modelId="{3CAD43C1-AFB7-4784-AF8F-255CAC203DF2}">
      <dgm:prSet/>
      <dgm:spPr/>
      <dgm:t>
        <a:bodyPr/>
        <a:lstStyle/>
        <a:p>
          <a:r>
            <a:rPr lang="en-GB"/>
            <a:t>The CYP’s own views; </a:t>
          </a:r>
          <a:endParaRPr lang="en-US"/>
        </a:p>
      </dgm:t>
    </dgm:pt>
    <dgm:pt modelId="{DDE18D58-B45D-4A91-B5B2-61BC4EB4B3D8}" type="parTrans" cxnId="{7C018C13-86D2-48EB-ACE3-14151CDA0004}">
      <dgm:prSet/>
      <dgm:spPr/>
      <dgm:t>
        <a:bodyPr/>
        <a:lstStyle/>
        <a:p>
          <a:endParaRPr lang="en-US"/>
        </a:p>
      </dgm:t>
    </dgm:pt>
    <dgm:pt modelId="{AB6859CB-694A-4FC0-976F-C56787C7619F}" type="sibTrans" cxnId="{7C018C13-86D2-48EB-ACE3-14151CDA0004}">
      <dgm:prSet/>
      <dgm:spPr/>
      <dgm:t>
        <a:bodyPr/>
        <a:lstStyle/>
        <a:p>
          <a:endParaRPr lang="en-US"/>
        </a:p>
      </dgm:t>
    </dgm:pt>
    <dgm:pt modelId="{F8DAFDA9-A641-423A-9678-1D07E8BE7EE7}">
      <dgm:prSet/>
      <dgm:spPr/>
      <dgm:t>
        <a:bodyPr/>
        <a:lstStyle/>
        <a:p>
          <a:r>
            <a:rPr lang="en-GB"/>
            <a:t>Advice from external support services. </a:t>
          </a:r>
          <a:endParaRPr lang="en-US"/>
        </a:p>
      </dgm:t>
    </dgm:pt>
    <dgm:pt modelId="{F99E7FA0-2A06-4D31-9154-FCFEA1F19339}" type="parTrans" cxnId="{57BF96CC-48F8-4BB1-AFFB-D32FC3A571E1}">
      <dgm:prSet/>
      <dgm:spPr/>
      <dgm:t>
        <a:bodyPr/>
        <a:lstStyle/>
        <a:p>
          <a:endParaRPr lang="en-US"/>
        </a:p>
      </dgm:t>
    </dgm:pt>
    <dgm:pt modelId="{6602D9BF-3BC6-4349-8452-BEC6D3DFD442}" type="sibTrans" cxnId="{57BF96CC-48F8-4BB1-AFFB-D32FC3A571E1}">
      <dgm:prSet/>
      <dgm:spPr/>
      <dgm:t>
        <a:bodyPr/>
        <a:lstStyle/>
        <a:p>
          <a:endParaRPr lang="en-US"/>
        </a:p>
      </dgm:t>
    </dgm:pt>
    <dgm:pt modelId="{E94477D4-B715-49CF-B6AD-F17510F4B790}" type="pres">
      <dgm:prSet presAssocID="{70AAF061-C959-4AAF-80AC-EE1A2E3DA37D}" presName="linear" presStyleCnt="0">
        <dgm:presLayoutVars>
          <dgm:animLvl val="lvl"/>
          <dgm:resizeHandles val="exact"/>
        </dgm:presLayoutVars>
      </dgm:prSet>
      <dgm:spPr/>
    </dgm:pt>
    <dgm:pt modelId="{E2E16F16-7E0C-4E12-88DA-BF72C18E7999}" type="pres">
      <dgm:prSet presAssocID="{21E2F55C-27C4-4031-8F25-F4EA9D452360}" presName="parentText" presStyleLbl="node1" presStyleIdx="0" presStyleCnt="1">
        <dgm:presLayoutVars>
          <dgm:chMax val="0"/>
          <dgm:bulletEnabled val="1"/>
        </dgm:presLayoutVars>
      </dgm:prSet>
      <dgm:spPr/>
    </dgm:pt>
    <dgm:pt modelId="{DECBEE22-75FB-4077-8836-3812FDE707D5}" type="pres">
      <dgm:prSet presAssocID="{21E2F55C-27C4-4031-8F25-F4EA9D452360}" presName="childText" presStyleLbl="revTx" presStyleIdx="0" presStyleCnt="1">
        <dgm:presLayoutVars>
          <dgm:bulletEnabled val="1"/>
        </dgm:presLayoutVars>
      </dgm:prSet>
      <dgm:spPr/>
    </dgm:pt>
  </dgm:ptLst>
  <dgm:cxnLst>
    <dgm:cxn modelId="{7C018C13-86D2-48EB-ACE3-14151CDA0004}" srcId="{21E2F55C-27C4-4031-8F25-F4EA9D452360}" destId="{3CAD43C1-AFB7-4784-AF8F-255CAC203DF2}" srcOrd="4" destOrd="0" parTransId="{DDE18D58-B45D-4A91-B5B2-61BC4EB4B3D8}" sibTransId="{AB6859CB-694A-4FC0-976F-C56787C7619F}"/>
    <dgm:cxn modelId="{4D3B7230-CAEE-453B-B91B-03E262C2DC78}" srcId="{21E2F55C-27C4-4031-8F25-F4EA9D452360}" destId="{63D11B03-A75A-4A30-9F0B-E8EF4C5D2953}" srcOrd="3" destOrd="0" parTransId="{BDAEB070-6672-4388-A6BA-04B9DB3DF2E1}" sibTransId="{65F6CF26-5026-480E-B47E-B9E6260D3E88}"/>
    <dgm:cxn modelId="{67AF0D38-AC62-421A-9941-DAB542503474}" type="presOf" srcId="{63D11B03-A75A-4A30-9F0B-E8EF4C5D2953}" destId="{DECBEE22-75FB-4077-8836-3812FDE707D5}" srcOrd="0" destOrd="3" presId="urn:microsoft.com/office/officeart/2005/8/layout/vList2"/>
    <dgm:cxn modelId="{C6B3BF42-2045-48E2-A8C5-B60BDBB56651}" type="presOf" srcId="{CFEF4F97-E3B0-4BB9-8F5E-952AF6267C75}" destId="{DECBEE22-75FB-4077-8836-3812FDE707D5}" srcOrd="0" destOrd="2" presId="urn:microsoft.com/office/officeart/2005/8/layout/vList2"/>
    <dgm:cxn modelId="{429ED474-2EC1-4BBB-BE55-48C1E7BD70B1}" srcId="{21E2F55C-27C4-4031-8F25-F4EA9D452360}" destId="{BCC86065-5657-42A1-9441-2336DEA42893}" srcOrd="0" destOrd="0" parTransId="{25DE74A8-20C3-4A40-81F3-B44B7915C5B9}" sibTransId="{F32E54FE-E26F-442F-80A2-6BDEAED59E2B}"/>
    <dgm:cxn modelId="{0F11807B-5393-4014-A96A-258C569647C2}" type="presOf" srcId="{D615C8BC-3809-47BA-817D-8E0C26EA3A01}" destId="{DECBEE22-75FB-4077-8836-3812FDE707D5}" srcOrd="0" destOrd="1" presId="urn:microsoft.com/office/officeart/2005/8/layout/vList2"/>
    <dgm:cxn modelId="{79F45D7E-2567-4D4E-924A-5276901412FF}" type="presOf" srcId="{F8DAFDA9-A641-423A-9678-1D07E8BE7EE7}" destId="{DECBEE22-75FB-4077-8836-3812FDE707D5}" srcOrd="0" destOrd="5" presId="urn:microsoft.com/office/officeart/2005/8/layout/vList2"/>
    <dgm:cxn modelId="{26FDCFA3-5527-4AD4-BBCE-CEFBC1E3B1DD}" srcId="{21E2F55C-27C4-4031-8F25-F4EA9D452360}" destId="{D615C8BC-3809-47BA-817D-8E0C26EA3A01}" srcOrd="1" destOrd="0" parTransId="{80804CEB-BBD7-47EE-B0CB-8485D2F8336D}" sibTransId="{CBE43A05-0AFF-4C8D-B27E-B4075515B1D5}"/>
    <dgm:cxn modelId="{FED2B9AF-DFD9-4D3A-8B0D-BA0BC662FA8D}" type="presOf" srcId="{70AAF061-C959-4AAF-80AC-EE1A2E3DA37D}" destId="{E94477D4-B715-49CF-B6AD-F17510F4B790}" srcOrd="0" destOrd="0" presId="urn:microsoft.com/office/officeart/2005/8/layout/vList2"/>
    <dgm:cxn modelId="{1EDB9BC7-7906-4956-AD6F-F48A6FE96A5B}" srcId="{70AAF061-C959-4AAF-80AC-EE1A2E3DA37D}" destId="{21E2F55C-27C4-4031-8F25-F4EA9D452360}" srcOrd="0" destOrd="0" parTransId="{8A702203-4C57-4BD5-B890-35E68F9AFBA4}" sibTransId="{00B37156-2583-4BEA-98B1-C914AABF71F4}"/>
    <dgm:cxn modelId="{57BF96CC-48F8-4BB1-AFFB-D32FC3A571E1}" srcId="{21E2F55C-27C4-4031-8F25-F4EA9D452360}" destId="{F8DAFDA9-A641-423A-9678-1D07E8BE7EE7}" srcOrd="5" destOrd="0" parTransId="{F99E7FA0-2A06-4D31-9154-FCFEA1F19339}" sibTransId="{6602D9BF-3BC6-4349-8452-BEC6D3DFD442}"/>
    <dgm:cxn modelId="{098F90D8-0AED-40FE-93EE-BE85503ABAC5}" type="presOf" srcId="{3CAD43C1-AFB7-4784-AF8F-255CAC203DF2}" destId="{DECBEE22-75FB-4077-8836-3812FDE707D5}" srcOrd="0" destOrd="4" presId="urn:microsoft.com/office/officeart/2005/8/layout/vList2"/>
    <dgm:cxn modelId="{0411B2DA-813B-40FD-87B5-0390DE2FA893}" srcId="{21E2F55C-27C4-4031-8F25-F4EA9D452360}" destId="{CFEF4F97-E3B0-4BB9-8F5E-952AF6267C75}" srcOrd="2" destOrd="0" parTransId="{A2813B3E-3FC0-4949-BAA1-6DF602CC8552}" sibTransId="{66D59FDF-8E19-4F2F-8A85-8A99FA63CA9C}"/>
    <dgm:cxn modelId="{081BD6E2-CC20-4B1E-B553-59E8F0452F4C}" type="presOf" srcId="{BCC86065-5657-42A1-9441-2336DEA42893}" destId="{DECBEE22-75FB-4077-8836-3812FDE707D5}" srcOrd="0" destOrd="0" presId="urn:microsoft.com/office/officeart/2005/8/layout/vList2"/>
    <dgm:cxn modelId="{871ABEE3-055E-4601-AE86-82520B944347}" type="presOf" srcId="{21E2F55C-27C4-4031-8F25-F4EA9D452360}" destId="{E2E16F16-7E0C-4E12-88DA-BF72C18E7999}" srcOrd="0" destOrd="0" presId="urn:microsoft.com/office/officeart/2005/8/layout/vList2"/>
    <dgm:cxn modelId="{582C158F-75B5-4532-A068-FAE468D3B760}" type="presParOf" srcId="{E94477D4-B715-49CF-B6AD-F17510F4B790}" destId="{E2E16F16-7E0C-4E12-88DA-BF72C18E7999}" srcOrd="0" destOrd="0" presId="urn:microsoft.com/office/officeart/2005/8/layout/vList2"/>
    <dgm:cxn modelId="{33A8A83B-7347-4A76-AE87-5185DB01D965}" type="presParOf" srcId="{E94477D4-B715-49CF-B6AD-F17510F4B790}" destId="{DECBEE22-75FB-4077-8836-3812FDE707D5}"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D4F3A1-AF0D-4348-86FB-1BB2DCAACDF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5C02E29-851F-4C64-9F59-47E385254B73}">
      <dgm:prSet/>
      <dgm:spPr/>
      <dgm:t>
        <a:bodyPr/>
        <a:lstStyle/>
        <a:p>
          <a:r>
            <a:rPr lang="en-GB" b="1"/>
            <a:t>SENCO support line</a:t>
          </a:r>
        </a:p>
        <a:p>
          <a:r>
            <a:rPr lang="en-GB" b="0" i="0"/>
            <a:t>01473 296631</a:t>
          </a:r>
        </a:p>
        <a:p>
          <a:r>
            <a:rPr lang="en-GB" b="0" i="0"/>
            <a:t>Mon –Fri 3:30 – 4:30</a:t>
          </a:r>
          <a:r>
            <a:rPr lang="en-GB" b="1"/>
            <a:t> </a:t>
          </a:r>
          <a:endParaRPr lang="en-US"/>
        </a:p>
      </dgm:t>
    </dgm:pt>
    <dgm:pt modelId="{A811E11A-2F4F-4462-86AE-A26760938FA7}" type="parTrans" cxnId="{8A6F0BE2-4F82-48CF-B934-AE7C239ACE60}">
      <dgm:prSet/>
      <dgm:spPr/>
      <dgm:t>
        <a:bodyPr/>
        <a:lstStyle/>
        <a:p>
          <a:endParaRPr lang="en-US"/>
        </a:p>
      </dgm:t>
    </dgm:pt>
    <dgm:pt modelId="{EFDBDBAC-CEF8-4CBA-845F-22DF731831AC}" type="sibTrans" cxnId="{8A6F0BE2-4F82-48CF-B934-AE7C239ACE60}">
      <dgm:prSet/>
      <dgm:spPr/>
      <dgm:t>
        <a:bodyPr/>
        <a:lstStyle/>
        <a:p>
          <a:endParaRPr lang="en-US"/>
        </a:p>
      </dgm:t>
    </dgm:pt>
    <dgm:pt modelId="{4B7934BA-CC92-474F-A9D8-41D09F03B365}">
      <dgm:prSet custT="1"/>
      <dgm:spPr/>
      <dgm:t>
        <a:bodyPr/>
        <a:lstStyle/>
        <a:p>
          <a:r>
            <a:rPr lang="en-US" sz="3200" dirty="0">
              <a:hlinkClick xmlns:r="http://schemas.openxmlformats.org/officeDocument/2006/relationships" r:id="rId1"/>
            </a:rPr>
            <a:t>Inclusion Support Meeting</a:t>
          </a:r>
          <a:endParaRPr lang="en-US" sz="3200" dirty="0"/>
        </a:p>
      </dgm:t>
      <dgm:extLst>
        <a:ext uri="{E40237B7-FDA0-4F09-8148-C483321AD2D9}">
          <dgm14:cNvPr xmlns:dgm14="http://schemas.microsoft.com/office/drawing/2010/diagram" id="0" name="">
            <a:hlinkClick xmlns:r="http://schemas.openxmlformats.org/officeDocument/2006/relationships" r:id="rId1"/>
          </dgm14:cNvPr>
        </a:ext>
      </dgm:extLst>
    </dgm:pt>
    <dgm:pt modelId="{BF4CC434-4919-4E0C-9C73-F1F54705C4E4}" type="parTrans" cxnId="{CD729F5B-05DA-4288-AA22-C967830BC7F5}">
      <dgm:prSet/>
      <dgm:spPr/>
      <dgm:t>
        <a:bodyPr/>
        <a:lstStyle/>
        <a:p>
          <a:endParaRPr lang="en-US"/>
        </a:p>
      </dgm:t>
    </dgm:pt>
    <dgm:pt modelId="{1D664C3D-1CDA-436C-A55B-E6CC8A836681}" type="sibTrans" cxnId="{CD729F5B-05DA-4288-AA22-C967830BC7F5}">
      <dgm:prSet/>
      <dgm:spPr/>
      <dgm:t>
        <a:bodyPr/>
        <a:lstStyle/>
        <a:p>
          <a:endParaRPr lang="en-US"/>
        </a:p>
      </dgm:t>
    </dgm:pt>
    <dgm:pt modelId="{A1CB35AD-EAF6-4175-9FB4-21CF3CDC6B38}">
      <dgm:prSet custT="1"/>
      <dgm:spPr/>
      <dgm:t>
        <a:bodyPr/>
        <a:lstStyle/>
        <a:p>
          <a:r>
            <a:rPr lang="en-GB" sz="2800" b="1" dirty="0">
              <a:hlinkClick xmlns:r="http://schemas.openxmlformats.org/officeDocument/2006/relationships" r:id="rId2"/>
            </a:rPr>
            <a:t>Whole School Inclusion Team</a:t>
          </a:r>
          <a:endParaRPr lang="en-GB" sz="2800" b="1" dirty="0"/>
        </a:p>
        <a:p>
          <a:endParaRPr lang="en-US" sz="2200" dirty="0"/>
        </a:p>
      </dgm:t>
    </dgm:pt>
    <dgm:pt modelId="{820E66CA-B69D-4886-A3CA-273DE0356FF6}" type="parTrans" cxnId="{8E12356D-1C69-4C11-BD7F-F96018F27B47}">
      <dgm:prSet/>
      <dgm:spPr/>
      <dgm:t>
        <a:bodyPr/>
        <a:lstStyle/>
        <a:p>
          <a:endParaRPr lang="en-US"/>
        </a:p>
      </dgm:t>
    </dgm:pt>
    <dgm:pt modelId="{F73E38EC-9F04-4FEA-A117-C946575679CE}" type="sibTrans" cxnId="{8E12356D-1C69-4C11-BD7F-F96018F27B47}">
      <dgm:prSet/>
      <dgm:spPr/>
      <dgm:t>
        <a:bodyPr/>
        <a:lstStyle/>
        <a:p>
          <a:endParaRPr lang="en-US"/>
        </a:p>
      </dgm:t>
    </dgm:pt>
    <dgm:pt modelId="{179A3D2B-6788-4119-B67C-94F56F8A8783}">
      <dgm:prSet custT="1"/>
      <dgm:spPr/>
      <dgm:t>
        <a:bodyPr/>
        <a:lstStyle/>
        <a:p>
          <a:r>
            <a:rPr lang="en-GB" sz="2400" b="1" dirty="0"/>
            <a:t>Suffolk Headlines</a:t>
          </a:r>
        </a:p>
        <a:p>
          <a:r>
            <a:rPr lang="en-GB" sz="1800" b="0" i="0" dirty="0">
              <a:latin typeface="Arial" panose="020B0604020202020204" pitchFamily="34" charset="0"/>
              <a:cs typeface="Arial" panose="020B0604020202020204" pitchFamily="34" charset="0"/>
            </a:rPr>
            <a:t>Subscribe by email to </a:t>
          </a:r>
          <a:r>
            <a:rPr lang="en-GB" sz="1600" b="0" i="0" dirty="0">
              <a:latin typeface="Arial" panose="020B0604020202020204" pitchFamily="34" charset="0"/>
              <a:cs typeface="Arial" panose="020B0604020202020204" pitchFamily="34" charset="0"/>
            </a:rPr>
            <a:t>suffolkheadlines@suffolk.gov.uk</a:t>
          </a:r>
          <a:endParaRPr lang="en-GB" sz="1800" b="1" dirty="0">
            <a:latin typeface="Arial" panose="020B0604020202020204" pitchFamily="34" charset="0"/>
            <a:cs typeface="Arial" panose="020B0604020202020204" pitchFamily="34" charset="0"/>
          </a:endParaRPr>
        </a:p>
      </dgm:t>
    </dgm:pt>
    <dgm:pt modelId="{8C2157C4-7C33-4CF2-8293-A8C583AF5EC9}" type="parTrans" cxnId="{9200418C-A776-4117-9520-063F6B232E56}">
      <dgm:prSet/>
      <dgm:spPr/>
      <dgm:t>
        <a:bodyPr/>
        <a:lstStyle/>
        <a:p>
          <a:endParaRPr lang="en-US"/>
        </a:p>
      </dgm:t>
    </dgm:pt>
    <dgm:pt modelId="{F62CE316-9D96-47C4-956C-FD6543E7707F}" type="sibTrans" cxnId="{9200418C-A776-4117-9520-063F6B232E56}">
      <dgm:prSet/>
      <dgm:spPr/>
      <dgm:t>
        <a:bodyPr/>
        <a:lstStyle/>
        <a:p>
          <a:endParaRPr lang="en-US"/>
        </a:p>
      </dgm:t>
    </dgm:pt>
    <dgm:pt modelId="{7B73F347-36EC-46F9-8A02-2F98DA3847DE}">
      <dgm:prSet custT="1"/>
      <dgm:spPr/>
      <dgm:t>
        <a:bodyPr/>
        <a:lstStyle/>
        <a:p>
          <a:r>
            <a:rPr lang="en-US" sz="3200" dirty="0"/>
            <a:t>SENCO Forum</a:t>
          </a:r>
        </a:p>
        <a:p>
          <a:r>
            <a:rPr lang="en-GB" sz="1600" b="0" i="0" dirty="0">
              <a:latin typeface="Arial" panose="020B0604020202020204" pitchFamily="34" charset="0"/>
              <a:cs typeface="Arial" panose="020B0604020202020204" pitchFamily="34" charset="0"/>
            </a:rPr>
            <a:t>Contact </a:t>
          </a:r>
          <a:r>
            <a:rPr lang="en-GB" sz="1600" b="0" i="0" dirty="0">
              <a:latin typeface="Arial" panose="020B0604020202020204" pitchFamily="34" charset="0"/>
              <a:cs typeface="Arial" panose="020B0604020202020204" pitchFamily="34" charset="0"/>
              <a:hlinkClick xmlns:r="http://schemas.openxmlformats.org/officeDocument/2006/relationships" r:id="rId3"/>
            </a:rPr>
            <a:t>SENCOsupport@suffolk.gov.uk</a:t>
          </a:r>
          <a:r>
            <a:rPr lang="en-GB" sz="1600" b="0" i="0" dirty="0">
              <a:latin typeface="Arial" panose="020B0604020202020204" pitchFamily="34" charset="0"/>
              <a:cs typeface="Arial" panose="020B0604020202020204" pitchFamily="34" charset="0"/>
            </a:rPr>
            <a:t> for more information or to book onto any events</a:t>
          </a:r>
          <a:endParaRPr lang="en-US" sz="1600" dirty="0">
            <a:latin typeface="Arial" panose="020B0604020202020204" pitchFamily="34" charset="0"/>
            <a:cs typeface="Arial" panose="020B0604020202020204" pitchFamily="34" charset="0"/>
          </a:endParaRPr>
        </a:p>
      </dgm:t>
    </dgm:pt>
    <dgm:pt modelId="{15D82DBA-2F5B-4A05-8530-4E32ABA25091}" type="parTrans" cxnId="{D413D233-0AFA-4379-B6C6-08A03B86B444}">
      <dgm:prSet/>
      <dgm:spPr/>
      <dgm:t>
        <a:bodyPr/>
        <a:lstStyle/>
        <a:p>
          <a:endParaRPr lang="en-GB"/>
        </a:p>
      </dgm:t>
    </dgm:pt>
    <dgm:pt modelId="{77F8894C-F2F1-4826-859F-74AF6DFE30C9}" type="sibTrans" cxnId="{D413D233-0AFA-4379-B6C6-08A03B86B444}">
      <dgm:prSet/>
      <dgm:spPr/>
      <dgm:t>
        <a:bodyPr/>
        <a:lstStyle/>
        <a:p>
          <a:endParaRPr lang="en-GB"/>
        </a:p>
      </dgm:t>
    </dgm:pt>
    <dgm:pt modelId="{3D0B1271-F16A-42FF-B480-2A73F77DA632}">
      <dgm:prSet/>
      <dgm:spPr/>
      <dgm:t>
        <a:bodyPr/>
        <a:lstStyle/>
        <a:p>
          <a:r>
            <a:rPr lang="en-GB" b="1" dirty="0"/>
            <a:t>Inclusion Support line </a:t>
          </a:r>
        </a:p>
        <a:p>
          <a:r>
            <a:rPr lang="en-GB" b="1" dirty="0"/>
            <a:t>01473 265502 </a:t>
          </a:r>
        </a:p>
        <a:p>
          <a:r>
            <a:rPr lang="en-GB" b="1" dirty="0"/>
            <a:t>Mon- Fri 9-5</a:t>
          </a:r>
          <a:endParaRPr lang="en-US" dirty="0"/>
        </a:p>
      </dgm:t>
    </dgm:pt>
    <dgm:pt modelId="{290478D1-9CD3-4F3B-8DDA-5B1D556AD1EE}" type="parTrans" cxnId="{30B25E07-6BE8-4976-9644-46D8D8DF7BCE}">
      <dgm:prSet/>
      <dgm:spPr/>
      <dgm:t>
        <a:bodyPr/>
        <a:lstStyle/>
        <a:p>
          <a:endParaRPr lang="en-GB"/>
        </a:p>
      </dgm:t>
    </dgm:pt>
    <dgm:pt modelId="{9319B8E4-49B8-42CA-993C-9FF032877991}" type="sibTrans" cxnId="{30B25E07-6BE8-4976-9644-46D8D8DF7BCE}">
      <dgm:prSet/>
      <dgm:spPr/>
      <dgm:t>
        <a:bodyPr/>
        <a:lstStyle/>
        <a:p>
          <a:endParaRPr lang="en-GB"/>
        </a:p>
      </dgm:t>
    </dgm:pt>
    <dgm:pt modelId="{9C8CFC97-2ECE-44E5-8E13-B56396B5F144}">
      <dgm:prSet custT="1"/>
      <dgm:spPr/>
      <dgm:t>
        <a:bodyPr/>
        <a:lstStyle/>
        <a:p>
          <a:r>
            <a:rPr lang="en-US" sz="3200" b="1" dirty="0">
              <a:hlinkClick xmlns:r="http://schemas.openxmlformats.org/officeDocument/2006/relationships" r:id="rId4"/>
            </a:rPr>
            <a:t>SENCO Central</a:t>
          </a:r>
          <a:endParaRPr lang="en-US" sz="3200" b="1" dirty="0"/>
        </a:p>
      </dgm:t>
    </dgm:pt>
    <dgm:pt modelId="{7C61E086-49BA-4E36-8A31-4DB82A3D2ED6}" type="sibTrans" cxnId="{27039E9D-F784-4A50-9647-F61A3A552E06}">
      <dgm:prSet/>
      <dgm:spPr/>
      <dgm:t>
        <a:bodyPr/>
        <a:lstStyle/>
        <a:p>
          <a:endParaRPr lang="en-US"/>
        </a:p>
      </dgm:t>
    </dgm:pt>
    <dgm:pt modelId="{BF65E9C1-1B40-48F5-B49C-A1839A36421E}" type="parTrans" cxnId="{27039E9D-F784-4A50-9647-F61A3A552E06}">
      <dgm:prSet/>
      <dgm:spPr/>
      <dgm:t>
        <a:bodyPr/>
        <a:lstStyle/>
        <a:p>
          <a:endParaRPr lang="en-US"/>
        </a:p>
      </dgm:t>
    </dgm:pt>
    <dgm:pt modelId="{5D871615-FA9E-4822-AC64-BE5152091120}" type="pres">
      <dgm:prSet presAssocID="{8BD4F3A1-AF0D-4348-86FB-1BB2DCAACDFE}" presName="diagram" presStyleCnt="0">
        <dgm:presLayoutVars>
          <dgm:dir/>
          <dgm:resizeHandles val="exact"/>
        </dgm:presLayoutVars>
      </dgm:prSet>
      <dgm:spPr/>
    </dgm:pt>
    <dgm:pt modelId="{52B30E5D-32F7-40AE-9D2C-A5DC91FB4740}" type="pres">
      <dgm:prSet presAssocID="{E5C02E29-851F-4C64-9F59-47E385254B73}" presName="node" presStyleLbl="node1" presStyleIdx="0" presStyleCnt="7">
        <dgm:presLayoutVars>
          <dgm:bulletEnabled val="1"/>
        </dgm:presLayoutVars>
      </dgm:prSet>
      <dgm:spPr/>
    </dgm:pt>
    <dgm:pt modelId="{3D08EB55-7208-4274-8D94-1015944F38F4}" type="pres">
      <dgm:prSet presAssocID="{EFDBDBAC-CEF8-4CBA-845F-22DF731831AC}" presName="sibTrans" presStyleCnt="0"/>
      <dgm:spPr/>
    </dgm:pt>
    <dgm:pt modelId="{8DFED74C-D4D8-43F1-B6BB-E4CBAA848AA8}" type="pres">
      <dgm:prSet presAssocID="{4B7934BA-CC92-474F-A9D8-41D09F03B365}" presName="node" presStyleLbl="node1" presStyleIdx="1" presStyleCnt="7" custLinFactY="15868" custLinFactNeighborX="-2170" custLinFactNeighborY="100000">
        <dgm:presLayoutVars>
          <dgm:bulletEnabled val="1"/>
        </dgm:presLayoutVars>
      </dgm:prSet>
      <dgm:spPr/>
    </dgm:pt>
    <dgm:pt modelId="{C7622F46-80DC-42EF-8BCB-B8999A6041CE}" type="pres">
      <dgm:prSet presAssocID="{1D664C3D-1CDA-436C-A55B-E6CC8A836681}" presName="sibTrans" presStyleCnt="0"/>
      <dgm:spPr/>
    </dgm:pt>
    <dgm:pt modelId="{E214EDAF-9BEF-4810-B1A3-AEA919E8FE98}" type="pres">
      <dgm:prSet presAssocID="{A1CB35AD-EAF6-4175-9FB4-21CF3CDC6B38}" presName="node" presStyleLbl="node1" presStyleIdx="2" presStyleCnt="7" custLinFactX="5042" custLinFactY="13390" custLinFactNeighborX="100000" custLinFactNeighborY="100000">
        <dgm:presLayoutVars>
          <dgm:bulletEnabled val="1"/>
        </dgm:presLayoutVars>
      </dgm:prSet>
      <dgm:spPr/>
    </dgm:pt>
    <dgm:pt modelId="{455CC8E0-4C11-4F68-97DE-A66A92297EDA}" type="pres">
      <dgm:prSet presAssocID="{F73E38EC-9F04-4FEA-A117-C946575679CE}" presName="sibTrans" presStyleCnt="0"/>
      <dgm:spPr/>
    </dgm:pt>
    <dgm:pt modelId="{9151F21A-085B-443A-A32A-217C277CD056}" type="pres">
      <dgm:prSet presAssocID="{7B73F347-36EC-46F9-8A02-2F98DA3847DE}" presName="node" presStyleLbl="node1" presStyleIdx="3" presStyleCnt="7" custLinFactX="-130840" custLinFactY="14408" custLinFactNeighborX="-200000" custLinFactNeighborY="100000">
        <dgm:presLayoutVars>
          <dgm:bulletEnabled val="1"/>
        </dgm:presLayoutVars>
      </dgm:prSet>
      <dgm:spPr/>
    </dgm:pt>
    <dgm:pt modelId="{E37B63AF-477A-4D43-AE47-2237837C5122}" type="pres">
      <dgm:prSet presAssocID="{77F8894C-F2F1-4826-859F-74AF6DFE30C9}" presName="sibTrans" presStyleCnt="0"/>
      <dgm:spPr/>
    </dgm:pt>
    <dgm:pt modelId="{5E271515-9AEA-4CDB-80A6-91EF1DB6A961}" type="pres">
      <dgm:prSet presAssocID="{179A3D2B-6788-4119-B67C-94F56F8A8783}" presName="node" presStyleLbl="node1" presStyleIdx="4" presStyleCnt="7" custLinFactX="60000" custLinFactY="-18591" custLinFactNeighborX="100000" custLinFactNeighborY="-100000">
        <dgm:presLayoutVars>
          <dgm:bulletEnabled val="1"/>
        </dgm:presLayoutVars>
      </dgm:prSet>
      <dgm:spPr/>
    </dgm:pt>
    <dgm:pt modelId="{30D79C5E-AE1A-4A4C-A031-57FB024276F3}" type="pres">
      <dgm:prSet presAssocID="{F62CE316-9D96-47C4-956C-FD6543E7707F}" presName="sibTrans" presStyleCnt="0"/>
      <dgm:spPr/>
    </dgm:pt>
    <dgm:pt modelId="{18328855-1A1D-46E3-886B-DA3B01D50AF5}" type="pres">
      <dgm:prSet presAssocID="{9C8CFC97-2ECE-44E5-8E13-B56396B5F144}" presName="node" presStyleLbl="node1" presStyleIdx="5" presStyleCnt="7" custLinFactNeighborX="50000" custLinFactNeighborY="-3276">
        <dgm:presLayoutVars>
          <dgm:bulletEnabled val="1"/>
        </dgm:presLayoutVars>
      </dgm:prSet>
      <dgm:spPr/>
    </dgm:pt>
    <dgm:pt modelId="{5EFA75AC-A07B-4BAA-8952-D91368259B02}" type="pres">
      <dgm:prSet presAssocID="{7C61E086-49BA-4E36-8A31-4DB82A3D2ED6}" presName="sibTrans" presStyleCnt="0"/>
      <dgm:spPr/>
    </dgm:pt>
    <dgm:pt modelId="{46A0EE6D-17D3-4B5B-970D-3E569C0FB3ED}" type="pres">
      <dgm:prSet presAssocID="{3D0B1271-F16A-42FF-B480-2A73F77DA632}" presName="node" presStyleLbl="node1" presStyleIdx="6" presStyleCnt="7" custLinFactX="-70045" custLinFactY="-16762" custLinFactNeighborX="-100000" custLinFactNeighborY="-100000">
        <dgm:presLayoutVars>
          <dgm:bulletEnabled val="1"/>
        </dgm:presLayoutVars>
      </dgm:prSet>
      <dgm:spPr/>
    </dgm:pt>
  </dgm:ptLst>
  <dgm:cxnLst>
    <dgm:cxn modelId="{30B25E07-6BE8-4976-9644-46D8D8DF7BCE}" srcId="{8BD4F3A1-AF0D-4348-86FB-1BB2DCAACDFE}" destId="{3D0B1271-F16A-42FF-B480-2A73F77DA632}" srcOrd="6" destOrd="0" parTransId="{290478D1-9CD3-4F3B-8DDA-5B1D556AD1EE}" sibTransId="{9319B8E4-49B8-42CA-993C-9FF032877991}"/>
    <dgm:cxn modelId="{D413D233-0AFA-4379-B6C6-08A03B86B444}" srcId="{8BD4F3A1-AF0D-4348-86FB-1BB2DCAACDFE}" destId="{7B73F347-36EC-46F9-8A02-2F98DA3847DE}" srcOrd="3" destOrd="0" parTransId="{15D82DBA-2F5B-4A05-8530-4E32ABA25091}" sibTransId="{77F8894C-F2F1-4826-859F-74AF6DFE30C9}"/>
    <dgm:cxn modelId="{C940EC3A-F421-49C7-93C1-1A4E6F9E8C48}" type="presOf" srcId="{8BD4F3A1-AF0D-4348-86FB-1BB2DCAACDFE}" destId="{5D871615-FA9E-4822-AC64-BE5152091120}" srcOrd="0" destOrd="0" presId="urn:microsoft.com/office/officeart/2005/8/layout/default"/>
    <dgm:cxn modelId="{CD729F5B-05DA-4288-AA22-C967830BC7F5}" srcId="{8BD4F3A1-AF0D-4348-86FB-1BB2DCAACDFE}" destId="{4B7934BA-CC92-474F-A9D8-41D09F03B365}" srcOrd="1" destOrd="0" parTransId="{BF4CC434-4919-4E0C-9C73-F1F54705C4E4}" sibTransId="{1D664C3D-1CDA-436C-A55B-E6CC8A836681}"/>
    <dgm:cxn modelId="{803EBB46-BA68-4D31-B866-2F9E8A5D5299}" type="presOf" srcId="{4B7934BA-CC92-474F-A9D8-41D09F03B365}" destId="{8DFED74C-D4D8-43F1-B6BB-E4CBAA848AA8}" srcOrd="0" destOrd="0" presId="urn:microsoft.com/office/officeart/2005/8/layout/default"/>
    <dgm:cxn modelId="{9371FE4C-4298-4BD3-9AD9-AF67BED83A82}" type="presOf" srcId="{A1CB35AD-EAF6-4175-9FB4-21CF3CDC6B38}" destId="{E214EDAF-9BEF-4810-B1A3-AEA919E8FE98}" srcOrd="0" destOrd="0" presId="urn:microsoft.com/office/officeart/2005/8/layout/default"/>
    <dgm:cxn modelId="{8E12356D-1C69-4C11-BD7F-F96018F27B47}" srcId="{8BD4F3A1-AF0D-4348-86FB-1BB2DCAACDFE}" destId="{A1CB35AD-EAF6-4175-9FB4-21CF3CDC6B38}" srcOrd="2" destOrd="0" parTransId="{820E66CA-B69D-4886-A3CA-273DE0356FF6}" sibTransId="{F73E38EC-9F04-4FEA-A117-C946575679CE}"/>
    <dgm:cxn modelId="{D0D22A51-BA2D-4852-94D1-59B06C23E358}" type="presOf" srcId="{E5C02E29-851F-4C64-9F59-47E385254B73}" destId="{52B30E5D-32F7-40AE-9D2C-A5DC91FB4740}" srcOrd="0" destOrd="0" presId="urn:microsoft.com/office/officeart/2005/8/layout/default"/>
    <dgm:cxn modelId="{9200418C-A776-4117-9520-063F6B232E56}" srcId="{8BD4F3A1-AF0D-4348-86FB-1BB2DCAACDFE}" destId="{179A3D2B-6788-4119-B67C-94F56F8A8783}" srcOrd="4" destOrd="0" parTransId="{8C2157C4-7C33-4CF2-8293-A8C583AF5EC9}" sibTransId="{F62CE316-9D96-47C4-956C-FD6543E7707F}"/>
    <dgm:cxn modelId="{27039E9D-F784-4A50-9647-F61A3A552E06}" srcId="{8BD4F3A1-AF0D-4348-86FB-1BB2DCAACDFE}" destId="{9C8CFC97-2ECE-44E5-8E13-B56396B5F144}" srcOrd="5" destOrd="0" parTransId="{BF65E9C1-1B40-48F5-B49C-A1839A36421E}" sibTransId="{7C61E086-49BA-4E36-8A31-4DB82A3D2ED6}"/>
    <dgm:cxn modelId="{31D07EDD-96C8-48DA-9B21-5163563F45DF}" type="presOf" srcId="{3D0B1271-F16A-42FF-B480-2A73F77DA632}" destId="{46A0EE6D-17D3-4B5B-970D-3E569C0FB3ED}" srcOrd="0" destOrd="0" presId="urn:microsoft.com/office/officeart/2005/8/layout/default"/>
    <dgm:cxn modelId="{8A6F0BE2-4F82-48CF-B934-AE7C239ACE60}" srcId="{8BD4F3A1-AF0D-4348-86FB-1BB2DCAACDFE}" destId="{E5C02E29-851F-4C64-9F59-47E385254B73}" srcOrd="0" destOrd="0" parTransId="{A811E11A-2F4F-4462-86AE-A26760938FA7}" sibTransId="{EFDBDBAC-CEF8-4CBA-845F-22DF731831AC}"/>
    <dgm:cxn modelId="{27387FE5-A131-47F8-9B25-527290FAF9AE}" type="presOf" srcId="{7B73F347-36EC-46F9-8A02-2F98DA3847DE}" destId="{9151F21A-085B-443A-A32A-217C277CD056}" srcOrd="0" destOrd="0" presId="urn:microsoft.com/office/officeart/2005/8/layout/default"/>
    <dgm:cxn modelId="{99E30BEF-8EC3-4069-8422-15F3B1E123F9}" type="presOf" srcId="{9C8CFC97-2ECE-44E5-8E13-B56396B5F144}" destId="{18328855-1A1D-46E3-886B-DA3B01D50AF5}" srcOrd="0" destOrd="0" presId="urn:microsoft.com/office/officeart/2005/8/layout/default"/>
    <dgm:cxn modelId="{F090C0F0-9C2D-41BE-A47F-7AB4CAC816D1}" type="presOf" srcId="{179A3D2B-6788-4119-B67C-94F56F8A8783}" destId="{5E271515-9AEA-4CDB-80A6-91EF1DB6A961}" srcOrd="0" destOrd="0" presId="urn:microsoft.com/office/officeart/2005/8/layout/default"/>
    <dgm:cxn modelId="{AA7A864E-F492-4625-9B29-179453DD226E}" type="presParOf" srcId="{5D871615-FA9E-4822-AC64-BE5152091120}" destId="{52B30E5D-32F7-40AE-9D2C-A5DC91FB4740}" srcOrd="0" destOrd="0" presId="urn:microsoft.com/office/officeart/2005/8/layout/default"/>
    <dgm:cxn modelId="{F40A69DF-5E31-47D5-83EB-371B3B01ADD6}" type="presParOf" srcId="{5D871615-FA9E-4822-AC64-BE5152091120}" destId="{3D08EB55-7208-4274-8D94-1015944F38F4}" srcOrd="1" destOrd="0" presId="urn:microsoft.com/office/officeart/2005/8/layout/default"/>
    <dgm:cxn modelId="{7D2129E0-1B49-4A3C-8E94-8E0BC7F9428B}" type="presParOf" srcId="{5D871615-FA9E-4822-AC64-BE5152091120}" destId="{8DFED74C-D4D8-43F1-B6BB-E4CBAA848AA8}" srcOrd="2" destOrd="0" presId="urn:microsoft.com/office/officeart/2005/8/layout/default"/>
    <dgm:cxn modelId="{5BEC5AB6-E2C9-4113-85D8-63B4043C23FE}" type="presParOf" srcId="{5D871615-FA9E-4822-AC64-BE5152091120}" destId="{C7622F46-80DC-42EF-8BCB-B8999A6041CE}" srcOrd="3" destOrd="0" presId="urn:microsoft.com/office/officeart/2005/8/layout/default"/>
    <dgm:cxn modelId="{4D9983BB-4334-404B-B20D-113C552E6AB5}" type="presParOf" srcId="{5D871615-FA9E-4822-AC64-BE5152091120}" destId="{E214EDAF-9BEF-4810-B1A3-AEA919E8FE98}" srcOrd="4" destOrd="0" presId="urn:microsoft.com/office/officeart/2005/8/layout/default"/>
    <dgm:cxn modelId="{A3579DD7-2E80-4CB6-B34E-6808C8C702C7}" type="presParOf" srcId="{5D871615-FA9E-4822-AC64-BE5152091120}" destId="{455CC8E0-4C11-4F68-97DE-A66A92297EDA}" srcOrd="5" destOrd="0" presId="urn:microsoft.com/office/officeart/2005/8/layout/default"/>
    <dgm:cxn modelId="{407CC1EC-473D-453F-A6F5-A6AA9E39AA8E}" type="presParOf" srcId="{5D871615-FA9E-4822-AC64-BE5152091120}" destId="{9151F21A-085B-443A-A32A-217C277CD056}" srcOrd="6" destOrd="0" presId="urn:microsoft.com/office/officeart/2005/8/layout/default"/>
    <dgm:cxn modelId="{64B4C57B-43A1-4CD8-A3E2-E10D3B838F2A}" type="presParOf" srcId="{5D871615-FA9E-4822-AC64-BE5152091120}" destId="{E37B63AF-477A-4D43-AE47-2237837C5122}" srcOrd="7" destOrd="0" presId="urn:microsoft.com/office/officeart/2005/8/layout/default"/>
    <dgm:cxn modelId="{3F67E79F-FF6F-4BD6-B515-0E13F839D424}" type="presParOf" srcId="{5D871615-FA9E-4822-AC64-BE5152091120}" destId="{5E271515-9AEA-4CDB-80A6-91EF1DB6A961}" srcOrd="8" destOrd="0" presId="urn:microsoft.com/office/officeart/2005/8/layout/default"/>
    <dgm:cxn modelId="{F5D908F1-E903-400E-8252-A63B39339637}" type="presParOf" srcId="{5D871615-FA9E-4822-AC64-BE5152091120}" destId="{30D79C5E-AE1A-4A4C-A031-57FB024276F3}" srcOrd="9" destOrd="0" presId="urn:microsoft.com/office/officeart/2005/8/layout/default"/>
    <dgm:cxn modelId="{2AF41F3D-6CC6-4920-A97F-63A24D073DAE}" type="presParOf" srcId="{5D871615-FA9E-4822-AC64-BE5152091120}" destId="{18328855-1A1D-46E3-886B-DA3B01D50AF5}" srcOrd="10" destOrd="0" presId="urn:microsoft.com/office/officeart/2005/8/layout/default"/>
    <dgm:cxn modelId="{F044D9B7-AEE3-4304-A398-A07DCA94856D}" type="presParOf" srcId="{5D871615-FA9E-4822-AC64-BE5152091120}" destId="{5EFA75AC-A07B-4BAA-8952-D91368259B02}" srcOrd="11" destOrd="0" presId="urn:microsoft.com/office/officeart/2005/8/layout/default"/>
    <dgm:cxn modelId="{0DC2A538-91F1-48C1-81A8-A4F6B1DAFC41}" type="presParOf" srcId="{5D871615-FA9E-4822-AC64-BE5152091120}" destId="{46A0EE6D-17D3-4B5B-970D-3E569C0FB3ED}"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52F8F7-5E94-4618-9F33-A9BB0299D4C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2D02D5F-F9FC-4D5A-85CF-FE385C64A35E}">
      <dgm:prSet/>
      <dgm:spPr/>
      <dgm:t>
        <a:bodyPr/>
        <a:lstStyle/>
        <a:p>
          <a:r>
            <a:rPr lang="en-GB" b="1" dirty="0">
              <a:hlinkClick xmlns:r="http://schemas.openxmlformats.org/officeDocument/2006/relationships" r:id="rId1"/>
            </a:rPr>
            <a:t>Specialist Education or Psychology and Therapeutic Services</a:t>
          </a:r>
          <a:r>
            <a:rPr lang="en-GB" b="1" dirty="0"/>
            <a:t> </a:t>
          </a:r>
          <a:r>
            <a:rPr lang="en-GB" dirty="0"/>
            <a:t>Core Offer around individual CYP</a:t>
          </a:r>
          <a:endParaRPr lang="en-US" dirty="0"/>
        </a:p>
      </dgm:t>
    </dgm:pt>
    <dgm:pt modelId="{B0DE51D1-C965-4B19-9BEF-464985E8E322}" type="parTrans" cxnId="{8F98E10C-1156-4CDE-B7AB-539D019EC434}">
      <dgm:prSet/>
      <dgm:spPr/>
      <dgm:t>
        <a:bodyPr/>
        <a:lstStyle/>
        <a:p>
          <a:endParaRPr lang="en-US"/>
        </a:p>
      </dgm:t>
    </dgm:pt>
    <dgm:pt modelId="{C6584986-0E6D-44D2-950B-905220AAFF20}" type="sibTrans" cxnId="{8F98E10C-1156-4CDE-B7AB-539D019EC434}">
      <dgm:prSet/>
      <dgm:spPr/>
      <dgm:t>
        <a:bodyPr/>
        <a:lstStyle/>
        <a:p>
          <a:endParaRPr lang="en-US"/>
        </a:p>
      </dgm:t>
    </dgm:pt>
    <dgm:pt modelId="{5385DDF0-CC16-4A54-8CD4-006B5F3F2FC4}">
      <dgm:prSet custT="1"/>
      <dgm:spPr/>
      <dgm:t>
        <a:bodyPr/>
        <a:lstStyle/>
        <a:p>
          <a:r>
            <a:rPr lang="en-GB" sz="2000" b="1" dirty="0"/>
            <a:t>SEND Support Consultation. </a:t>
          </a:r>
        </a:p>
        <a:p>
          <a:r>
            <a:rPr lang="en-GB" sz="1800" dirty="0"/>
            <a:t>To book email </a:t>
          </a:r>
          <a:r>
            <a:rPr lang="en-GB" sz="1800" dirty="0">
              <a:hlinkClick xmlns:r="http://schemas.openxmlformats.org/officeDocument/2006/relationships" r:id="rId2"/>
            </a:rPr>
            <a:t>sencosupport@suffolk.gov.uk</a:t>
          </a:r>
          <a:endParaRPr lang="en-US" sz="1800" dirty="0"/>
        </a:p>
      </dgm:t>
    </dgm:pt>
    <dgm:pt modelId="{C811E904-3378-4A84-A2C8-A940C7F3C6B3}" type="parTrans" cxnId="{85388382-F19D-4E38-9AA2-4036D4A39B5B}">
      <dgm:prSet/>
      <dgm:spPr/>
      <dgm:t>
        <a:bodyPr/>
        <a:lstStyle/>
        <a:p>
          <a:endParaRPr lang="en-US"/>
        </a:p>
      </dgm:t>
    </dgm:pt>
    <dgm:pt modelId="{269DD9A7-7D1B-4D95-B85C-D20ED9529360}" type="sibTrans" cxnId="{85388382-F19D-4E38-9AA2-4036D4A39B5B}">
      <dgm:prSet/>
      <dgm:spPr/>
      <dgm:t>
        <a:bodyPr/>
        <a:lstStyle/>
        <a:p>
          <a:endParaRPr lang="en-US"/>
        </a:p>
      </dgm:t>
    </dgm:pt>
    <dgm:pt modelId="{ADF59E97-D7C1-4AC3-907C-DB66D9D1079F}">
      <dgm:prSet/>
      <dgm:spPr/>
      <dgm:t>
        <a:bodyPr/>
        <a:lstStyle/>
        <a:p>
          <a:r>
            <a:rPr lang="en-GB"/>
            <a:t>Refer to external agencies (e.g. Health, Mental Health, Early Help, Social Care)</a:t>
          </a:r>
          <a:endParaRPr lang="en-US"/>
        </a:p>
      </dgm:t>
    </dgm:pt>
    <dgm:pt modelId="{E2D18C75-5AF2-4B5E-9EDF-D8099C655C3D}" type="parTrans" cxnId="{E424352D-3FB8-47D4-BA1C-4A3515D87941}">
      <dgm:prSet/>
      <dgm:spPr/>
      <dgm:t>
        <a:bodyPr/>
        <a:lstStyle/>
        <a:p>
          <a:endParaRPr lang="en-US"/>
        </a:p>
      </dgm:t>
    </dgm:pt>
    <dgm:pt modelId="{59193B38-8B4F-40DF-A57F-943853F4E44E}" type="sibTrans" cxnId="{E424352D-3FB8-47D4-BA1C-4A3515D87941}">
      <dgm:prSet/>
      <dgm:spPr/>
      <dgm:t>
        <a:bodyPr/>
        <a:lstStyle/>
        <a:p>
          <a:endParaRPr lang="en-US"/>
        </a:p>
      </dgm:t>
    </dgm:pt>
    <dgm:pt modelId="{1C71C171-AB36-4AB1-BBFB-10C248A126C6}">
      <dgm:prSet custT="1"/>
      <dgm:spPr/>
      <dgm:t>
        <a:bodyPr/>
        <a:lstStyle/>
        <a:p>
          <a:r>
            <a:rPr lang="en-GB" sz="2800" b="1" dirty="0">
              <a:hlinkClick xmlns:r="http://schemas.openxmlformats.org/officeDocument/2006/relationships" r:id="rId3"/>
            </a:rPr>
            <a:t>High Needs Funding </a:t>
          </a:r>
          <a:endParaRPr lang="en-US" sz="2800" b="1" dirty="0"/>
        </a:p>
      </dgm:t>
    </dgm:pt>
    <dgm:pt modelId="{E08025C3-4DB7-4295-9AEC-F5FE89A593EE}" type="parTrans" cxnId="{784CEDC3-D97D-4EE9-85BF-40B97AFFC545}">
      <dgm:prSet/>
      <dgm:spPr/>
      <dgm:t>
        <a:bodyPr/>
        <a:lstStyle/>
        <a:p>
          <a:endParaRPr lang="en-US"/>
        </a:p>
      </dgm:t>
    </dgm:pt>
    <dgm:pt modelId="{DAB45457-DD2D-4519-A3C5-F1FF06DF8E99}" type="sibTrans" cxnId="{784CEDC3-D97D-4EE9-85BF-40B97AFFC545}">
      <dgm:prSet/>
      <dgm:spPr/>
      <dgm:t>
        <a:bodyPr/>
        <a:lstStyle/>
        <a:p>
          <a:endParaRPr lang="en-US"/>
        </a:p>
      </dgm:t>
    </dgm:pt>
    <dgm:pt modelId="{5CF0683F-8269-4751-B163-026E7176D692}">
      <dgm:prSet custT="1"/>
      <dgm:spPr/>
      <dgm:t>
        <a:bodyPr/>
        <a:lstStyle/>
        <a:p>
          <a:r>
            <a:rPr lang="en-GB" sz="3600" b="1" dirty="0">
              <a:hlinkClick xmlns:r="http://schemas.openxmlformats.org/officeDocument/2006/relationships" r:id="rId4"/>
            </a:rPr>
            <a:t>IYFAP</a:t>
          </a:r>
          <a:endParaRPr lang="en-US" sz="1800" b="1" dirty="0"/>
        </a:p>
      </dgm:t>
    </dgm:pt>
    <dgm:pt modelId="{28B3FAC1-A63E-442B-A3A6-503E011E8DA5}" type="parTrans" cxnId="{E120CE7F-54F8-490D-B6B8-BC54CA54687C}">
      <dgm:prSet/>
      <dgm:spPr/>
      <dgm:t>
        <a:bodyPr/>
        <a:lstStyle/>
        <a:p>
          <a:endParaRPr lang="en-US"/>
        </a:p>
      </dgm:t>
    </dgm:pt>
    <dgm:pt modelId="{F07DA88D-F84E-4E9C-A7B8-DF988E63E456}" type="sibTrans" cxnId="{E120CE7F-54F8-490D-B6B8-BC54CA54687C}">
      <dgm:prSet/>
      <dgm:spPr/>
      <dgm:t>
        <a:bodyPr/>
        <a:lstStyle/>
        <a:p>
          <a:endParaRPr lang="en-US"/>
        </a:p>
      </dgm:t>
    </dgm:pt>
    <dgm:pt modelId="{BB46C6E3-A565-4A8E-8FA9-B488B9589D65}">
      <dgm:prSet/>
      <dgm:spPr/>
      <dgm:t>
        <a:bodyPr/>
        <a:lstStyle/>
        <a:p>
          <a:r>
            <a:rPr lang="en-GB" dirty="0"/>
            <a:t>The APDR cycle then starts again with the updated information</a:t>
          </a:r>
          <a:endParaRPr lang="en-US" dirty="0"/>
        </a:p>
      </dgm:t>
    </dgm:pt>
    <dgm:pt modelId="{E9FE22CD-CD2D-4978-91A3-DD727EB9E974}" type="parTrans" cxnId="{E4A8994D-D7F1-41B1-B2B1-CE79334ECAF2}">
      <dgm:prSet/>
      <dgm:spPr/>
      <dgm:t>
        <a:bodyPr/>
        <a:lstStyle/>
        <a:p>
          <a:endParaRPr lang="en-US"/>
        </a:p>
      </dgm:t>
    </dgm:pt>
    <dgm:pt modelId="{08B8FF0D-845F-435A-8606-6833ABECF470}" type="sibTrans" cxnId="{E4A8994D-D7F1-41B1-B2B1-CE79334ECAF2}">
      <dgm:prSet/>
      <dgm:spPr/>
      <dgm:t>
        <a:bodyPr/>
        <a:lstStyle/>
        <a:p>
          <a:endParaRPr lang="en-US"/>
        </a:p>
      </dgm:t>
    </dgm:pt>
    <dgm:pt modelId="{DD7FC1AA-0C97-49BA-8B65-960838FE8422}">
      <dgm:prSet custT="1"/>
      <dgm:spPr/>
      <dgm:t>
        <a:bodyPr/>
        <a:lstStyle/>
        <a:p>
          <a:r>
            <a:rPr lang="en-GB" sz="2800" b="1" dirty="0"/>
            <a:t>SEND Toolkit</a:t>
          </a:r>
        </a:p>
        <a:p>
          <a:r>
            <a:rPr lang="en-GB" sz="1800" dirty="0">
              <a:solidFill>
                <a:schemeClr val="bg1"/>
              </a:solidFill>
            </a:rPr>
            <a:t>A strengths based framework for learners with SEND</a:t>
          </a:r>
        </a:p>
      </dgm:t>
    </dgm:pt>
    <dgm:pt modelId="{282E49BC-CC1B-4CAB-8242-66BBD9E7FB61}" type="parTrans" cxnId="{2E7FCBAD-9DC7-4740-A159-C57A63915C2B}">
      <dgm:prSet/>
      <dgm:spPr/>
      <dgm:t>
        <a:bodyPr/>
        <a:lstStyle/>
        <a:p>
          <a:endParaRPr lang="en-GB"/>
        </a:p>
      </dgm:t>
    </dgm:pt>
    <dgm:pt modelId="{891B16DF-8E20-4B51-BD07-E0C15DFB7BAB}" type="sibTrans" cxnId="{2E7FCBAD-9DC7-4740-A159-C57A63915C2B}">
      <dgm:prSet/>
      <dgm:spPr/>
      <dgm:t>
        <a:bodyPr/>
        <a:lstStyle/>
        <a:p>
          <a:endParaRPr lang="en-GB"/>
        </a:p>
      </dgm:t>
    </dgm:pt>
    <dgm:pt modelId="{090D088E-7CD1-4D8C-86EB-56539704E950}" type="pres">
      <dgm:prSet presAssocID="{4752F8F7-5E94-4618-9F33-A9BB0299D4C1}" presName="diagram" presStyleCnt="0">
        <dgm:presLayoutVars>
          <dgm:dir/>
          <dgm:resizeHandles val="exact"/>
        </dgm:presLayoutVars>
      </dgm:prSet>
      <dgm:spPr/>
    </dgm:pt>
    <dgm:pt modelId="{F744008C-B327-423A-BEE0-BBFD1B83C3D9}" type="pres">
      <dgm:prSet presAssocID="{32D02D5F-F9FC-4D5A-85CF-FE385C64A35E}" presName="node" presStyleLbl="node1" presStyleIdx="0" presStyleCnt="7" custLinFactX="100000" custLinFactNeighborX="120940" custLinFactNeighborY="-843">
        <dgm:presLayoutVars>
          <dgm:bulletEnabled val="1"/>
        </dgm:presLayoutVars>
      </dgm:prSet>
      <dgm:spPr/>
    </dgm:pt>
    <dgm:pt modelId="{6F0FF38E-ADA6-4406-801E-FA8DECDFFAE1}" type="pres">
      <dgm:prSet presAssocID="{C6584986-0E6D-44D2-950B-905220AAFF20}" presName="sibTrans" presStyleCnt="0"/>
      <dgm:spPr/>
    </dgm:pt>
    <dgm:pt modelId="{FAA26B80-2951-46C4-AE2C-CD75E9862836}" type="pres">
      <dgm:prSet presAssocID="{DD7FC1AA-0C97-49BA-8B65-960838FE8422}" presName="node" presStyleLbl="node1" presStyleIdx="1" presStyleCnt="7">
        <dgm:presLayoutVars>
          <dgm:bulletEnabled val="1"/>
        </dgm:presLayoutVars>
      </dgm:prSet>
      <dgm:spPr/>
    </dgm:pt>
    <dgm:pt modelId="{0FDE36D8-3B57-4977-887D-1E90A3F2F1AA}" type="pres">
      <dgm:prSet presAssocID="{891B16DF-8E20-4B51-BD07-E0C15DFB7BAB}" presName="sibTrans" presStyleCnt="0"/>
      <dgm:spPr/>
    </dgm:pt>
    <dgm:pt modelId="{7A0676DA-751E-4C64-86D7-AE00FF1A48A3}" type="pres">
      <dgm:prSet presAssocID="{5385DDF0-CC16-4A54-8CD4-006B5F3F2FC4}" presName="node" presStyleLbl="node1" presStyleIdx="2" presStyleCnt="7" custLinFactX="-100000" custLinFactNeighborX="-114565" custLinFactNeighborY="-843">
        <dgm:presLayoutVars>
          <dgm:bulletEnabled val="1"/>
        </dgm:presLayoutVars>
      </dgm:prSet>
      <dgm:spPr/>
    </dgm:pt>
    <dgm:pt modelId="{91E04B7F-5622-44A1-97A0-4D9A310ABC05}" type="pres">
      <dgm:prSet presAssocID="{269DD9A7-7D1B-4D95-B85C-D20ED9529360}" presName="sibTrans" presStyleCnt="0"/>
      <dgm:spPr/>
    </dgm:pt>
    <dgm:pt modelId="{2A7496D7-A5F1-441D-84A9-2754805CC995}" type="pres">
      <dgm:prSet presAssocID="{ADF59E97-D7C1-4AC3-907C-DB66D9D1079F}" presName="node" presStyleLbl="node1" presStyleIdx="3" presStyleCnt="7">
        <dgm:presLayoutVars>
          <dgm:bulletEnabled val="1"/>
        </dgm:presLayoutVars>
      </dgm:prSet>
      <dgm:spPr/>
    </dgm:pt>
    <dgm:pt modelId="{40635872-B115-4CFA-913B-A8963EF45B14}" type="pres">
      <dgm:prSet presAssocID="{59193B38-8B4F-40DF-A57F-943853F4E44E}" presName="sibTrans" presStyleCnt="0"/>
      <dgm:spPr/>
    </dgm:pt>
    <dgm:pt modelId="{C7F1F866-E827-456E-9DAF-165092276D52}" type="pres">
      <dgm:prSet presAssocID="{1C71C171-AB36-4AB1-BBFB-10C248A126C6}" presName="node" presStyleLbl="node1" presStyleIdx="4" presStyleCnt="7">
        <dgm:presLayoutVars>
          <dgm:bulletEnabled val="1"/>
        </dgm:presLayoutVars>
      </dgm:prSet>
      <dgm:spPr/>
    </dgm:pt>
    <dgm:pt modelId="{2F59A860-EBF1-4002-97C2-D8A279C81255}" type="pres">
      <dgm:prSet presAssocID="{DAB45457-DD2D-4519-A3C5-F1FF06DF8E99}" presName="sibTrans" presStyleCnt="0"/>
      <dgm:spPr/>
    </dgm:pt>
    <dgm:pt modelId="{08AB8CF5-3FBC-4CFF-824A-F8AE084F0B0C}" type="pres">
      <dgm:prSet presAssocID="{5CF0683F-8269-4751-B163-026E7176D692}" presName="node" presStyleLbl="node1" presStyleIdx="5" presStyleCnt="7">
        <dgm:presLayoutVars>
          <dgm:bulletEnabled val="1"/>
        </dgm:presLayoutVars>
      </dgm:prSet>
      <dgm:spPr/>
    </dgm:pt>
    <dgm:pt modelId="{6403FD09-3AC5-4800-BFE3-EA828F12E33D}" type="pres">
      <dgm:prSet presAssocID="{F07DA88D-F84E-4E9C-A7B8-DF988E63E456}" presName="sibTrans" presStyleCnt="0"/>
      <dgm:spPr/>
    </dgm:pt>
    <dgm:pt modelId="{BB08BD6B-1C0F-4BBF-BC98-BEE4798CA7D7}" type="pres">
      <dgm:prSet presAssocID="{BB46C6E3-A565-4A8E-8FA9-B488B9589D65}" presName="node" presStyleLbl="node1" presStyleIdx="6" presStyleCnt="7">
        <dgm:presLayoutVars>
          <dgm:bulletEnabled val="1"/>
        </dgm:presLayoutVars>
      </dgm:prSet>
      <dgm:spPr/>
    </dgm:pt>
  </dgm:ptLst>
  <dgm:cxnLst>
    <dgm:cxn modelId="{71772F01-9640-482E-AB32-0A0946AFD2A3}" type="presOf" srcId="{DD7FC1AA-0C97-49BA-8B65-960838FE8422}" destId="{FAA26B80-2951-46C4-AE2C-CD75E9862836}" srcOrd="0" destOrd="0" presId="urn:microsoft.com/office/officeart/2005/8/layout/default"/>
    <dgm:cxn modelId="{EC159709-B32B-48FD-A6D1-5340FBE739A2}" type="presOf" srcId="{1C71C171-AB36-4AB1-BBFB-10C248A126C6}" destId="{C7F1F866-E827-456E-9DAF-165092276D52}" srcOrd="0" destOrd="0" presId="urn:microsoft.com/office/officeart/2005/8/layout/default"/>
    <dgm:cxn modelId="{8F98E10C-1156-4CDE-B7AB-539D019EC434}" srcId="{4752F8F7-5E94-4618-9F33-A9BB0299D4C1}" destId="{32D02D5F-F9FC-4D5A-85CF-FE385C64A35E}" srcOrd="0" destOrd="0" parTransId="{B0DE51D1-C965-4B19-9BEF-464985E8E322}" sibTransId="{C6584986-0E6D-44D2-950B-905220AAFF20}"/>
    <dgm:cxn modelId="{E424352D-3FB8-47D4-BA1C-4A3515D87941}" srcId="{4752F8F7-5E94-4618-9F33-A9BB0299D4C1}" destId="{ADF59E97-D7C1-4AC3-907C-DB66D9D1079F}" srcOrd="3" destOrd="0" parTransId="{E2D18C75-5AF2-4B5E-9EDF-D8099C655C3D}" sibTransId="{59193B38-8B4F-40DF-A57F-943853F4E44E}"/>
    <dgm:cxn modelId="{525FB732-C85B-4313-87FF-88CEF6294E4D}" type="presOf" srcId="{5385DDF0-CC16-4A54-8CD4-006B5F3F2FC4}" destId="{7A0676DA-751E-4C64-86D7-AE00FF1A48A3}" srcOrd="0" destOrd="0" presId="urn:microsoft.com/office/officeart/2005/8/layout/default"/>
    <dgm:cxn modelId="{99E73633-C60A-497F-8FFD-3EC4B4491BEC}" type="presOf" srcId="{32D02D5F-F9FC-4D5A-85CF-FE385C64A35E}" destId="{F744008C-B327-423A-BEE0-BBFD1B83C3D9}" srcOrd="0" destOrd="0" presId="urn:microsoft.com/office/officeart/2005/8/layout/default"/>
    <dgm:cxn modelId="{84BBF860-6B78-496D-A3D5-DE5FF1828A8D}" type="presOf" srcId="{BB46C6E3-A565-4A8E-8FA9-B488B9589D65}" destId="{BB08BD6B-1C0F-4BBF-BC98-BEE4798CA7D7}" srcOrd="0" destOrd="0" presId="urn:microsoft.com/office/officeart/2005/8/layout/default"/>
    <dgm:cxn modelId="{E4A8994D-D7F1-41B1-B2B1-CE79334ECAF2}" srcId="{4752F8F7-5E94-4618-9F33-A9BB0299D4C1}" destId="{BB46C6E3-A565-4A8E-8FA9-B488B9589D65}" srcOrd="6" destOrd="0" parTransId="{E9FE22CD-CD2D-4978-91A3-DD727EB9E974}" sibTransId="{08B8FF0D-845F-435A-8606-6833ABECF470}"/>
    <dgm:cxn modelId="{3E3AD25A-C287-43D7-A4DC-16A038C4AE2B}" type="presOf" srcId="{4752F8F7-5E94-4618-9F33-A9BB0299D4C1}" destId="{090D088E-7CD1-4D8C-86EB-56539704E950}" srcOrd="0" destOrd="0" presId="urn:microsoft.com/office/officeart/2005/8/layout/default"/>
    <dgm:cxn modelId="{E120CE7F-54F8-490D-B6B8-BC54CA54687C}" srcId="{4752F8F7-5E94-4618-9F33-A9BB0299D4C1}" destId="{5CF0683F-8269-4751-B163-026E7176D692}" srcOrd="5" destOrd="0" parTransId="{28B3FAC1-A63E-442B-A3A6-503E011E8DA5}" sibTransId="{F07DA88D-F84E-4E9C-A7B8-DF988E63E456}"/>
    <dgm:cxn modelId="{85388382-F19D-4E38-9AA2-4036D4A39B5B}" srcId="{4752F8F7-5E94-4618-9F33-A9BB0299D4C1}" destId="{5385DDF0-CC16-4A54-8CD4-006B5F3F2FC4}" srcOrd="2" destOrd="0" parTransId="{C811E904-3378-4A84-A2C8-A940C7F3C6B3}" sibTransId="{269DD9A7-7D1B-4D95-B85C-D20ED9529360}"/>
    <dgm:cxn modelId="{F30C8299-3882-4F56-A938-8510DA20685E}" type="presOf" srcId="{5CF0683F-8269-4751-B163-026E7176D692}" destId="{08AB8CF5-3FBC-4CFF-824A-F8AE084F0B0C}" srcOrd="0" destOrd="0" presId="urn:microsoft.com/office/officeart/2005/8/layout/default"/>
    <dgm:cxn modelId="{2E7FCBAD-9DC7-4740-A159-C57A63915C2B}" srcId="{4752F8F7-5E94-4618-9F33-A9BB0299D4C1}" destId="{DD7FC1AA-0C97-49BA-8B65-960838FE8422}" srcOrd="1" destOrd="0" parTransId="{282E49BC-CC1B-4CAB-8242-66BBD9E7FB61}" sibTransId="{891B16DF-8E20-4B51-BD07-E0C15DFB7BAB}"/>
    <dgm:cxn modelId="{784CEDC3-D97D-4EE9-85BF-40B97AFFC545}" srcId="{4752F8F7-5E94-4618-9F33-A9BB0299D4C1}" destId="{1C71C171-AB36-4AB1-BBFB-10C248A126C6}" srcOrd="4" destOrd="0" parTransId="{E08025C3-4DB7-4295-9AEC-F5FE89A593EE}" sibTransId="{DAB45457-DD2D-4519-A3C5-F1FF06DF8E99}"/>
    <dgm:cxn modelId="{D4FE7DF6-0F83-48F9-B697-C4EFA37D5158}" type="presOf" srcId="{ADF59E97-D7C1-4AC3-907C-DB66D9D1079F}" destId="{2A7496D7-A5F1-441D-84A9-2754805CC995}" srcOrd="0" destOrd="0" presId="urn:microsoft.com/office/officeart/2005/8/layout/default"/>
    <dgm:cxn modelId="{45DDECAD-449F-46E0-A033-F64FD6D52FB5}" type="presParOf" srcId="{090D088E-7CD1-4D8C-86EB-56539704E950}" destId="{F744008C-B327-423A-BEE0-BBFD1B83C3D9}" srcOrd="0" destOrd="0" presId="urn:microsoft.com/office/officeart/2005/8/layout/default"/>
    <dgm:cxn modelId="{FE142542-494E-47E9-B693-AFC2E970470D}" type="presParOf" srcId="{090D088E-7CD1-4D8C-86EB-56539704E950}" destId="{6F0FF38E-ADA6-4406-801E-FA8DECDFFAE1}" srcOrd="1" destOrd="0" presId="urn:microsoft.com/office/officeart/2005/8/layout/default"/>
    <dgm:cxn modelId="{636D39B0-985F-42A8-8FF1-AD1D51C6C06F}" type="presParOf" srcId="{090D088E-7CD1-4D8C-86EB-56539704E950}" destId="{FAA26B80-2951-46C4-AE2C-CD75E9862836}" srcOrd="2" destOrd="0" presId="urn:microsoft.com/office/officeart/2005/8/layout/default"/>
    <dgm:cxn modelId="{80A570A1-15BC-4184-B709-43CF178A8866}" type="presParOf" srcId="{090D088E-7CD1-4D8C-86EB-56539704E950}" destId="{0FDE36D8-3B57-4977-887D-1E90A3F2F1AA}" srcOrd="3" destOrd="0" presId="urn:microsoft.com/office/officeart/2005/8/layout/default"/>
    <dgm:cxn modelId="{C7CEF97D-C685-446E-93B9-53BD6D559A03}" type="presParOf" srcId="{090D088E-7CD1-4D8C-86EB-56539704E950}" destId="{7A0676DA-751E-4C64-86D7-AE00FF1A48A3}" srcOrd="4" destOrd="0" presId="urn:microsoft.com/office/officeart/2005/8/layout/default"/>
    <dgm:cxn modelId="{B00D4742-8C03-41BE-994B-B89F9CE32BEF}" type="presParOf" srcId="{090D088E-7CD1-4D8C-86EB-56539704E950}" destId="{91E04B7F-5622-44A1-97A0-4D9A310ABC05}" srcOrd="5" destOrd="0" presId="urn:microsoft.com/office/officeart/2005/8/layout/default"/>
    <dgm:cxn modelId="{58069E7F-43FF-4074-BBB5-81F18B75B86B}" type="presParOf" srcId="{090D088E-7CD1-4D8C-86EB-56539704E950}" destId="{2A7496D7-A5F1-441D-84A9-2754805CC995}" srcOrd="6" destOrd="0" presId="urn:microsoft.com/office/officeart/2005/8/layout/default"/>
    <dgm:cxn modelId="{71D1B219-3D27-4248-AF4E-B4BA6A20A6B6}" type="presParOf" srcId="{090D088E-7CD1-4D8C-86EB-56539704E950}" destId="{40635872-B115-4CFA-913B-A8963EF45B14}" srcOrd="7" destOrd="0" presId="urn:microsoft.com/office/officeart/2005/8/layout/default"/>
    <dgm:cxn modelId="{259CF6B9-0F5A-4C00-9316-6CDD1DC82966}" type="presParOf" srcId="{090D088E-7CD1-4D8C-86EB-56539704E950}" destId="{C7F1F866-E827-456E-9DAF-165092276D52}" srcOrd="8" destOrd="0" presId="urn:microsoft.com/office/officeart/2005/8/layout/default"/>
    <dgm:cxn modelId="{8C97CFFB-5D5B-47ED-BD2E-4B69F49A4D83}" type="presParOf" srcId="{090D088E-7CD1-4D8C-86EB-56539704E950}" destId="{2F59A860-EBF1-4002-97C2-D8A279C81255}" srcOrd="9" destOrd="0" presId="urn:microsoft.com/office/officeart/2005/8/layout/default"/>
    <dgm:cxn modelId="{B36A2415-52F0-44DE-9F4F-A455D7FF25A7}" type="presParOf" srcId="{090D088E-7CD1-4D8C-86EB-56539704E950}" destId="{08AB8CF5-3FBC-4CFF-824A-F8AE084F0B0C}" srcOrd="10" destOrd="0" presId="urn:microsoft.com/office/officeart/2005/8/layout/default"/>
    <dgm:cxn modelId="{1D0FB3C1-304E-469E-9003-87ED2CABFE2F}" type="presParOf" srcId="{090D088E-7CD1-4D8C-86EB-56539704E950}" destId="{6403FD09-3AC5-4800-BFE3-EA828F12E33D}" srcOrd="11" destOrd="0" presId="urn:microsoft.com/office/officeart/2005/8/layout/default"/>
    <dgm:cxn modelId="{A1530107-A8D5-42CB-AC5B-5864E75BD3F1}" type="presParOf" srcId="{090D088E-7CD1-4D8C-86EB-56539704E950}" destId="{BB08BD6B-1C0F-4BBF-BC98-BEE4798CA7D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D63A24-3469-4BB3-9CB4-524EAED970A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8242C88-18D9-45ED-A35A-6274AB696488}">
      <dgm:prSet custT="1"/>
      <dgm:spPr/>
      <dgm:t>
        <a:bodyPr/>
        <a:lstStyle/>
        <a:p>
          <a:r>
            <a:rPr lang="en-GB" sz="3600" dirty="0">
              <a:hlinkClick xmlns:r="http://schemas.openxmlformats.org/officeDocument/2006/relationships" r:id="rId1"/>
            </a:rPr>
            <a:t>ATS</a:t>
          </a:r>
          <a:endParaRPr lang="en-US" sz="3600" dirty="0"/>
        </a:p>
      </dgm:t>
    </dgm:pt>
    <dgm:pt modelId="{08C1CBD9-137C-43B7-AB24-994E6B7DF1EE}" type="parTrans" cxnId="{FF32060F-0AA7-440F-9D8E-1DFE258CDDD0}">
      <dgm:prSet/>
      <dgm:spPr/>
      <dgm:t>
        <a:bodyPr/>
        <a:lstStyle/>
        <a:p>
          <a:endParaRPr lang="en-US" sz="3600"/>
        </a:p>
      </dgm:t>
    </dgm:pt>
    <dgm:pt modelId="{2381AF8C-518C-46D9-B017-C31AB1D01D36}" type="sibTrans" cxnId="{FF32060F-0AA7-440F-9D8E-1DFE258CDDD0}">
      <dgm:prSet/>
      <dgm:spPr/>
      <dgm:t>
        <a:bodyPr/>
        <a:lstStyle/>
        <a:p>
          <a:endParaRPr lang="en-US" sz="3600"/>
        </a:p>
      </dgm:t>
    </dgm:pt>
    <dgm:pt modelId="{3A9CEF4D-CEB3-404D-AB65-86E786AE12A4}">
      <dgm:prSet custT="1"/>
      <dgm:spPr/>
      <dgm:t>
        <a:bodyPr/>
        <a:lstStyle/>
        <a:p>
          <a:r>
            <a:rPr lang="en-GB" sz="3600" dirty="0">
              <a:hlinkClick xmlns:r="http://schemas.openxmlformats.org/officeDocument/2006/relationships" r:id="rId2"/>
            </a:rPr>
            <a:t>LA provided Alternative Provision</a:t>
          </a:r>
          <a:endParaRPr lang="en-US" sz="3600" dirty="0"/>
        </a:p>
      </dgm:t>
    </dgm:pt>
    <dgm:pt modelId="{DA625BD9-FF7D-4A19-9111-2334272E6A2E}" type="parTrans" cxnId="{E81706B8-557E-47EC-91F8-8F0A328DF1D8}">
      <dgm:prSet/>
      <dgm:spPr/>
      <dgm:t>
        <a:bodyPr/>
        <a:lstStyle/>
        <a:p>
          <a:endParaRPr lang="en-US" sz="3600"/>
        </a:p>
      </dgm:t>
    </dgm:pt>
    <dgm:pt modelId="{11E4D4DD-2858-48C6-B956-7A7E3FBB9856}" type="sibTrans" cxnId="{E81706B8-557E-47EC-91F8-8F0A328DF1D8}">
      <dgm:prSet/>
      <dgm:spPr/>
      <dgm:t>
        <a:bodyPr/>
        <a:lstStyle/>
        <a:p>
          <a:endParaRPr lang="en-US" sz="3600"/>
        </a:p>
      </dgm:t>
    </dgm:pt>
    <dgm:pt modelId="{885EEC6B-F9AD-4DE9-87BA-986977B66FC2}">
      <dgm:prSet custT="1"/>
      <dgm:spPr/>
      <dgm:t>
        <a:bodyPr/>
        <a:lstStyle/>
        <a:p>
          <a:r>
            <a:rPr lang="en-GB" sz="3600" dirty="0">
              <a:hlinkClick xmlns:r="http://schemas.openxmlformats.org/officeDocument/2006/relationships" r:id="rId3"/>
            </a:rPr>
            <a:t>EHCNA</a:t>
          </a:r>
          <a:endParaRPr lang="en-US" sz="3600" dirty="0"/>
        </a:p>
      </dgm:t>
    </dgm:pt>
    <dgm:pt modelId="{06CBFFE5-AE9D-4A26-86F5-15E824CA0EA5}" type="parTrans" cxnId="{9975D390-14B9-48BC-8622-07AF0669CE7B}">
      <dgm:prSet/>
      <dgm:spPr/>
      <dgm:t>
        <a:bodyPr/>
        <a:lstStyle/>
        <a:p>
          <a:endParaRPr lang="en-US" sz="3600"/>
        </a:p>
      </dgm:t>
    </dgm:pt>
    <dgm:pt modelId="{C5167735-C830-4D28-B4A6-80529C6D1CCC}" type="sibTrans" cxnId="{9975D390-14B9-48BC-8622-07AF0669CE7B}">
      <dgm:prSet/>
      <dgm:spPr/>
      <dgm:t>
        <a:bodyPr/>
        <a:lstStyle/>
        <a:p>
          <a:endParaRPr lang="en-US" sz="3600"/>
        </a:p>
      </dgm:t>
    </dgm:pt>
    <dgm:pt modelId="{7D69924B-F15A-4C70-ACDB-22249551DFC1}">
      <dgm:prSet custT="1"/>
      <dgm:spPr/>
      <dgm:t>
        <a:bodyPr/>
        <a:lstStyle/>
        <a:p>
          <a:r>
            <a:rPr lang="en-GB" sz="3600" dirty="0">
              <a:hlinkClick xmlns:r="http://schemas.openxmlformats.org/officeDocument/2006/relationships" r:id="rId4"/>
            </a:rPr>
            <a:t>Specialist Placement </a:t>
          </a:r>
          <a:r>
            <a:rPr lang="en-GB" sz="3600" dirty="0"/>
            <a:t>– where a pupil has an EHCP</a:t>
          </a:r>
          <a:endParaRPr lang="en-US" sz="3600" dirty="0"/>
        </a:p>
      </dgm:t>
    </dgm:pt>
    <dgm:pt modelId="{CB5D2EA1-F307-4BFB-BFE9-86750794405B}" type="parTrans" cxnId="{7534E661-3E6D-4E8C-81ED-4F833A1308E3}">
      <dgm:prSet/>
      <dgm:spPr/>
      <dgm:t>
        <a:bodyPr/>
        <a:lstStyle/>
        <a:p>
          <a:endParaRPr lang="en-US" sz="3600"/>
        </a:p>
      </dgm:t>
    </dgm:pt>
    <dgm:pt modelId="{2D09969C-CD28-4DE0-A072-FF59C7D0E8C2}" type="sibTrans" cxnId="{7534E661-3E6D-4E8C-81ED-4F833A1308E3}">
      <dgm:prSet/>
      <dgm:spPr/>
      <dgm:t>
        <a:bodyPr/>
        <a:lstStyle/>
        <a:p>
          <a:endParaRPr lang="en-US" sz="3600"/>
        </a:p>
      </dgm:t>
    </dgm:pt>
    <dgm:pt modelId="{55D7E31A-369E-41E5-A8CE-1CD34E76A886}">
      <dgm:prSet custT="1"/>
      <dgm:spPr/>
      <dgm:t>
        <a:bodyPr/>
        <a:lstStyle/>
        <a:p>
          <a:r>
            <a:rPr lang="en-GB" sz="3600" dirty="0">
              <a:hlinkClick xmlns:r="http://schemas.openxmlformats.org/officeDocument/2006/relationships" r:id="rId5"/>
            </a:rPr>
            <a:t>Inclusion Practitioner Team</a:t>
          </a:r>
          <a:endParaRPr lang="en-US" sz="3600" dirty="0"/>
        </a:p>
      </dgm:t>
    </dgm:pt>
    <dgm:pt modelId="{4971B296-AB25-4D43-8BA9-B37EDD47B5E5}" type="parTrans" cxnId="{72E1C15C-79F9-4DDC-B718-F8D11950056C}">
      <dgm:prSet/>
      <dgm:spPr/>
      <dgm:t>
        <a:bodyPr/>
        <a:lstStyle/>
        <a:p>
          <a:endParaRPr lang="en-US" sz="3600"/>
        </a:p>
      </dgm:t>
    </dgm:pt>
    <dgm:pt modelId="{0C3E89C3-E9A0-4F5C-8A5C-1DACF79F8ACF}" type="sibTrans" cxnId="{72E1C15C-79F9-4DDC-B718-F8D11950056C}">
      <dgm:prSet/>
      <dgm:spPr/>
      <dgm:t>
        <a:bodyPr/>
        <a:lstStyle/>
        <a:p>
          <a:endParaRPr lang="en-US" sz="3600"/>
        </a:p>
      </dgm:t>
    </dgm:pt>
    <dgm:pt modelId="{66E8E1F3-9AF8-4B2A-950C-F49202A89F5D}">
      <dgm:prSet custT="1"/>
      <dgm:spPr/>
      <dgm:t>
        <a:bodyPr/>
        <a:lstStyle/>
        <a:p>
          <a:pPr>
            <a:lnSpc>
              <a:spcPct val="100000"/>
            </a:lnSpc>
            <a:spcAft>
              <a:spcPts val="0"/>
            </a:spcAft>
          </a:pPr>
          <a:r>
            <a:rPr lang="en-GB" sz="3600" dirty="0"/>
            <a:t> Education Access Team</a:t>
          </a:r>
        </a:p>
        <a:p>
          <a:pPr>
            <a:lnSpc>
              <a:spcPct val="100000"/>
            </a:lnSpc>
            <a:spcAft>
              <a:spcPts val="0"/>
            </a:spcAft>
          </a:pPr>
          <a:r>
            <a:rPr lang="en-GB" sz="2400" dirty="0"/>
            <a:t>email: EducationAccess@suffolk.gov.uk</a:t>
          </a:r>
          <a:endParaRPr lang="en-US" sz="3600" dirty="0"/>
        </a:p>
      </dgm:t>
    </dgm:pt>
    <dgm:pt modelId="{A544B1C1-BE2C-4D7D-A41E-4BD1F452A319}" type="parTrans" cxnId="{CC52E63B-C91A-4AE9-AECB-BD07EAAFE1AD}">
      <dgm:prSet/>
      <dgm:spPr/>
      <dgm:t>
        <a:bodyPr/>
        <a:lstStyle/>
        <a:p>
          <a:endParaRPr lang="en-US" sz="3600"/>
        </a:p>
      </dgm:t>
    </dgm:pt>
    <dgm:pt modelId="{6170AB8E-FB9C-41EB-850E-598875C9DF59}" type="sibTrans" cxnId="{CC52E63B-C91A-4AE9-AECB-BD07EAAFE1AD}">
      <dgm:prSet/>
      <dgm:spPr/>
      <dgm:t>
        <a:bodyPr/>
        <a:lstStyle/>
        <a:p>
          <a:endParaRPr lang="en-US" sz="3600"/>
        </a:p>
      </dgm:t>
    </dgm:pt>
    <dgm:pt modelId="{368CE504-3307-49E0-A339-65E1C8C91B7B}" type="pres">
      <dgm:prSet presAssocID="{C4D63A24-3469-4BB3-9CB4-524EAED970A4}" presName="linear" presStyleCnt="0">
        <dgm:presLayoutVars>
          <dgm:animLvl val="lvl"/>
          <dgm:resizeHandles val="exact"/>
        </dgm:presLayoutVars>
      </dgm:prSet>
      <dgm:spPr/>
    </dgm:pt>
    <dgm:pt modelId="{471BD84F-DD1E-4E64-86CD-DD59039862C5}" type="pres">
      <dgm:prSet presAssocID="{78242C88-18D9-45ED-A35A-6274AB696488}" presName="parentText" presStyleLbl="node1" presStyleIdx="0" presStyleCnt="6">
        <dgm:presLayoutVars>
          <dgm:chMax val="0"/>
          <dgm:bulletEnabled val="1"/>
        </dgm:presLayoutVars>
      </dgm:prSet>
      <dgm:spPr/>
    </dgm:pt>
    <dgm:pt modelId="{963CA5C8-4128-4A8C-BF91-0463A8E8B1BB}" type="pres">
      <dgm:prSet presAssocID="{2381AF8C-518C-46D9-B017-C31AB1D01D36}" presName="spacer" presStyleCnt="0"/>
      <dgm:spPr/>
    </dgm:pt>
    <dgm:pt modelId="{90EBAB35-6E7E-4CE4-90DF-34D525AFE7EB}" type="pres">
      <dgm:prSet presAssocID="{3A9CEF4D-CEB3-404D-AB65-86E786AE12A4}" presName="parentText" presStyleLbl="node1" presStyleIdx="1" presStyleCnt="6">
        <dgm:presLayoutVars>
          <dgm:chMax val="0"/>
          <dgm:bulletEnabled val="1"/>
        </dgm:presLayoutVars>
      </dgm:prSet>
      <dgm:spPr/>
    </dgm:pt>
    <dgm:pt modelId="{F35C5AB6-1098-4107-AB7E-F6E5EEC01D17}" type="pres">
      <dgm:prSet presAssocID="{11E4D4DD-2858-48C6-B956-7A7E3FBB9856}" presName="spacer" presStyleCnt="0"/>
      <dgm:spPr/>
    </dgm:pt>
    <dgm:pt modelId="{C8509FC1-7576-49C3-9D44-5A1AE121FAB7}" type="pres">
      <dgm:prSet presAssocID="{885EEC6B-F9AD-4DE9-87BA-986977B66FC2}" presName="parentText" presStyleLbl="node1" presStyleIdx="2" presStyleCnt="6">
        <dgm:presLayoutVars>
          <dgm:chMax val="0"/>
          <dgm:bulletEnabled val="1"/>
        </dgm:presLayoutVars>
      </dgm:prSet>
      <dgm:spPr/>
    </dgm:pt>
    <dgm:pt modelId="{9B8907EF-F000-4612-A2B9-2F376BD0FD29}" type="pres">
      <dgm:prSet presAssocID="{C5167735-C830-4D28-B4A6-80529C6D1CCC}" presName="spacer" presStyleCnt="0"/>
      <dgm:spPr/>
    </dgm:pt>
    <dgm:pt modelId="{3D821369-FD71-4ECC-A170-10D6CB90793C}" type="pres">
      <dgm:prSet presAssocID="{7D69924B-F15A-4C70-ACDB-22249551DFC1}" presName="parentText" presStyleLbl="node1" presStyleIdx="3" presStyleCnt="6">
        <dgm:presLayoutVars>
          <dgm:chMax val="0"/>
          <dgm:bulletEnabled val="1"/>
        </dgm:presLayoutVars>
      </dgm:prSet>
      <dgm:spPr/>
    </dgm:pt>
    <dgm:pt modelId="{88804DE3-A52C-44A2-B3F0-BB9388DFD5BD}" type="pres">
      <dgm:prSet presAssocID="{2D09969C-CD28-4DE0-A072-FF59C7D0E8C2}" presName="spacer" presStyleCnt="0"/>
      <dgm:spPr/>
    </dgm:pt>
    <dgm:pt modelId="{15546F75-3F34-4181-AE78-1AAD7018AC9D}" type="pres">
      <dgm:prSet presAssocID="{55D7E31A-369E-41E5-A8CE-1CD34E76A886}" presName="parentText" presStyleLbl="node1" presStyleIdx="4" presStyleCnt="6">
        <dgm:presLayoutVars>
          <dgm:chMax val="0"/>
          <dgm:bulletEnabled val="1"/>
        </dgm:presLayoutVars>
      </dgm:prSet>
      <dgm:spPr/>
    </dgm:pt>
    <dgm:pt modelId="{D0DF0901-9AC8-44FE-846B-16C319F89F6F}" type="pres">
      <dgm:prSet presAssocID="{0C3E89C3-E9A0-4F5C-8A5C-1DACF79F8ACF}" presName="spacer" presStyleCnt="0"/>
      <dgm:spPr/>
    </dgm:pt>
    <dgm:pt modelId="{EDEE3281-2906-445C-AEDD-D8081C01CA35}" type="pres">
      <dgm:prSet presAssocID="{66E8E1F3-9AF8-4B2A-950C-F49202A89F5D}" presName="parentText" presStyleLbl="node1" presStyleIdx="5" presStyleCnt="6" custLinFactNeighborX="-1034" custLinFactNeighborY="74493">
        <dgm:presLayoutVars>
          <dgm:chMax val="0"/>
          <dgm:bulletEnabled val="1"/>
        </dgm:presLayoutVars>
      </dgm:prSet>
      <dgm:spPr/>
    </dgm:pt>
  </dgm:ptLst>
  <dgm:cxnLst>
    <dgm:cxn modelId="{FF32060F-0AA7-440F-9D8E-1DFE258CDDD0}" srcId="{C4D63A24-3469-4BB3-9CB4-524EAED970A4}" destId="{78242C88-18D9-45ED-A35A-6274AB696488}" srcOrd="0" destOrd="0" parTransId="{08C1CBD9-137C-43B7-AB24-994E6B7DF1EE}" sibTransId="{2381AF8C-518C-46D9-B017-C31AB1D01D36}"/>
    <dgm:cxn modelId="{FDE4E117-27C8-465F-9C0B-B04438EDFE83}" type="presOf" srcId="{C4D63A24-3469-4BB3-9CB4-524EAED970A4}" destId="{368CE504-3307-49E0-A339-65E1C8C91B7B}" srcOrd="0" destOrd="0" presId="urn:microsoft.com/office/officeart/2005/8/layout/vList2"/>
    <dgm:cxn modelId="{D4147B32-65FA-462B-A4DA-AEBDA8E83814}" type="presOf" srcId="{885EEC6B-F9AD-4DE9-87BA-986977B66FC2}" destId="{C8509FC1-7576-49C3-9D44-5A1AE121FAB7}" srcOrd="0" destOrd="0" presId="urn:microsoft.com/office/officeart/2005/8/layout/vList2"/>
    <dgm:cxn modelId="{CC52E63B-C91A-4AE9-AECB-BD07EAAFE1AD}" srcId="{C4D63A24-3469-4BB3-9CB4-524EAED970A4}" destId="{66E8E1F3-9AF8-4B2A-950C-F49202A89F5D}" srcOrd="5" destOrd="0" parTransId="{A544B1C1-BE2C-4D7D-A41E-4BD1F452A319}" sibTransId="{6170AB8E-FB9C-41EB-850E-598875C9DF59}"/>
    <dgm:cxn modelId="{72E1C15C-79F9-4DDC-B718-F8D11950056C}" srcId="{C4D63A24-3469-4BB3-9CB4-524EAED970A4}" destId="{55D7E31A-369E-41E5-A8CE-1CD34E76A886}" srcOrd="4" destOrd="0" parTransId="{4971B296-AB25-4D43-8BA9-B37EDD47B5E5}" sibTransId="{0C3E89C3-E9A0-4F5C-8A5C-1DACF79F8ACF}"/>
    <dgm:cxn modelId="{54563841-38D3-4F97-AB8A-08E1EF5E40BB}" type="presOf" srcId="{7D69924B-F15A-4C70-ACDB-22249551DFC1}" destId="{3D821369-FD71-4ECC-A170-10D6CB90793C}" srcOrd="0" destOrd="0" presId="urn:microsoft.com/office/officeart/2005/8/layout/vList2"/>
    <dgm:cxn modelId="{424C7261-0826-4683-AA8A-E3E290E8951C}" type="presOf" srcId="{3A9CEF4D-CEB3-404D-AB65-86E786AE12A4}" destId="{90EBAB35-6E7E-4CE4-90DF-34D525AFE7EB}" srcOrd="0" destOrd="0" presId="urn:microsoft.com/office/officeart/2005/8/layout/vList2"/>
    <dgm:cxn modelId="{7534E661-3E6D-4E8C-81ED-4F833A1308E3}" srcId="{C4D63A24-3469-4BB3-9CB4-524EAED970A4}" destId="{7D69924B-F15A-4C70-ACDB-22249551DFC1}" srcOrd="3" destOrd="0" parTransId="{CB5D2EA1-F307-4BFB-BFE9-86750794405B}" sibTransId="{2D09969C-CD28-4DE0-A072-FF59C7D0E8C2}"/>
    <dgm:cxn modelId="{287DFC6E-8F31-40BB-923D-63DAC4A27F5B}" type="presOf" srcId="{78242C88-18D9-45ED-A35A-6274AB696488}" destId="{471BD84F-DD1E-4E64-86CD-DD59039862C5}" srcOrd="0" destOrd="0" presId="urn:microsoft.com/office/officeart/2005/8/layout/vList2"/>
    <dgm:cxn modelId="{A3B75683-BC81-42EA-AE5A-F58D01592AD9}" type="presOf" srcId="{66E8E1F3-9AF8-4B2A-950C-F49202A89F5D}" destId="{EDEE3281-2906-445C-AEDD-D8081C01CA35}" srcOrd="0" destOrd="0" presId="urn:microsoft.com/office/officeart/2005/8/layout/vList2"/>
    <dgm:cxn modelId="{9975D390-14B9-48BC-8622-07AF0669CE7B}" srcId="{C4D63A24-3469-4BB3-9CB4-524EAED970A4}" destId="{885EEC6B-F9AD-4DE9-87BA-986977B66FC2}" srcOrd="2" destOrd="0" parTransId="{06CBFFE5-AE9D-4A26-86F5-15E824CA0EA5}" sibTransId="{C5167735-C830-4D28-B4A6-80529C6D1CCC}"/>
    <dgm:cxn modelId="{E81706B8-557E-47EC-91F8-8F0A328DF1D8}" srcId="{C4D63A24-3469-4BB3-9CB4-524EAED970A4}" destId="{3A9CEF4D-CEB3-404D-AB65-86E786AE12A4}" srcOrd="1" destOrd="0" parTransId="{DA625BD9-FF7D-4A19-9111-2334272E6A2E}" sibTransId="{11E4D4DD-2858-48C6-B956-7A7E3FBB9856}"/>
    <dgm:cxn modelId="{BE0821D6-ACB8-4501-8526-1069DDC5BB71}" type="presOf" srcId="{55D7E31A-369E-41E5-A8CE-1CD34E76A886}" destId="{15546F75-3F34-4181-AE78-1AAD7018AC9D}" srcOrd="0" destOrd="0" presId="urn:microsoft.com/office/officeart/2005/8/layout/vList2"/>
    <dgm:cxn modelId="{F58A59F0-BFD7-4017-BF03-26D899D7A7D7}" type="presParOf" srcId="{368CE504-3307-49E0-A339-65E1C8C91B7B}" destId="{471BD84F-DD1E-4E64-86CD-DD59039862C5}" srcOrd="0" destOrd="0" presId="urn:microsoft.com/office/officeart/2005/8/layout/vList2"/>
    <dgm:cxn modelId="{8A55B143-4FFD-4D79-AFE7-9A12BEB59820}" type="presParOf" srcId="{368CE504-3307-49E0-A339-65E1C8C91B7B}" destId="{963CA5C8-4128-4A8C-BF91-0463A8E8B1BB}" srcOrd="1" destOrd="0" presId="urn:microsoft.com/office/officeart/2005/8/layout/vList2"/>
    <dgm:cxn modelId="{FD7DDEAF-EFEB-4B1A-81C2-93D39A6A4E02}" type="presParOf" srcId="{368CE504-3307-49E0-A339-65E1C8C91B7B}" destId="{90EBAB35-6E7E-4CE4-90DF-34D525AFE7EB}" srcOrd="2" destOrd="0" presId="urn:microsoft.com/office/officeart/2005/8/layout/vList2"/>
    <dgm:cxn modelId="{F5118793-D869-4B37-BAF1-5159A7DFF010}" type="presParOf" srcId="{368CE504-3307-49E0-A339-65E1C8C91B7B}" destId="{F35C5AB6-1098-4107-AB7E-F6E5EEC01D17}" srcOrd="3" destOrd="0" presId="urn:microsoft.com/office/officeart/2005/8/layout/vList2"/>
    <dgm:cxn modelId="{55260438-8892-4465-B608-461DEE8AE76C}" type="presParOf" srcId="{368CE504-3307-49E0-A339-65E1C8C91B7B}" destId="{C8509FC1-7576-49C3-9D44-5A1AE121FAB7}" srcOrd="4" destOrd="0" presId="urn:microsoft.com/office/officeart/2005/8/layout/vList2"/>
    <dgm:cxn modelId="{58E01342-1E12-455B-ACA1-09E6422F8F4F}" type="presParOf" srcId="{368CE504-3307-49E0-A339-65E1C8C91B7B}" destId="{9B8907EF-F000-4612-A2B9-2F376BD0FD29}" srcOrd="5" destOrd="0" presId="urn:microsoft.com/office/officeart/2005/8/layout/vList2"/>
    <dgm:cxn modelId="{3DCB02D7-C4D2-4BB4-8C07-ED38FC1FB26B}" type="presParOf" srcId="{368CE504-3307-49E0-A339-65E1C8C91B7B}" destId="{3D821369-FD71-4ECC-A170-10D6CB90793C}" srcOrd="6" destOrd="0" presId="urn:microsoft.com/office/officeart/2005/8/layout/vList2"/>
    <dgm:cxn modelId="{89286DC3-6F7C-4C43-8E0E-C678AF37B227}" type="presParOf" srcId="{368CE504-3307-49E0-A339-65E1C8C91B7B}" destId="{88804DE3-A52C-44A2-B3F0-BB9388DFD5BD}" srcOrd="7" destOrd="0" presId="urn:microsoft.com/office/officeart/2005/8/layout/vList2"/>
    <dgm:cxn modelId="{72DBBFBB-7205-4662-9D72-49ED5D7C31D1}" type="presParOf" srcId="{368CE504-3307-49E0-A339-65E1C8C91B7B}" destId="{15546F75-3F34-4181-AE78-1AAD7018AC9D}" srcOrd="8" destOrd="0" presId="urn:microsoft.com/office/officeart/2005/8/layout/vList2"/>
    <dgm:cxn modelId="{6AD17280-28EB-4882-880B-83FC2ECBD0D7}" type="presParOf" srcId="{368CE504-3307-49E0-A339-65E1C8C91B7B}" destId="{D0DF0901-9AC8-44FE-846B-16C319F89F6F}" srcOrd="9" destOrd="0" presId="urn:microsoft.com/office/officeart/2005/8/layout/vList2"/>
    <dgm:cxn modelId="{AA39438E-9D94-4D50-A7C8-FA5EB6C5ED83}" type="presParOf" srcId="{368CE504-3307-49E0-A339-65E1C8C91B7B}" destId="{EDEE3281-2906-445C-AEDD-D8081C01CA3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095CD-5BED-4E7C-9C76-45EBE46C294A}">
      <dsp:nvSpPr>
        <dsp:cNvPr id="0" name=""/>
        <dsp:cNvSpPr/>
      </dsp:nvSpPr>
      <dsp:spPr>
        <a:xfrm>
          <a:off x="0" y="2608"/>
          <a:ext cx="6745174" cy="0"/>
        </a:xfrm>
        <a:prstGeom prst="line">
          <a:avLst/>
        </a:prstGeo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w="6350" cap="flat" cmpd="sng" algn="ctr">
          <a:solidFill>
            <a:srgbClr val="5B9BD5">
              <a:hueOff val="0"/>
              <a:satOff val="0"/>
              <a:lumOff val="0"/>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DD2458B-F746-4CE7-B3A2-919A874BFF2B}">
      <dsp:nvSpPr>
        <dsp:cNvPr id="0" name=""/>
        <dsp:cNvSpPr/>
      </dsp:nvSpPr>
      <dsp:spPr>
        <a:xfrm>
          <a:off x="0" y="0"/>
          <a:ext cx="6745174" cy="1019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upskill and enable schools to meet the needs of the CYP in their community. We are the advocates and champions of CYP and their inclusion in their local school and their community</a:t>
          </a:r>
          <a:endParaRPr lang="en-US"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0" y="0"/>
        <a:ext cx="6745174" cy="1019057"/>
      </dsp:txXfrm>
    </dsp:sp>
    <dsp:sp modelId="{BBD34632-6AA0-4775-950E-F74DA668710F}">
      <dsp:nvSpPr>
        <dsp:cNvPr id="0" name=""/>
        <dsp:cNvSpPr/>
      </dsp:nvSpPr>
      <dsp:spPr>
        <a:xfrm>
          <a:off x="0" y="1021666"/>
          <a:ext cx="6745174" cy="0"/>
        </a:xfrm>
        <a:prstGeom prst="line">
          <a:avLst/>
        </a:prstGeom>
        <a:gradFill rotWithShape="0">
          <a:gsLst>
            <a:gs pos="0">
              <a:srgbClr val="5B9BD5">
                <a:hueOff val="-1351709"/>
                <a:satOff val="-3484"/>
                <a:lumOff val="-2353"/>
                <a:alphaOff val="0"/>
                <a:satMod val="103000"/>
                <a:lumMod val="102000"/>
                <a:tint val="94000"/>
              </a:srgbClr>
            </a:gs>
            <a:gs pos="50000">
              <a:srgbClr val="5B9BD5">
                <a:hueOff val="-1351709"/>
                <a:satOff val="-3484"/>
                <a:lumOff val="-2353"/>
                <a:alphaOff val="0"/>
                <a:satMod val="110000"/>
                <a:lumMod val="100000"/>
                <a:shade val="100000"/>
              </a:srgbClr>
            </a:gs>
            <a:gs pos="100000">
              <a:srgbClr val="5B9BD5">
                <a:hueOff val="-1351709"/>
                <a:satOff val="-3484"/>
                <a:lumOff val="-2353"/>
                <a:alphaOff val="0"/>
                <a:lumMod val="99000"/>
                <a:satMod val="120000"/>
                <a:shade val="78000"/>
              </a:srgbClr>
            </a:gs>
          </a:gsLst>
          <a:lin ang="5400000" scaled="0"/>
        </a:gradFill>
        <a:ln w="6350" cap="flat" cmpd="sng" algn="ctr">
          <a:solidFill>
            <a:srgbClr val="5B9BD5">
              <a:hueOff val="-1351709"/>
              <a:satOff val="-3484"/>
              <a:lumOff val="-2353"/>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43FC2AA-1370-4B00-BF61-67740DBF61BC}">
      <dsp:nvSpPr>
        <dsp:cNvPr id="0" name=""/>
        <dsp:cNvSpPr/>
      </dsp:nvSpPr>
      <dsp:spPr>
        <a:xfrm>
          <a:off x="0" y="1021666"/>
          <a:ext cx="6745174" cy="72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encourage and support early discussion and early intervention</a:t>
          </a:r>
          <a:endParaRPr lang="en-US"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0" y="1021666"/>
        <a:ext cx="6745174" cy="728616"/>
      </dsp:txXfrm>
    </dsp:sp>
    <dsp:sp modelId="{39FC8203-CF1C-41C3-AD18-FC288F74BD79}">
      <dsp:nvSpPr>
        <dsp:cNvPr id="0" name=""/>
        <dsp:cNvSpPr/>
      </dsp:nvSpPr>
      <dsp:spPr>
        <a:xfrm>
          <a:off x="0" y="1746318"/>
          <a:ext cx="6745174" cy="0"/>
        </a:xfrm>
        <a:prstGeom prst="line">
          <a:avLst/>
        </a:prstGeom>
        <a:gradFill rotWithShape="0">
          <a:gsLst>
            <a:gs pos="0">
              <a:srgbClr val="5B9BD5">
                <a:hueOff val="-2703417"/>
                <a:satOff val="-6968"/>
                <a:lumOff val="-4706"/>
                <a:alphaOff val="0"/>
                <a:satMod val="103000"/>
                <a:lumMod val="102000"/>
                <a:tint val="94000"/>
              </a:srgbClr>
            </a:gs>
            <a:gs pos="50000">
              <a:srgbClr val="5B9BD5">
                <a:hueOff val="-2703417"/>
                <a:satOff val="-6968"/>
                <a:lumOff val="-4706"/>
                <a:alphaOff val="0"/>
                <a:satMod val="110000"/>
                <a:lumMod val="100000"/>
                <a:shade val="100000"/>
              </a:srgbClr>
            </a:gs>
            <a:gs pos="100000">
              <a:srgbClr val="5B9BD5">
                <a:hueOff val="-2703417"/>
                <a:satOff val="-6968"/>
                <a:lumOff val="-4706"/>
                <a:alphaOff val="0"/>
                <a:lumMod val="99000"/>
                <a:satMod val="120000"/>
                <a:shade val="78000"/>
              </a:srgbClr>
            </a:gs>
          </a:gsLst>
          <a:lin ang="5400000" scaled="0"/>
        </a:gradFill>
        <a:ln w="6350" cap="flat" cmpd="sng" algn="ctr">
          <a:solidFill>
            <a:srgbClr val="5B9BD5">
              <a:hueOff val="-2703417"/>
              <a:satOff val="-6968"/>
              <a:lumOff val="-4706"/>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A72CC08-219E-4C92-B005-9B73FECEDC1A}">
      <dsp:nvSpPr>
        <dsp:cNvPr id="0" name=""/>
        <dsp:cNvSpPr/>
      </dsp:nvSpPr>
      <dsp:spPr>
        <a:xfrm>
          <a:off x="0" y="1750282"/>
          <a:ext cx="6745174" cy="1019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support schools to consider underlying reasons why CYP may not be making expected progress</a:t>
          </a:r>
          <a:endParaRPr lang="en-US"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0" y="1750282"/>
        <a:ext cx="6745174" cy="1019057"/>
      </dsp:txXfrm>
    </dsp:sp>
    <dsp:sp modelId="{618B2B2D-E875-4939-8B62-B3F1EDB060DD}">
      <dsp:nvSpPr>
        <dsp:cNvPr id="0" name=""/>
        <dsp:cNvSpPr/>
      </dsp:nvSpPr>
      <dsp:spPr>
        <a:xfrm>
          <a:off x="0" y="2424014"/>
          <a:ext cx="6745174" cy="0"/>
        </a:xfrm>
        <a:prstGeom prst="line">
          <a:avLst/>
        </a:prstGeom>
        <a:gradFill rotWithShape="0">
          <a:gsLst>
            <a:gs pos="0">
              <a:srgbClr val="5B9BD5">
                <a:hueOff val="-4055126"/>
                <a:satOff val="-10451"/>
                <a:lumOff val="-7059"/>
                <a:alphaOff val="0"/>
                <a:satMod val="103000"/>
                <a:lumMod val="102000"/>
                <a:tint val="94000"/>
              </a:srgbClr>
            </a:gs>
            <a:gs pos="50000">
              <a:srgbClr val="5B9BD5">
                <a:hueOff val="-4055126"/>
                <a:satOff val="-10451"/>
                <a:lumOff val="-7059"/>
                <a:alphaOff val="0"/>
                <a:satMod val="110000"/>
                <a:lumMod val="100000"/>
                <a:shade val="100000"/>
              </a:srgbClr>
            </a:gs>
            <a:gs pos="100000">
              <a:srgbClr val="5B9BD5">
                <a:hueOff val="-4055126"/>
                <a:satOff val="-10451"/>
                <a:lumOff val="-7059"/>
                <a:alphaOff val="0"/>
                <a:lumMod val="99000"/>
                <a:satMod val="120000"/>
                <a:shade val="78000"/>
              </a:srgbClr>
            </a:gs>
          </a:gsLst>
          <a:lin ang="5400000" scaled="0"/>
        </a:gradFill>
        <a:ln w="6350" cap="flat" cmpd="sng" algn="ctr">
          <a:solidFill>
            <a:srgbClr val="5B9BD5">
              <a:hueOff val="-4055126"/>
              <a:satOff val="-10451"/>
              <a:lumOff val="-7059"/>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EFA95A7-F5CF-4FA9-8928-09FB669E97FA}">
      <dsp:nvSpPr>
        <dsp:cNvPr id="0" name=""/>
        <dsp:cNvSpPr/>
      </dsp:nvSpPr>
      <dsp:spPr>
        <a:xfrm>
          <a:off x="6587" y="2542610"/>
          <a:ext cx="6738586" cy="1140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support and encourage the accurate identification and assessment of need, working with  pastoral teams and SEND teams</a:t>
          </a:r>
          <a:endParaRPr lang="en-US"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6587" y="2542610"/>
        <a:ext cx="6738586" cy="1140631"/>
      </dsp:txXfrm>
    </dsp:sp>
    <dsp:sp modelId="{BF21135B-9B0B-408A-8087-37E04541F80C}">
      <dsp:nvSpPr>
        <dsp:cNvPr id="0" name=""/>
        <dsp:cNvSpPr/>
      </dsp:nvSpPr>
      <dsp:spPr>
        <a:xfrm>
          <a:off x="0" y="3389835"/>
          <a:ext cx="6745174" cy="0"/>
        </a:xfrm>
        <a:prstGeom prst="line">
          <a:avLst/>
        </a:prstGeom>
        <a:gradFill rotWithShape="0">
          <a:gsLst>
            <a:gs pos="0">
              <a:srgbClr val="5B9BD5">
                <a:hueOff val="-5406834"/>
                <a:satOff val="-13935"/>
                <a:lumOff val="-9412"/>
                <a:alphaOff val="0"/>
                <a:satMod val="103000"/>
                <a:lumMod val="102000"/>
                <a:tint val="94000"/>
              </a:srgbClr>
            </a:gs>
            <a:gs pos="50000">
              <a:srgbClr val="5B9BD5">
                <a:hueOff val="-5406834"/>
                <a:satOff val="-13935"/>
                <a:lumOff val="-9412"/>
                <a:alphaOff val="0"/>
                <a:satMod val="110000"/>
                <a:lumMod val="100000"/>
                <a:shade val="100000"/>
              </a:srgbClr>
            </a:gs>
            <a:gs pos="100000">
              <a:srgbClr val="5B9BD5">
                <a:hueOff val="-5406834"/>
                <a:satOff val="-13935"/>
                <a:lumOff val="-9412"/>
                <a:alphaOff val="0"/>
                <a:lumMod val="99000"/>
                <a:satMod val="120000"/>
                <a:shade val="78000"/>
              </a:srgbClr>
            </a:gs>
          </a:gsLst>
          <a:lin ang="5400000" scaled="0"/>
        </a:gradFill>
        <a:ln w="6350" cap="flat" cmpd="sng" algn="ctr">
          <a:solidFill>
            <a:srgbClr val="5B9BD5">
              <a:hueOff val="-5406834"/>
              <a:satOff val="-13935"/>
              <a:lumOff val="-9412"/>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7B8BEE8-7841-4D9D-A465-28B71D82F8D3}">
      <dsp:nvSpPr>
        <dsp:cNvPr id="0" name=""/>
        <dsp:cNvSpPr/>
      </dsp:nvSpPr>
      <dsp:spPr>
        <a:xfrm>
          <a:off x="0" y="3576169"/>
          <a:ext cx="6745174" cy="1019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To assist schools to apply strategies across a whole group/class/school rather than just the individual referral</a:t>
          </a:r>
          <a:endParaRPr lang="en-US"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0" y="3576169"/>
        <a:ext cx="6745174" cy="1019057"/>
      </dsp:txXfrm>
    </dsp:sp>
    <dsp:sp modelId="{5F1F8B42-EEE6-49C7-B2C6-44DF76C649BF}">
      <dsp:nvSpPr>
        <dsp:cNvPr id="0" name=""/>
        <dsp:cNvSpPr/>
      </dsp:nvSpPr>
      <dsp:spPr>
        <a:xfrm>
          <a:off x="0" y="4261396"/>
          <a:ext cx="6745174" cy="0"/>
        </a:xfrm>
        <a:prstGeom prst="line">
          <a:avLst/>
        </a:prstGeom>
        <a:gradFill rotWithShape="0">
          <a:gsLst>
            <a:gs pos="0">
              <a:srgbClr val="5B9BD5">
                <a:hueOff val="-6758543"/>
                <a:satOff val="-17419"/>
                <a:lumOff val="-11765"/>
                <a:alphaOff val="0"/>
                <a:satMod val="103000"/>
                <a:lumMod val="102000"/>
                <a:tint val="94000"/>
              </a:srgbClr>
            </a:gs>
            <a:gs pos="50000">
              <a:srgbClr val="5B9BD5">
                <a:hueOff val="-6758543"/>
                <a:satOff val="-17419"/>
                <a:lumOff val="-11765"/>
                <a:alphaOff val="0"/>
                <a:satMod val="110000"/>
                <a:lumMod val="100000"/>
                <a:shade val="100000"/>
              </a:srgbClr>
            </a:gs>
            <a:gs pos="100000">
              <a:srgbClr val="5B9BD5">
                <a:hueOff val="-6758543"/>
                <a:satOff val="-17419"/>
                <a:lumOff val="-11765"/>
                <a:alphaOff val="0"/>
                <a:lumMod val="99000"/>
                <a:satMod val="120000"/>
                <a:shade val="78000"/>
              </a:srgbClr>
            </a:gs>
          </a:gsLst>
          <a:lin ang="5400000" scaled="0"/>
        </a:gradFill>
        <a:ln w="6350" cap="flat" cmpd="sng" algn="ctr">
          <a:solidFill>
            <a:srgbClr val="5B9BD5">
              <a:hueOff val="-6758543"/>
              <a:satOff val="-17419"/>
              <a:lumOff val="-11765"/>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47CA360-CCB5-48DC-AF5C-A84F218A881C}">
      <dsp:nvSpPr>
        <dsp:cNvPr id="0" name=""/>
        <dsp:cNvSpPr/>
      </dsp:nvSpPr>
      <dsp:spPr>
        <a:xfrm>
          <a:off x="0" y="4279839"/>
          <a:ext cx="6745174" cy="109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Crucially, it communicates our expectation that schools demonstrate clear APDR before seeking additional help</a:t>
          </a:r>
          <a:endParaRPr lang="en-US" sz="18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0" y="4279839"/>
        <a:ext cx="6745174" cy="109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16F16-7E0C-4E12-88DA-BF72C18E7999}">
      <dsp:nvSpPr>
        <dsp:cNvPr id="0" name=""/>
        <dsp:cNvSpPr/>
      </dsp:nvSpPr>
      <dsp:spPr>
        <a:xfrm>
          <a:off x="0" y="53588"/>
          <a:ext cx="11066623" cy="1471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GB" sz="3700" b="1" kern="1200"/>
            <a:t>The Code of Practice (6.45) lists a range of sources of information that teachers should use, these include:</a:t>
          </a:r>
          <a:endParaRPr lang="en-US" sz="3700" kern="1200"/>
        </a:p>
      </dsp:txBody>
      <dsp:txXfrm>
        <a:off x="71850" y="125438"/>
        <a:ext cx="10922923" cy="1328160"/>
      </dsp:txXfrm>
    </dsp:sp>
    <dsp:sp modelId="{DECBEE22-75FB-4077-8836-3812FDE707D5}">
      <dsp:nvSpPr>
        <dsp:cNvPr id="0" name=""/>
        <dsp:cNvSpPr/>
      </dsp:nvSpPr>
      <dsp:spPr>
        <a:xfrm>
          <a:off x="0" y="1525449"/>
          <a:ext cx="11066623" cy="298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365"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GB" sz="2900" kern="1200"/>
            <a:t>Teacher assessment and knowledge of the CYP; </a:t>
          </a:r>
          <a:endParaRPr lang="en-US" sz="2900" kern="1200"/>
        </a:p>
        <a:p>
          <a:pPr marL="285750" lvl="1" indent="-285750" algn="l" defTabSz="1289050">
            <a:lnSpc>
              <a:spcPct val="90000"/>
            </a:lnSpc>
            <a:spcBef>
              <a:spcPct val="0"/>
            </a:spcBef>
            <a:spcAft>
              <a:spcPct val="20000"/>
            </a:spcAft>
            <a:buChar char="•"/>
          </a:pPr>
          <a:r>
            <a:rPr lang="en-GB" sz="2900" kern="1200"/>
            <a:t>Data on the pupil’s progress, attainment and behaviour;</a:t>
          </a:r>
          <a:endParaRPr lang="en-US" sz="2900" kern="1200"/>
        </a:p>
        <a:p>
          <a:pPr marL="285750" lvl="1" indent="-285750" algn="l" defTabSz="1289050">
            <a:lnSpc>
              <a:spcPct val="90000"/>
            </a:lnSpc>
            <a:spcBef>
              <a:spcPct val="0"/>
            </a:spcBef>
            <a:spcAft>
              <a:spcPct val="20000"/>
            </a:spcAft>
            <a:buChar char="•"/>
          </a:pPr>
          <a:r>
            <a:rPr lang="en-GB" sz="2900" kern="1200"/>
            <a:t>The individual’s development in comparison with their peers;</a:t>
          </a:r>
          <a:endParaRPr lang="en-US" sz="2900" kern="1200"/>
        </a:p>
        <a:p>
          <a:pPr marL="285750" lvl="1" indent="-285750" algn="l" defTabSz="1289050">
            <a:lnSpc>
              <a:spcPct val="90000"/>
            </a:lnSpc>
            <a:spcBef>
              <a:spcPct val="0"/>
            </a:spcBef>
            <a:spcAft>
              <a:spcPct val="20000"/>
            </a:spcAft>
            <a:buChar char="•"/>
          </a:pPr>
          <a:r>
            <a:rPr lang="en-GB" sz="2900" kern="1200" dirty="0"/>
            <a:t>The views and experience of parents; </a:t>
          </a:r>
          <a:endParaRPr lang="en-US" sz="2900" kern="1200" dirty="0"/>
        </a:p>
        <a:p>
          <a:pPr marL="285750" lvl="1" indent="-285750" algn="l" defTabSz="1289050">
            <a:lnSpc>
              <a:spcPct val="90000"/>
            </a:lnSpc>
            <a:spcBef>
              <a:spcPct val="0"/>
            </a:spcBef>
            <a:spcAft>
              <a:spcPct val="20000"/>
            </a:spcAft>
            <a:buChar char="•"/>
          </a:pPr>
          <a:r>
            <a:rPr lang="en-GB" sz="2900" kern="1200"/>
            <a:t>The CYP’s own views; </a:t>
          </a:r>
          <a:endParaRPr lang="en-US" sz="2900" kern="1200"/>
        </a:p>
        <a:p>
          <a:pPr marL="285750" lvl="1" indent="-285750" algn="l" defTabSz="1289050">
            <a:lnSpc>
              <a:spcPct val="90000"/>
            </a:lnSpc>
            <a:spcBef>
              <a:spcPct val="0"/>
            </a:spcBef>
            <a:spcAft>
              <a:spcPct val="20000"/>
            </a:spcAft>
            <a:buChar char="•"/>
          </a:pPr>
          <a:r>
            <a:rPr lang="en-GB" sz="2900" kern="1200"/>
            <a:t>Advice from external support services. </a:t>
          </a:r>
          <a:endParaRPr lang="en-US" sz="2900" kern="1200"/>
        </a:p>
      </dsp:txBody>
      <dsp:txXfrm>
        <a:off x="0" y="1525449"/>
        <a:ext cx="11066623" cy="2987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30E5D-32F7-40AE-9D2C-A5DC91FB4740}">
      <dsp:nvSpPr>
        <dsp:cNvPr id="0" name=""/>
        <dsp:cNvSpPr/>
      </dsp:nvSpPr>
      <dsp:spPr>
        <a:xfrm>
          <a:off x="3448" y="457483"/>
          <a:ext cx="2735881" cy="164152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SENCO support line</a:t>
          </a:r>
        </a:p>
        <a:p>
          <a:pPr marL="0" lvl="0" indent="0" algn="ctr" defTabSz="977900">
            <a:lnSpc>
              <a:spcPct val="90000"/>
            </a:lnSpc>
            <a:spcBef>
              <a:spcPct val="0"/>
            </a:spcBef>
            <a:spcAft>
              <a:spcPct val="35000"/>
            </a:spcAft>
            <a:buNone/>
          </a:pPr>
          <a:r>
            <a:rPr lang="en-GB" sz="2200" b="0" i="0" kern="1200"/>
            <a:t>01473 296631</a:t>
          </a:r>
        </a:p>
        <a:p>
          <a:pPr marL="0" lvl="0" indent="0" algn="ctr" defTabSz="977900">
            <a:lnSpc>
              <a:spcPct val="90000"/>
            </a:lnSpc>
            <a:spcBef>
              <a:spcPct val="0"/>
            </a:spcBef>
            <a:spcAft>
              <a:spcPct val="35000"/>
            </a:spcAft>
            <a:buNone/>
          </a:pPr>
          <a:r>
            <a:rPr lang="en-GB" sz="2200" b="0" i="0" kern="1200"/>
            <a:t>Mon –Fri 3:30 – 4:30</a:t>
          </a:r>
          <a:r>
            <a:rPr lang="en-GB" sz="2200" b="1" kern="1200"/>
            <a:t> </a:t>
          </a:r>
          <a:endParaRPr lang="en-US" sz="2200" kern="1200"/>
        </a:p>
      </dsp:txBody>
      <dsp:txXfrm>
        <a:off x="3448" y="457483"/>
        <a:ext cx="2735881" cy="1641528"/>
      </dsp:txXfrm>
    </dsp:sp>
    <dsp:sp modelId="{8DFED74C-D4D8-43F1-B6BB-E4CBAA848AA8}">
      <dsp:nvSpPr>
        <dsp:cNvPr id="0" name=""/>
        <dsp:cNvSpPr/>
      </dsp:nvSpPr>
      <dsp:spPr>
        <a:xfrm>
          <a:off x="2953549" y="2359490"/>
          <a:ext cx="2735881" cy="1641528"/>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hlinkClick xmlns:r="http://schemas.openxmlformats.org/officeDocument/2006/relationships" r:id="rId1"/>
            </a:rPr>
            <a:t>Inclusion Support Meeting</a:t>
          </a:r>
          <a:endParaRPr lang="en-US" sz="3200" kern="1200" dirty="0"/>
        </a:p>
      </dsp:txBody>
      <dsp:txXfrm>
        <a:off x="2953549" y="2359490"/>
        <a:ext cx="2735881" cy="1641528"/>
      </dsp:txXfrm>
    </dsp:sp>
    <dsp:sp modelId="{E214EDAF-9BEF-4810-B1A3-AEA919E8FE98}">
      <dsp:nvSpPr>
        <dsp:cNvPr id="0" name=""/>
        <dsp:cNvSpPr/>
      </dsp:nvSpPr>
      <dsp:spPr>
        <a:xfrm>
          <a:off x="8896212" y="2318813"/>
          <a:ext cx="2735881" cy="164152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hlinkClick xmlns:r="http://schemas.openxmlformats.org/officeDocument/2006/relationships" r:id="rId2"/>
            </a:rPr>
            <a:t>Whole School Inclusion Team</a:t>
          </a:r>
          <a:endParaRPr lang="en-GB" sz="2800" b="1" kern="1200" dirty="0"/>
        </a:p>
        <a:p>
          <a:pPr marL="0" lvl="0" indent="0" algn="ctr" defTabSz="1244600">
            <a:lnSpc>
              <a:spcPct val="90000"/>
            </a:lnSpc>
            <a:spcBef>
              <a:spcPct val="0"/>
            </a:spcBef>
            <a:spcAft>
              <a:spcPct val="35000"/>
            </a:spcAft>
            <a:buNone/>
          </a:pPr>
          <a:endParaRPr lang="en-US" sz="2200" kern="1200" dirty="0"/>
        </a:p>
      </dsp:txBody>
      <dsp:txXfrm>
        <a:off x="8896212" y="2318813"/>
        <a:ext cx="2735881" cy="1641528"/>
      </dsp:txXfrm>
    </dsp:sp>
    <dsp:sp modelId="{9151F21A-085B-443A-A32A-217C277CD056}">
      <dsp:nvSpPr>
        <dsp:cNvPr id="0" name=""/>
        <dsp:cNvSpPr/>
      </dsp:nvSpPr>
      <dsp:spPr>
        <a:xfrm>
          <a:off x="0" y="2335523"/>
          <a:ext cx="2735881" cy="164152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SENCO Forum</a:t>
          </a:r>
        </a:p>
        <a:p>
          <a:pPr marL="0" lvl="0" indent="0" algn="ctr" defTabSz="1422400">
            <a:lnSpc>
              <a:spcPct val="90000"/>
            </a:lnSpc>
            <a:spcBef>
              <a:spcPct val="0"/>
            </a:spcBef>
            <a:spcAft>
              <a:spcPct val="35000"/>
            </a:spcAft>
            <a:buNone/>
          </a:pPr>
          <a:r>
            <a:rPr lang="en-GB" sz="1600" b="0" i="0" kern="1200" dirty="0">
              <a:latin typeface="Arial" panose="020B0604020202020204" pitchFamily="34" charset="0"/>
              <a:cs typeface="Arial" panose="020B0604020202020204" pitchFamily="34" charset="0"/>
            </a:rPr>
            <a:t>Contact </a:t>
          </a:r>
          <a:r>
            <a:rPr lang="en-GB" sz="1600" b="0" i="0" kern="1200" dirty="0">
              <a:latin typeface="Arial" panose="020B0604020202020204" pitchFamily="34" charset="0"/>
              <a:cs typeface="Arial" panose="020B0604020202020204" pitchFamily="34" charset="0"/>
              <a:hlinkClick xmlns:r="http://schemas.openxmlformats.org/officeDocument/2006/relationships" r:id="rId3"/>
            </a:rPr>
            <a:t>SENCOsupport@suffolk.gov.uk</a:t>
          </a:r>
          <a:r>
            <a:rPr lang="en-GB" sz="1600" b="0" i="0" kern="1200" dirty="0">
              <a:latin typeface="Arial" panose="020B0604020202020204" pitchFamily="34" charset="0"/>
              <a:cs typeface="Arial" panose="020B0604020202020204" pitchFamily="34" charset="0"/>
            </a:rPr>
            <a:t> for more information or to book onto any events</a:t>
          </a:r>
          <a:endParaRPr lang="en-US" sz="1600" kern="1200" dirty="0">
            <a:latin typeface="Arial" panose="020B0604020202020204" pitchFamily="34" charset="0"/>
            <a:cs typeface="Arial" panose="020B0604020202020204" pitchFamily="34" charset="0"/>
          </a:endParaRPr>
        </a:p>
      </dsp:txBody>
      <dsp:txXfrm>
        <a:off x="0" y="2335523"/>
        <a:ext cx="2735881" cy="1641528"/>
      </dsp:txXfrm>
    </dsp:sp>
    <dsp:sp modelId="{5E271515-9AEA-4CDB-80A6-91EF1DB6A961}">
      <dsp:nvSpPr>
        <dsp:cNvPr id="0" name=""/>
        <dsp:cNvSpPr/>
      </dsp:nvSpPr>
      <dsp:spPr>
        <a:xfrm>
          <a:off x="5885594" y="425894"/>
          <a:ext cx="2735881" cy="164152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Suffolk Headlines</a:t>
          </a:r>
        </a:p>
        <a:p>
          <a:pPr marL="0" lvl="0" indent="0" algn="ctr" defTabSz="1066800">
            <a:lnSpc>
              <a:spcPct val="90000"/>
            </a:lnSpc>
            <a:spcBef>
              <a:spcPct val="0"/>
            </a:spcBef>
            <a:spcAft>
              <a:spcPct val="35000"/>
            </a:spcAft>
            <a:buNone/>
          </a:pPr>
          <a:r>
            <a:rPr lang="en-GB" sz="1800" b="0" i="0" kern="1200" dirty="0">
              <a:latin typeface="Arial" panose="020B0604020202020204" pitchFamily="34" charset="0"/>
              <a:cs typeface="Arial" panose="020B0604020202020204" pitchFamily="34" charset="0"/>
            </a:rPr>
            <a:t>Subscribe by email to </a:t>
          </a:r>
          <a:r>
            <a:rPr lang="en-GB" sz="1600" b="0" i="0" kern="1200" dirty="0">
              <a:latin typeface="Arial" panose="020B0604020202020204" pitchFamily="34" charset="0"/>
              <a:cs typeface="Arial" panose="020B0604020202020204" pitchFamily="34" charset="0"/>
            </a:rPr>
            <a:t>suffolkheadlines@suffolk.gov.uk</a:t>
          </a:r>
          <a:endParaRPr lang="en-GB" sz="1800" b="1" kern="1200" dirty="0">
            <a:latin typeface="Arial" panose="020B0604020202020204" pitchFamily="34" charset="0"/>
            <a:cs typeface="Arial" panose="020B0604020202020204" pitchFamily="34" charset="0"/>
          </a:endParaRPr>
        </a:p>
      </dsp:txBody>
      <dsp:txXfrm>
        <a:off x="5885594" y="425894"/>
        <a:ext cx="2735881" cy="1641528"/>
      </dsp:txXfrm>
    </dsp:sp>
    <dsp:sp modelId="{18328855-1A1D-46E3-886B-DA3B01D50AF5}">
      <dsp:nvSpPr>
        <dsp:cNvPr id="0" name=""/>
        <dsp:cNvSpPr/>
      </dsp:nvSpPr>
      <dsp:spPr>
        <a:xfrm>
          <a:off x="5885593" y="2318824"/>
          <a:ext cx="2735881" cy="1641528"/>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hlinkClick xmlns:r="http://schemas.openxmlformats.org/officeDocument/2006/relationships" r:id="rId4"/>
            </a:rPr>
            <a:t>SENCO Central</a:t>
          </a:r>
          <a:endParaRPr lang="en-US" sz="3200" b="1" kern="1200" dirty="0"/>
        </a:p>
      </dsp:txBody>
      <dsp:txXfrm>
        <a:off x="5885593" y="2318824"/>
        <a:ext cx="2735881" cy="1641528"/>
      </dsp:txXfrm>
    </dsp:sp>
    <dsp:sp modelId="{46A0EE6D-17D3-4B5B-970D-3E569C0FB3ED}">
      <dsp:nvSpPr>
        <dsp:cNvPr id="0" name=""/>
        <dsp:cNvSpPr/>
      </dsp:nvSpPr>
      <dsp:spPr>
        <a:xfrm>
          <a:off x="2874893" y="455918"/>
          <a:ext cx="2735881" cy="164152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dirty="0"/>
            <a:t>Inclusion Support line </a:t>
          </a:r>
        </a:p>
        <a:p>
          <a:pPr marL="0" lvl="0" indent="0" algn="ctr" defTabSz="977900">
            <a:lnSpc>
              <a:spcPct val="90000"/>
            </a:lnSpc>
            <a:spcBef>
              <a:spcPct val="0"/>
            </a:spcBef>
            <a:spcAft>
              <a:spcPct val="35000"/>
            </a:spcAft>
            <a:buNone/>
          </a:pPr>
          <a:r>
            <a:rPr lang="en-GB" sz="2200" b="1" kern="1200" dirty="0"/>
            <a:t>01473 265502 </a:t>
          </a:r>
        </a:p>
        <a:p>
          <a:pPr marL="0" lvl="0" indent="0" algn="ctr" defTabSz="977900">
            <a:lnSpc>
              <a:spcPct val="90000"/>
            </a:lnSpc>
            <a:spcBef>
              <a:spcPct val="0"/>
            </a:spcBef>
            <a:spcAft>
              <a:spcPct val="35000"/>
            </a:spcAft>
            <a:buNone/>
          </a:pPr>
          <a:r>
            <a:rPr lang="en-GB" sz="2200" b="1" kern="1200" dirty="0"/>
            <a:t>Mon- Fri 9-5</a:t>
          </a:r>
          <a:endParaRPr lang="en-US" sz="2200" kern="1200" dirty="0"/>
        </a:p>
      </dsp:txBody>
      <dsp:txXfrm>
        <a:off x="2874893" y="455918"/>
        <a:ext cx="2735881" cy="16415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4008C-B327-423A-BEE0-BBFD1B83C3D9}">
      <dsp:nvSpPr>
        <dsp:cNvPr id="0" name=""/>
        <dsp:cNvSpPr/>
      </dsp:nvSpPr>
      <dsp:spPr>
        <a:xfrm>
          <a:off x="5402976" y="575273"/>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hlinkClick xmlns:r="http://schemas.openxmlformats.org/officeDocument/2006/relationships" r:id="rId1"/>
            </a:rPr>
            <a:t>Specialist Education or Psychology and Therapeutic Services</a:t>
          </a:r>
          <a:r>
            <a:rPr lang="en-GB" sz="1800" b="1" kern="1200" dirty="0"/>
            <a:t> </a:t>
          </a:r>
          <a:r>
            <a:rPr lang="en-GB" sz="1800" kern="1200" dirty="0"/>
            <a:t>Core Offer around individual CYP</a:t>
          </a:r>
          <a:endParaRPr lang="en-US" sz="1800" kern="1200" dirty="0"/>
        </a:p>
      </dsp:txBody>
      <dsp:txXfrm>
        <a:off x="5402976" y="575273"/>
        <a:ext cx="2444055" cy="1466433"/>
      </dsp:txXfrm>
    </dsp:sp>
    <dsp:sp modelId="{FAA26B80-2951-46C4-AE2C-CD75E9862836}">
      <dsp:nvSpPr>
        <dsp:cNvPr id="0" name=""/>
        <dsp:cNvSpPr/>
      </dsp:nvSpPr>
      <dsp:spPr>
        <a:xfrm>
          <a:off x="2691541" y="587635"/>
          <a:ext cx="2444055" cy="1466433"/>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t>SEND Toolkit</a:t>
          </a:r>
        </a:p>
        <a:p>
          <a:pPr marL="0" lvl="0" indent="0" algn="ctr" defTabSz="1244600">
            <a:lnSpc>
              <a:spcPct val="90000"/>
            </a:lnSpc>
            <a:spcBef>
              <a:spcPct val="0"/>
            </a:spcBef>
            <a:spcAft>
              <a:spcPct val="35000"/>
            </a:spcAft>
            <a:buNone/>
          </a:pPr>
          <a:r>
            <a:rPr lang="en-GB" sz="1800" kern="1200" dirty="0">
              <a:solidFill>
                <a:schemeClr val="bg1"/>
              </a:solidFill>
            </a:rPr>
            <a:t>A strengths based framework for learners with SEND</a:t>
          </a:r>
        </a:p>
      </dsp:txBody>
      <dsp:txXfrm>
        <a:off x="2691541" y="587635"/>
        <a:ext cx="2444055" cy="1466433"/>
      </dsp:txXfrm>
    </dsp:sp>
    <dsp:sp modelId="{7A0676DA-751E-4C64-86D7-AE00FF1A48A3}">
      <dsp:nvSpPr>
        <dsp:cNvPr id="0" name=""/>
        <dsp:cNvSpPr/>
      </dsp:nvSpPr>
      <dsp:spPr>
        <a:xfrm>
          <a:off x="135915" y="575273"/>
          <a:ext cx="2444055" cy="1466433"/>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SEND Support Consultation. </a:t>
          </a:r>
        </a:p>
        <a:p>
          <a:pPr marL="0" lvl="0" indent="0" algn="ctr" defTabSz="889000">
            <a:lnSpc>
              <a:spcPct val="90000"/>
            </a:lnSpc>
            <a:spcBef>
              <a:spcPct val="0"/>
            </a:spcBef>
            <a:spcAft>
              <a:spcPct val="35000"/>
            </a:spcAft>
            <a:buNone/>
          </a:pPr>
          <a:r>
            <a:rPr lang="en-GB" sz="1800" kern="1200" dirty="0"/>
            <a:t>To book email </a:t>
          </a:r>
          <a:r>
            <a:rPr lang="en-GB" sz="1800" kern="1200" dirty="0">
              <a:hlinkClick xmlns:r="http://schemas.openxmlformats.org/officeDocument/2006/relationships" r:id="rId2"/>
            </a:rPr>
            <a:t>sencosupport@suffolk.gov.uk</a:t>
          </a:r>
          <a:endParaRPr lang="en-US" sz="1800" kern="1200" dirty="0"/>
        </a:p>
      </dsp:txBody>
      <dsp:txXfrm>
        <a:off x="135915" y="575273"/>
        <a:ext cx="2444055" cy="1466433"/>
      </dsp:txXfrm>
    </dsp:sp>
    <dsp:sp modelId="{2A7496D7-A5F1-441D-84A9-2754805CC995}">
      <dsp:nvSpPr>
        <dsp:cNvPr id="0" name=""/>
        <dsp:cNvSpPr/>
      </dsp:nvSpPr>
      <dsp:spPr>
        <a:xfrm>
          <a:off x="8068463" y="587635"/>
          <a:ext cx="2444055" cy="14664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Refer to external agencies (e.g. Health, Mental Health, Early Help, Social Care)</a:t>
          </a:r>
          <a:endParaRPr lang="en-US" sz="1800" kern="1200"/>
        </a:p>
      </dsp:txBody>
      <dsp:txXfrm>
        <a:off x="8068463" y="587635"/>
        <a:ext cx="2444055" cy="1466433"/>
      </dsp:txXfrm>
    </dsp:sp>
    <dsp:sp modelId="{C7F1F866-E827-456E-9DAF-165092276D52}">
      <dsp:nvSpPr>
        <dsp:cNvPr id="0" name=""/>
        <dsp:cNvSpPr/>
      </dsp:nvSpPr>
      <dsp:spPr>
        <a:xfrm>
          <a:off x="1347311" y="2298474"/>
          <a:ext cx="2444055" cy="1466433"/>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hlinkClick xmlns:r="http://schemas.openxmlformats.org/officeDocument/2006/relationships" r:id="rId3"/>
            </a:rPr>
            <a:t>High Needs Funding </a:t>
          </a:r>
          <a:endParaRPr lang="en-US" sz="2800" b="1" kern="1200" dirty="0"/>
        </a:p>
      </dsp:txBody>
      <dsp:txXfrm>
        <a:off x="1347311" y="2298474"/>
        <a:ext cx="2444055" cy="1466433"/>
      </dsp:txXfrm>
    </dsp:sp>
    <dsp:sp modelId="{08AB8CF5-3FBC-4CFF-824A-F8AE084F0B0C}">
      <dsp:nvSpPr>
        <dsp:cNvPr id="0" name=""/>
        <dsp:cNvSpPr/>
      </dsp:nvSpPr>
      <dsp:spPr>
        <a:xfrm>
          <a:off x="4035772" y="2298474"/>
          <a:ext cx="2444055" cy="1466433"/>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hlinkClick xmlns:r="http://schemas.openxmlformats.org/officeDocument/2006/relationships" r:id="rId4"/>
            </a:rPr>
            <a:t>IYFAP</a:t>
          </a:r>
          <a:endParaRPr lang="en-US" sz="1800" b="1" kern="1200" dirty="0"/>
        </a:p>
      </dsp:txBody>
      <dsp:txXfrm>
        <a:off x="4035772" y="2298474"/>
        <a:ext cx="2444055" cy="1466433"/>
      </dsp:txXfrm>
    </dsp:sp>
    <dsp:sp modelId="{BB08BD6B-1C0F-4BBF-BC98-BEE4798CA7D7}">
      <dsp:nvSpPr>
        <dsp:cNvPr id="0" name=""/>
        <dsp:cNvSpPr/>
      </dsp:nvSpPr>
      <dsp:spPr>
        <a:xfrm>
          <a:off x="6724233" y="2298474"/>
          <a:ext cx="2444055" cy="14664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 APDR cycle then starts again with the updated information</a:t>
          </a:r>
          <a:endParaRPr lang="en-US" sz="1800" kern="1200" dirty="0"/>
        </a:p>
      </dsp:txBody>
      <dsp:txXfrm>
        <a:off x="6724233" y="2298474"/>
        <a:ext cx="2444055" cy="14664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BD84F-DD1E-4E64-86CD-DD59039862C5}">
      <dsp:nvSpPr>
        <dsp:cNvPr id="0" name=""/>
        <dsp:cNvSpPr/>
      </dsp:nvSpPr>
      <dsp:spPr>
        <a:xfrm>
          <a:off x="0" y="2066"/>
          <a:ext cx="6748040" cy="106568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hlinkClick xmlns:r="http://schemas.openxmlformats.org/officeDocument/2006/relationships" r:id="rId1"/>
            </a:rPr>
            <a:t>ATS</a:t>
          </a:r>
          <a:endParaRPr lang="en-US" sz="3600" kern="1200" dirty="0"/>
        </a:p>
      </dsp:txBody>
      <dsp:txXfrm>
        <a:off x="52022" y="54088"/>
        <a:ext cx="6643996" cy="961639"/>
      </dsp:txXfrm>
    </dsp:sp>
    <dsp:sp modelId="{90EBAB35-6E7E-4CE4-90DF-34D525AFE7EB}">
      <dsp:nvSpPr>
        <dsp:cNvPr id="0" name=""/>
        <dsp:cNvSpPr/>
      </dsp:nvSpPr>
      <dsp:spPr>
        <a:xfrm>
          <a:off x="0" y="1078450"/>
          <a:ext cx="6748040" cy="1065683"/>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hlinkClick xmlns:r="http://schemas.openxmlformats.org/officeDocument/2006/relationships" r:id="rId2"/>
            </a:rPr>
            <a:t>LA provided Alternative Provision</a:t>
          </a:r>
          <a:endParaRPr lang="en-US" sz="3600" kern="1200" dirty="0"/>
        </a:p>
      </dsp:txBody>
      <dsp:txXfrm>
        <a:off x="52022" y="1130472"/>
        <a:ext cx="6643996" cy="961639"/>
      </dsp:txXfrm>
    </dsp:sp>
    <dsp:sp modelId="{C8509FC1-7576-49C3-9D44-5A1AE121FAB7}">
      <dsp:nvSpPr>
        <dsp:cNvPr id="0" name=""/>
        <dsp:cNvSpPr/>
      </dsp:nvSpPr>
      <dsp:spPr>
        <a:xfrm>
          <a:off x="0" y="2154835"/>
          <a:ext cx="6748040" cy="1065683"/>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hlinkClick xmlns:r="http://schemas.openxmlformats.org/officeDocument/2006/relationships" r:id="rId3"/>
            </a:rPr>
            <a:t>EHCNA</a:t>
          </a:r>
          <a:endParaRPr lang="en-US" sz="3600" kern="1200" dirty="0"/>
        </a:p>
      </dsp:txBody>
      <dsp:txXfrm>
        <a:off x="52022" y="2206857"/>
        <a:ext cx="6643996" cy="961639"/>
      </dsp:txXfrm>
    </dsp:sp>
    <dsp:sp modelId="{3D821369-FD71-4ECC-A170-10D6CB90793C}">
      <dsp:nvSpPr>
        <dsp:cNvPr id="0" name=""/>
        <dsp:cNvSpPr/>
      </dsp:nvSpPr>
      <dsp:spPr>
        <a:xfrm>
          <a:off x="0" y="3231220"/>
          <a:ext cx="6748040" cy="1065683"/>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hlinkClick xmlns:r="http://schemas.openxmlformats.org/officeDocument/2006/relationships" r:id="rId4"/>
            </a:rPr>
            <a:t>Specialist Placement </a:t>
          </a:r>
          <a:r>
            <a:rPr lang="en-GB" sz="3600" kern="1200" dirty="0"/>
            <a:t>– where a pupil has an EHCP</a:t>
          </a:r>
          <a:endParaRPr lang="en-US" sz="3600" kern="1200" dirty="0"/>
        </a:p>
      </dsp:txBody>
      <dsp:txXfrm>
        <a:off x="52022" y="3283242"/>
        <a:ext cx="6643996" cy="961639"/>
      </dsp:txXfrm>
    </dsp:sp>
    <dsp:sp modelId="{15546F75-3F34-4181-AE78-1AAD7018AC9D}">
      <dsp:nvSpPr>
        <dsp:cNvPr id="0" name=""/>
        <dsp:cNvSpPr/>
      </dsp:nvSpPr>
      <dsp:spPr>
        <a:xfrm>
          <a:off x="0" y="4307605"/>
          <a:ext cx="6748040" cy="1065683"/>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hlinkClick xmlns:r="http://schemas.openxmlformats.org/officeDocument/2006/relationships" r:id="rId5"/>
            </a:rPr>
            <a:t>Inclusion Practitioner Team</a:t>
          </a:r>
          <a:endParaRPr lang="en-US" sz="3600" kern="1200" dirty="0"/>
        </a:p>
      </dsp:txBody>
      <dsp:txXfrm>
        <a:off x="52022" y="4359627"/>
        <a:ext cx="6643996" cy="961639"/>
      </dsp:txXfrm>
    </dsp:sp>
    <dsp:sp modelId="{EDEE3281-2906-445C-AEDD-D8081C01CA35}">
      <dsp:nvSpPr>
        <dsp:cNvPr id="0" name=""/>
        <dsp:cNvSpPr/>
      </dsp:nvSpPr>
      <dsp:spPr>
        <a:xfrm>
          <a:off x="0" y="5386056"/>
          <a:ext cx="6748040" cy="106568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ts val="0"/>
            </a:spcAft>
            <a:buNone/>
          </a:pPr>
          <a:r>
            <a:rPr lang="en-GB" sz="3600" kern="1200" dirty="0"/>
            <a:t> Education Access Team</a:t>
          </a:r>
        </a:p>
        <a:p>
          <a:pPr marL="0" lvl="0" indent="0" algn="l" defTabSz="1600200">
            <a:lnSpc>
              <a:spcPct val="100000"/>
            </a:lnSpc>
            <a:spcBef>
              <a:spcPct val="0"/>
            </a:spcBef>
            <a:spcAft>
              <a:spcPts val="0"/>
            </a:spcAft>
            <a:buNone/>
          </a:pPr>
          <a:r>
            <a:rPr lang="en-GB" sz="2400" kern="1200" dirty="0"/>
            <a:t>email: EducationAccess@suffolk.gov.uk</a:t>
          </a:r>
          <a:endParaRPr lang="en-US" sz="3600" kern="1200" dirty="0"/>
        </a:p>
      </dsp:txBody>
      <dsp:txXfrm>
        <a:off x="52022" y="5438078"/>
        <a:ext cx="6643996" cy="9616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24E27AB-CA19-451D-BDA1-363E2E95FE89}" type="datetimeFigureOut">
              <a:rPr lang="en-GB" smtClean="0"/>
              <a:t>20/03/2023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10E204B-6C12-4C53-BDBD-294E080A5F27}" type="slidenum">
              <a:rPr lang="en-GB" smtClean="0"/>
              <a:t>‹#›</a:t>
            </a:fld>
            <a:endParaRPr lang="en-GB"/>
          </a:p>
        </p:txBody>
      </p:sp>
    </p:spTree>
    <p:extLst>
      <p:ext uri="{BB962C8B-B14F-4D97-AF65-F5344CB8AC3E}">
        <p14:creationId xmlns:p14="http://schemas.microsoft.com/office/powerpoint/2010/main" val="2131802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0E204B-6C12-4C53-BDBD-294E080A5F27}" type="slidenum">
              <a:rPr lang="en-GB" smtClean="0"/>
              <a:t>1</a:t>
            </a:fld>
            <a:endParaRPr lang="en-GB"/>
          </a:p>
        </p:txBody>
      </p:sp>
    </p:spTree>
    <p:extLst>
      <p:ext uri="{BB962C8B-B14F-4D97-AF65-F5344CB8AC3E}">
        <p14:creationId xmlns:p14="http://schemas.microsoft.com/office/powerpoint/2010/main" val="1344022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10E204B-6C12-4C53-BDBD-294E080A5F27}" type="slidenum">
              <a:rPr lang="en-GB" smtClean="0"/>
              <a:t>10</a:t>
            </a:fld>
            <a:endParaRPr lang="en-GB"/>
          </a:p>
        </p:txBody>
      </p:sp>
    </p:spTree>
    <p:extLst>
      <p:ext uri="{BB962C8B-B14F-4D97-AF65-F5344CB8AC3E}">
        <p14:creationId xmlns:p14="http://schemas.microsoft.com/office/powerpoint/2010/main" val="142263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0E204B-6C12-4C53-BDBD-294E080A5F27}" type="slidenum">
              <a:rPr lang="en-GB" smtClean="0"/>
              <a:t>11</a:t>
            </a:fld>
            <a:endParaRPr lang="en-GB"/>
          </a:p>
        </p:txBody>
      </p:sp>
    </p:spTree>
    <p:extLst>
      <p:ext uri="{BB962C8B-B14F-4D97-AF65-F5344CB8AC3E}">
        <p14:creationId xmlns:p14="http://schemas.microsoft.com/office/powerpoint/2010/main" val="3991231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2DFD5A-C063-4AB4-BF89-12BD01ADA6E8}" type="slidenum">
              <a:rPr lang="en-GB" smtClean="0"/>
              <a:t>12</a:t>
            </a:fld>
            <a:endParaRPr lang="en-GB"/>
          </a:p>
        </p:txBody>
      </p:sp>
    </p:spTree>
    <p:extLst>
      <p:ext uri="{BB962C8B-B14F-4D97-AF65-F5344CB8AC3E}">
        <p14:creationId xmlns:p14="http://schemas.microsoft.com/office/powerpoint/2010/main" val="2892047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10E204B-6C12-4C53-BDBD-294E080A5F27}" type="slidenum">
              <a:rPr lang="en-GB" smtClean="0"/>
              <a:t>13</a:t>
            </a:fld>
            <a:endParaRPr lang="en-GB"/>
          </a:p>
        </p:txBody>
      </p:sp>
    </p:spTree>
    <p:extLst>
      <p:ext uri="{BB962C8B-B14F-4D97-AF65-F5344CB8AC3E}">
        <p14:creationId xmlns:p14="http://schemas.microsoft.com/office/powerpoint/2010/main" val="216939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0E204B-6C12-4C53-BDBD-294E080A5F27}" type="slidenum">
              <a:rPr lang="en-GB" smtClean="0"/>
              <a:t>14</a:t>
            </a:fld>
            <a:endParaRPr lang="en-GB"/>
          </a:p>
        </p:txBody>
      </p:sp>
    </p:spTree>
    <p:extLst>
      <p:ext uri="{BB962C8B-B14F-4D97-AF65-F5344CB8AC3E}">
        <p14:creationId xmlns:p14="http://schemas.microsoft.com/office/powerpoint/2010/main" val="217382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0E204B-6C12-4C53-BDBD-294E080A5F27}" type="slidenum">
              <a:rPr lang="en-GB" smtClean="0"/>
              <a:t>15</a:t>
            </a:fld>
            <a:endParaRPr lang="en-GB"/>
          </a:p>
        </p:txBody>
      </p:sp>
    </p:spTree>
    <p:extLst>
      <p:ext uri="{BB962C8B-B14F-4D97-AF65-F5344CB8AC3E}">
        <p14:creationId xmlns:p14="http://schemas.microsoft.com/office/powerpoint/2010/main" val="568615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EDB530-5D86-4AC3-ADA9-DB6C74C1CE0D}" type="slidenum">
              <a:rPr lang="en-GB" smtClean="0"/>
              <a:t>16</a:t>
            </a:fld>
            <a:endParaRPr lang="en-GB"/>
          </a:p>
        </p:txBody>
      </p:sp>
    </p:spTree>
    <p:extLst>
      <p:ext uri="{BB962C8B-B14F-4D97-AF65-F5344CB8AC3E}">
        <p14:creationId xmlns:p14="http://schemas.microsoft.com/office/powerpoint/2010/main" val="4791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AF636-13C4-428D-944E-B3426424A095}" type="slidenum">
              <a:rPr lang="en-GB" smtClean="0"/>
              <a:t>17</a:t>
            </a:fld>
            <a:endParaRPr lang="en-GB"/>
          </a:p>
        </p:txBody>
      </p:sp>
    </p:spTree>
    <p:extLst>
      <p:ext uri="{BB962C8B-B14F-4D97-AF65-F5344CB8AC3E}">
        <p14:creationId xmlns:p14="http://schemas.microsoft.com/office/powerpoint/2010/main" val="2167157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AF636-13C4-428D-944E-B3426424A095}" type="slidenum">
              <a:rPr lang="en-GB" smtClean="0"/>
              <a:t>18</a:t>
            </a:fld>
            <a:endParaRPr lang="en-GB"/>
          </a:p>
        </p:txBody>
      </p:sp>
    </p:spTree>
    <p:extLst>
      <p:ext uri="{BB962C8B-B14F-4D97-AF65-F5344CB8AC3E}">
        <p14:creationId xmlns:p14="http://schemas.microsoft.com/office/powerpoint/2010/main" val="4287315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0E204B-6C12-4C53-BDBD-294E080A5F27}" type="slidenum">
              <a:rPr lang="en-GB" smtClean="0"/>
              <a:t>19</a:t>
            </a:fld>
            <a:endParaRPr lang="en-GB"/>
          </a:p>
        </p:txBody>
      </p:sp>
    </p:spTree>
    <p:extLst>
      <p:ext uri="{BB962C8B-B14F-4D97-AF65-F5344CB8AC3E}">
        <p14:creationId xmlns:p14="http://schemas.microsoft.com/office/powerpoint/2010/main" val="273250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310E204B-6C12-4C53-BDBD-294E080A5F27}" type="slidenum">
              <a:rPr lang="en-GB" smtClean="0"/>
              <a:t>2</a:t>
            </a:fld>
            <a:endParaRPr lang="en-GB"/>
          </a:p>
        </p:txBody>
      </p:sp>
    </p:spTree>
    <p:extLst>
      <p:ext uri="{BB962C8B-B14F-4D97-AF65-F5344CB8AC3E}">
        <p14:creationId xmlns:p14="http://schemas.microsoft.com/office/powerpoint/2010/main" val="404881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EDB530-5D86-4AC3-ADA9-DB6C74C1CE0D}" type="slidenum">
              <a:rPr lang="en-GB" smtClean="0"/>
              <a:t>20</a:t>
            </a:fld>
            <a:endParaRPr lang="en-GB"/>
          </a:p>
        </p:txBody>
      </p:sp>
    </p:spTree>
    <p:extLst>
      <p:ext uri="{BB962C8B-B14F-4D97-AF65-F5344CB8AC3E}">
        <p14:creationId xmlns:p14="http://schemas.microsoft.com/office/powerpoint/2010/main" val="470350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Symbol" panose="05050102010706020507" pitchFamily="18" charset="2"/>
              <a:buChar char=""/>
            </a:pPr>
            <a:endParaRPr lang="en-GB" sz="1800" dirty="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1AF636-13C4-428D-944E-B3426424A095}" type="slidenum">
              <a:rPr lang="en-GB" smtClean="0"/>
              <a:t>21</a:t>
            </a:fld>
            <a:endParaRPr lang="en-GB"/>
          </a:p>
        </p:txBody>
      </p:sp>
    </p:spTree>
    <p:extLst>
      <p:ext uri="{BB962C8B-B14F-4D97-AF65-F5344CB8AC3E}">
        <p14:creationId xmlns:p14="http://schemas.microsoft.com/office/powerpoint/2010/main" val="1691408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056292-D2EE-7349-AFE2-EA31364E78F8}" type="slidenum">
              <a:rPr lang="en-US" smtClean="0"/>
              <a:t>22</a:t>
            </a:fld>
            <a:endParaRPr lang="en-US"/>
          </a:p>
        </p:txBody>
      </p:sp>
    </p:spTree>
    <p:extLst>
      <p:ext uri="{BB962C8B-B14F-4D97-AF65-F5344CB8AC3E}">
        <p14:creationId xmlns:p14="http://schemas.microsoft.com/office/powerpoint/2010/main" val="3547480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0E204B-6C12-4C53-BDBD-294E080A5F27}" type="slidenum">
              <a:rPr lang="en-GB" smtClean="0"/>
              <a:t>23</a:t>
            </a:fld>
            <a:endParaRPr lang="en-GB"/>
          </a:p>
        </p:txBody>
      </p:sp>
    </p:spTree>
    <p:extLst>
      <p:ext uri="{BB962C8B-B14F-4D97-AF65-F5344CB8AC3E}">
        <p14:creationId xmlns:p14="http://schemas.microsoft.com/office/powerpoint/2010/main" val="1487793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AF636-13C4-428D-944E-B3426424A0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904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0E204B-6C12-4C53-BDBD-294E080A5F27}" type="slidenum">
              <a:rPr lang="en-GB" smtClean="0"/>
              <a:t>25</a:t>
            </a:fld>
            <a:endParaRPr lang="en-GB"/>
          </a:p>
        </p:txBody>
      </p:sp>
    </p:spTree>
    <p:extLst>
      <p:ext uri="{BB962C8B-B14F-4D97-AF65-F5344CB8AC3E}">
        <p14:creationId xmlns:p14="http://schemas.microsoft.com/office/powerpoint/2010/main" val="3786667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AF636-13C4-428D-944E-B3426424A095}" type="slidenum">
              <a:rPr lang="en-GB" smtClean="0"/>
              <a:t>26</a:t>
            </a:fld>
            <a:endParaRPr lang="en-GB"/>
          </a:p>
        </p:txBody>
      </p:sp>
    </p:spTree>
    <p:extLst>
      <p:ext uri="{BB962C8B-B14F-4D97-AF65-F5344CB8AC3E}">
        <p14:creationId xmlns:p14="http://schemas.microsoft.com/office/powerpoint/2010/main" val="3958777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1AF636-13C4-428D-944E-B3426424A095}" type="slidenum">
              <a:rPr lang="en-GB" smtClean="0"/>
              <a:t>27</a:t>
            </a:fld>
            <a:endParaRPr lang="en-GB"/>
          </a:p>
        </p:txBody>
      </p:sp>
    </p:spTree>
    <p:extLst>
      <p:ext uri="{BB962C8B-B14F-4D97-AF65-F5344CB8AC3E}">
        <p14:creationId xmlns:p14="http://schemas.microsoft.com/office/powerpoint/2010/main" val="3854042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0E204B-6C12-4C53-BDBD-294E080A5F27}" type="slidenum">
              <a:rPr lang="en-GB" smtClean="0"/>
              <a:t>28</a:t>
            </a:fld>
            <a:endParaRPr lang="en-GB"/>
          </a:p>
        </p:txBody>
      </p:sp>
    </p:spTree>
    <p:extLst>
      <p:ext uri="{BB962C8B-B14F-4D97-AF65-F5344CB8AC3E}">
        <p14:creationId xmlns:p14="http://schemas.microsoft.com/office/powerpoint/2010/main" val="1034459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A7EDB530-5D86-4AC3-ADA9-DB6C74C1CE0D}" type="slidenum">
              <a:rPr lang="en-GB" smtClean="0"/>
              <a:t>3</a:t>
            </a:fld>
            <a:endParaRPr lang="en-GB"/>
          </a:p>
        </p:txBody>
      </p:sp>
    </p:spTree>
    <p:extLst>
      <p:ext uri="{BB962C8B-B14F-4D97-AF65-F5344CB8AC3E}">
        <p14:creationId xmlns:p14="http://schemas.microsoft.com/office/powerpoint/2010/main" val="669227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10E204B-6C12-4C53-BDBD-294E080A5F27}" type="slidenum">
              <a:rPr lang="en-GB" smtClean="0"/>
              <a:t>4</a:t>
            </a:fld>
            <a:endParaRPr lang="en-GB"/>
          </a:p>
        </p:txBody>
      </p:sp>
    </p:spTree>
    <p:extLst>
      <p:ext uri="{BB962C8B-B14F-4D97-AF65-F5344CB8AC3E}">
        <p14:creationId xmlns:p14="http://schemas.microsoft.com/office/powerpoint/2010/main" val="210232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EDB530-5D86-4AC3-ADA9-DB6C74C1CE0D}" type="slidenum">
              <a:rPr lang="en-GB" smtClean="0"/>
              <a:t>5</a:t>
            </a:fld>
            <a:endParaRPr lang="en-GB"/>
          </a:p>
        </p:txBody>
      </p:sp>
    </p:spTree>
    <p:extLst>
      <p:ext uri="{BB962C8B-B14F-4D97-AF65-F5344CB8AC3E}">
        <p14:creationId xmlns:p14="http://schemas.microsoft.com/office/powerpoint/2010/main" val="2709846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0E204B-6C12-4C53-BDBD-294E080A5F27}" type="slidenum">
              <a:rPr lang="en-GB" smtClean="0"/>
              <a:t>6</a:t>
            </a:fld>
            <a:endParaRPr lang="en-GB"/>
          </a:p>
        </p:txBody>
      </p:sp>
    </p:spTree>
    <p:extLst>
      <p:ext uri="{BB962C8B-B14F-4D97-AF65-F5344CB8AC3E}">
        <p14:creationId xmlns:p14="http://schemas.microsoft.com/office/powerpoint/2010/main" val="77244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0E204B-6C12-4C53-BDBD-294E080A5F27}" type="slidenum">
              <a:rPr lang="en-GB" smtClean="0"/>
              <a:t>7</a:t>
            </a:fld>
            <a:endParaRPr lang="en-GB"/>
          </a:p>
        </p:txBody>
      </p:sp>
    </p:spTree>
    <p:extLst>
      <p:ext uri="{BB962C8B-B14F-4D97-AF65-F5344CB8AC3E}">
        <p14:creationId xmlns:p14="http://schemas.microsoft.com/office/powerpoint/2010/main" val="2925865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10E204B-6C12-4C53-BDBD-294E080A5F27}" type="slidenum">
              <a:rPr lang="en-GB" smtClean="0"/>
              <a:t>8</a:t>
            </a:fld>
            <a:endParaRPr lang="en-GB"/>
          </a:p>
        </p:txBody>
      </p:sp>
    </p:spTree>
    <p:extLst>
      <p:ext uri="{BB962C8B-B14F-4D97-AF65-F5344CB8AC3E}">
        <p14:creationId xmlns:p14="http://schemas.microsoft.com/office/powerpoint/2010/main" val="83363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0E204B-6C12-4C53-BDBD-294E080A5F27}" type="slidenum">
              <a:rPr lang="en-GB" smtClean="0"/>
              <a:t>9</a:t>
            </a:fld>
            <a:endParaRPr lang="en-GB"/>
          </a:p>
        </p:txBody>
      </p:sp>
    </p:spTree>
    <p:extLst>
      <p:ext uri="{BB962C8B-B14F-4D97-AF65-F5344CB8AC3E}">
        <p14:creationId xmlns:p14="http://schemas.microsoft.com/office/powerpoint/2010/main" val="2544310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BBACF-788C-3CAA-1EB9-9DABAACC16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B2572D-9FCE-3314-D537-9C9307FA8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6F187E-83ED-AEDC-89CA-6E9BD0A0979F}"/>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5" name="Footer Placeholder 4">
            <a:extLst>
              <a:ext uri="{FF2B5EF4-FFF2-40B4-BE49-F238E27FC236}">
                <a16:creationId xmlns:a16="http://schemas.microsoft.com/office/drawing/2014/main" id="{AA39C042-0BA6-816C-51A0-133A133CD3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3EE4F2-27B9-51B8-98C1-63EB17802ADF}"/>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265918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6CE4-E71A-6842-3C00-3C802583F1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100C3A-DC61-A18E-120D-B38C8258E4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B7297B-7FBD-447D-929D-9CF678221026}"/>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5" name="Footer Placeholder 4">
            <a:extLst>
              <a:ext uri="{FF2B5EF4-FFF2-40B4-BE49-F238E27FC236}">
                <a16:creationId xmlns:a16="http://schemas.microsoft.com/office/drawing/2014/main" id="{1BC6F14F-57B5-27AD-FA81-F2E562FB0C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E8EC86-3141-37F4-70AB-96A3D43D2564}"/>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149137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5881E0-5DDC-0658-8DB6-13BC6999CD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CF3E3A-6288-B5FE-FF9F-064A31CA0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95D800-4775-11CC-4386-48354B87F5E7}"/>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5" name="Footer Placeholder 4">
            <a:extLst>
              <a:ext uri="{FF2B5EF4-FFF2-40B4-BE49-F238E27FC236}">
                <a16:creationId xmlns:a16="http://schemas.microsoft.com/office/drawing/2014/main" id="{9D0412EF-89F0-06FF-E865-D1528B2A76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C13AA4-CDEE-60E8-F342-ED34E61694FA}"/>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180315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B150-6289-9F7A-5DCF-2F8C15D0D5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391DF9-BE73-C0A5-BDCF-B80275C0FF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68610F-67FF-D621-2366-F1D96A97EA51}"/>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5" name="Footer Placeholder 4">
            <a:extLst>
              <a:ext uri="{FF2B5EF4-FFF2-40B4-BE49-F238E27FC236}">
                <a16:creationId xmlns:a16="http://schemas.microsoft.com/office/drawing/2014/main" id="{4FCE9A5B-CA88-2170-19D0-3F8ABCC7A7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A7C031-2458-7226-9CDA-49923046D9E9}"/>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161540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242EA-0D38-5340-190D-18EAC2EC4C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061D81-00C6-42E2-FA52-BDFDEBFB5F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EDAC10-1E4A-CF10-10AF-19F730FD9724}"/>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5" name="Footer Placeholder 4">
            <a:extLst>
              <a:ext uri="{FF2B5EF4-FFF2-40B4-BE49-F238E27FC236}">
                <a16:creationId xmlns:a16="http://schemas.microsoft.com/office/drawing/2014/main" id="{FC118174-3533-7921-4EC3-0A2B08A708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639E8-35B0-E426-F82D-1E968BC291AA}"/>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420534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B09AF-0392-EEDC-694C-63F8D00F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DA89D0-7747-E631-0A3F-F91E83C401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EA6A04-41ED-62DF-F4C1-939B7B22B1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4216A3-5A21-AAAC-BE68-608DB88FF1F6}"/>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6" name="Footer Placeholder 5">
            <a:extLst>
              <a:ext uri="{FF2B5EF4-FFF2-40B4-BE49-F238E27FC236}">
                <a16:creationId xmlns:a16="http://schemas.microsoft.com/office/drawing/2014/main" id="{ED8E1FE3-00D5-84C5-40EF-5EAE33B7C4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D716D6-CE22-B020-5EEF-11D011A2684C}"/>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418746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40B5-A72C-FA71-4C4F-7C2DD9B057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FB0C03-170C-2E4D-5558-59639F706F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F2899-A4DF-173B-369E-66E91DECB3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56F3ED-BB74-4803-1B61-1EF1FEB6B5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F8281A-DB06-584F-6232-BF3108273E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776248-86F0-1C6B-C1D8-ACDF6A89D790}"/>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8" name="Footer Placeholder 7">
            <a:extLst>
              <a:ext uri="{FF2B5EF4-FFF2-40B4-BE49-F238E27FC236}">
                <a16:creationId xmlns:a16="http://schemas.microsoft.com/office/drawing/2014/main" id="{B7D89BD0-1C64-A13A-0FB4-08A6C74A27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6206A5-C2B4-B5FB-A021-37A66B715D44}"/>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297580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F28E-71E8-6DDC-6658-47677FC5EFF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BBFF98-5633-47E0-6B51-FB290B05271A}"/>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4" name="Footer Placeholder 3">
            <a:extLst>
              <a:ext uri="{FF2B5EF4-FFF2-40B4-BE49-F238E27FC236}">
                <a16:creationId xmlns:a16="http://schemas.microsoft.com/office/drawing/2014/main" id="{AC13483A-D4C7-8393-218D-30A8F368F6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8907F4-DD96-56C8-7D6F-B58FC47E438F}"/>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1666441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942BDD-216D-3752-CF77-48B4FFDD8FEA}"/>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3" name="Footer Placeholder 2">
            <a:extLst>
              <a:ext uri="{FF2B5EF4-FFF2-40B4-BE49-F238E27FC236}">
                <a16:creationId xmlns:a16="http://schemas.microsoft.com/office/drawing/2014/main" id="{2676C4F4-F41C-D00E-E172-F587C850C7D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F16E8D-E126-2832-6AEA-BCB07A412D36}"/>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294430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8AB1-064C-1F78-FE7A-7F62EF08B3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377EB1-6060-57E4-61EB-837998A7A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7637F3-0725-AADD-A76B-0AEE995B6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1DE11-509A-2276-F780-BE52AA6C090E}"/>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6" name="Footer Placeholder 5">
            <a:extLst>
              <a:ext uri="{FF2B5EF4-FFF2-40B4-BE49-F238E27FC236}">
                <a16:creationId xmlns:a16="http://schemas.microsoft.com/office/drawing/2014/main" id="{924285BF-09F0-9790-1CB5-9701A36200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F6982F-3F03-00AE-198D-C56BAED95D44}"/>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297086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FA1-A7D0-DDB2-1462-B0A811EFBC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16E0449-E33D-ADAA-7C9F-9B6BE18D72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7C358E4-C30C-68D9-C0C1-D1628DA3B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8DB97-9164-768A-7B47-A77FA4AE5636}"/>
              </a:ext>
            </a:extLst>
          </p:cNvPr>
          <p:cNvSpPr>
            <a:spLocks noGrp="1"/>
          </p:cNvSpPr>
          <p:nvPr>
            <p:ph type="dt" sz="half" idx="10"/>
          </p:nvPr>
        </p:nvSpPr>
        <p:spPr/>
        <p:txBody>
          <a:bodyPr/>
          <a:lstStyle/>
          <a:p>
            <a:fld id="{84D0D1B9-6D19-4D74-AD72-47A7CA878D97}" type="datetimeFigureOut">
              <a:rPr lang="en-GB" smtClean="0"/>
              <a:t>20/03/2023</a:t>
            </a:fld>
            <a:endParaRPr lang="en-GB"/>
          </a:p>
        </p:txBody>
      </p:sp>
      <p:sp>
        <p:nvSpPr>
          <p:cNvPr id="6" name="Footer Placeholder 5">
            <a:extLst>
              <a:ext uri="{FF2B5EF4-FFF2-40B4-BE49-F238E27FC236}">
                <a16:creationId xmlns:a16="http://schemas.microsoft.com/office/drawing/2014/main" id="{353ADBAA-1841-1718-E8B9-848E21C881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36B58B-F19B-B67D-2045-9E1112EF678C}"/>
              </a:ext>
            </a:extLst>
          </p:cNvPr>
          <p:cNvSpPr>
            <a:spLocks noGrp="1"/>
          </p:cNvSpPr>
          <p:nvPr>
            <p:ph type="sldNum" sz="quarter" idx="12"/>
          </p:nvPr>
        </p:nvSpPr>
        <p:spPr/>
        <p:txBody>
          <a:bodyPr/>
          <a:lstStyle/>
          <a:p>
            <a:fld id="{CCB63974-FCE4-48D4-8170-947942E8D054}" type="slidenum">
              <a:rPr lang="en-GB" smtClean="0"/>
              <a:t>‹#›</a:t>
            </a:fld>
            <a:endParaRPr lang="en-GB"/>
          </a:p>
        </p:txBody>
      </p:sp>
    </p:spTree>
    <p:extLst>
      <p:ext uri="{BB962C8B-B14F-4D97-AF65-F5344CB8AC3E}">
        <p14:creationId xmlns:p14="http://schemas.microsoft.com/office/powerpoint/2010/main" val="105071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3B8E3F-296F-4D73-3EC9-E921036ABA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A48064-2775-7667-93BD-45BAC0255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BAF221-91FE-8B84-C6B7-F91893D0F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0D1B9-6D19-4D74-AD72-47A7CA878D97}" type="datetimeFigureOut">
              <a:rPr lang="en-GB" smtClean="0"/>
              <a:t>20/03/2023</a:t>
            </a:fld>
            <a:endParaRPr lang="en-GB"/>
          </a:p>
        </p:txBody>
      </p:sp>
      <p:sp>
        <p:nvSpPr>
          <p:cNvPr id="5" name="Footer Placeholder 4">
            <a:extLst>
              <a:ext uri="{FF2B5EF4-FFF2-40B4-BE49-F238E27FC236}">
                <a16:creationId xmlns:a16="http://schemas.microsoft.com/office/drawing/2014/main" id="{0DE88627-E09B-62C8-BD41-1E902C102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470ED5-A535-AB39-79CD-67C65EC9A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63974-FCE4-48D4-8170-947942E8D054}" type="slidenum">
              <a:rPr lang="en-GB" smtClean="0"/>
              <a:t>‹#›</a:t>
            </a:fld>
            <a:endParaRPr lang="en-GB"/>
          </a:p>
        </p:txBody>
      </p:sp>
    </p:spTree>
    <p:extLst>
      <p:ext uri="{BB962C8B-B14F-4D97-AF65-F5344CB8AC3E}">
        <p14:creationId xmlns:p14="http://schemas.microsoft.com/office/powerpoint/2010/main" val="311745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10.png"/><Relationship Id="rId10" Type="http://schemas.microsoft.com/office/2007/relationships/diagramDrawing" Target="../diagrams/drawing2.xml"/><Relationship Id="rId4" Type="http://schemas.openxmlformats.org/officeDocument/2006/relationships/image" Target="../media/image9.png"/><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hyperlink" Target="mailto:Maria.hough@suffok.gov.uk" TargetMode="External"/><Relationship Id="rId3" Type="http://schemas.openxmlformats.org/officeDocument/2006/relationships/image" Target="../media/image16.png"/><Relationship Id="rId7" Type="http://schemas.openxmlformats.org/officeDocument/2006/relationships/hyperlink" Target="mailto:Laura.Humphrey@suffolk.gov.u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Jamie.Hudson@suffolk.gov.uk" TargetMode="External"/><Relationship Id="rId5" Type="http://schemas.openxmlformats.org/officeDocument/2006/relationships/hyperlink" Target="mailto:Laura.chevous2@suffolk.gov.uk" TargetMode="External"/><Relationship Id="rId4" Type="http://schemas.openxmlformats.org/officeDocument/2006/relationships/hyperlink" Target="mailto:Jo.bustos@suffolk.gov.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infolink.suffolk.gov.uk/kb5/suffolk/infolink/advice.page?id=Nh2oJw7Qq4I" TargetMode="Externa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hyperlink" Target="https://infolink.suffolk.gov.uk/kb5/suffolk/infolink/advice.page?id=la6i2-nerA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hyperlink" Target="https://www.suffolk.gov.uk/children-families-and-learning/pts/" TargetMode="External"/><Relationship Id="rId5" Type="http://schemas.openxmlformats.org/officeDocument/2006/relationships/image" Target="../media/image24.png"/><Relationship Id="rId10" Type="http://schemas.openxmlformats.org/officeDocument/2006/relationships/hyperlink" Target="https://suffolklearning.com/inclusion/specialist-education-services/" TargetMode="External"/><Relationship Id="rId4" Type="http://schemas.openxmlformats.org/officeDocument/2006/relationships/image" Target="../media/image23.png"/><Relationship Id="rId9" Type="http://schemas.openxmlformats.org/officeDocument/2006/relationships/hyperlink" Target="https://infolink.suffolk.gov.uk/kb5/suffolk/infolink/advice.page?id=Fd-ONIQX11M" TargetMode="External"/><Relationship Id="rId14" Type="http://schemas.openxmlformats.org/officeDocument/2006/relationships/hyperlink" Target="https://www.suffolk.gov.uk/children-families-and-learning/childrens-health/school-nurs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8" Type="http://schemas.openxmlformats.org/officeDocument/2006/relationships/hyperlink" Target="https://westsussex-local-offer.s3.amazonaws.com/public/system/attachments/790/original/Graduated_Approach_July_2017.pdf" TargetMode="External"/><Relationship Id="rId3" Type="http://schemas.openxmlformats.org/officeDocument/2006/relationships/hyperlink" Target="http://www.bexleylocaloffer.uk/Services/5419" TargetMode="External"/><Relationship Id="rId7" Type="http://schemas.openxmlformats.org/officeDocument/2006/relationships/hyperlink" Target="https://nasen.org.uk/news/teacher-handbook-launched"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s://astreaacademytrust.org/inclusion-home/supporting-pupils-with-send/" TargetMode="External"/><Relationship Id="rId5" Type="http://schemas.openxmlformats.org/officeDocument/2006/relationships/hyperlink" Target="https://www.swaveseyvc.co.uk/wp-content/uploads/2020/10/SVC-SEND-Information-Report-2020-2021.pdf" TargetMode="External"/><Relationship Id="rId4" Type="http://schemas.openxmlformats.org/officeDocument/2006/relationships/hyperlink" Target="https://educationendowmentfoundation.org.uk/news/eef-blog-five-a-day-to-improve-send-outcomes"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search3.openobjects.com/mediamanager/suffolk/enterprise/files/graduated_response_a4_sept_22_6.pdf" TargetMode="External"/><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D6BA30-0282-30AE-01C8-BFE7E1ECE30C}"/>
              </a:ext>
            </a:extLst>
          </p:cNvPr>
          <p:cNvSpPr>
            <a:spLocks noGrp="1"/>
          </p:cNvSpPr>
          <p:nvPr>
            <p:ph type="ctrTitle"/>
          </p:nvPr>
        </p:nvSpPr>
        <p:spPr>
          <a:xfrm>
            <a:off x="0" y="0"/>
            <a:ext cx="12192000" cy="1915064"/>
          </a:xfrm>
        </p:spPr>
        <p:txBody>
          <a:bodyPr>
            <a:noAutofit/>
          </a:bodyPr>
          <a:lstStyle/>
          <a:p>
            <a:r>
              <a:rPr lang="en-GB" sz="4800" b="1">
                <a:solidFill>
                  <a:schemeClr val="bg1"/>
                </a:solidFill>
              </a:rPr>
              <a:t>SENCO Forum</a:t>
            </a:r>
            <a:br>
              <a:rPr lang="en-GB" sz="3600">
                <a:solidFill>
                  <a:schemeClr val="bg1"/>
                </a:solidFill>
              </a:rPr>
            </a:br>
            <a:r>
              <a:rPr lang="en-GB" sz="3600">
                <a:solidFill>
                  <a:schemeClr val="accent1">
                    <a:lumMod val="20000"/>
                    <a:lumOff val="80000"/>
                  </a:schemeClr>
                </a:solidFill>
              </a:rPr>
              <a:t>Assess Plan Do Review: </a:t>
            </a:r>
            <a:br>
              <a:rPr lang="en-GB" sz="3600">
                <a:solidFill>
                  <a:schemeClr val="accent1">
                    <a:lumMod val="20000"/>
                    <a:lumOff val="80000"/>
                  </a:schemeClr>
                </a:solidFill>
              </a:rPr>
            </a:br>
            <a:r>
              <a:rPr lang="en-GB" sz="3600">
                <a:solidFill>
                  <a:schemeClr val="accent1">
                    <a:lumMod val="20000"/>
                    <a:lumOff val="80000"/>
                  </a:schemeClr>
                </a:solidFill>
              </a:rPr>
              <a:t>Your Graduated Approach &amp; Suffolk’s Graduated Response</a:t>
            </a:r>
            <a:endParaRPr lang="en-GB" sz="3600">
              <a:solidFill>
                <a:schemeClr val="bg1"/>
              </a:solidFill>
            </a:endParaRPr>
          </a:p>
        </p:txBody>
      </p:sp>
      <p:pic>
        <p:nvPicPr>
          <p:cNvPr id="5" name="Picture 4">
            <a:extLst>
              <a:ext uri="{FF2B5EF4-FFF2-40B4-BE49-F238E27FC236}">
                <a16:creationId xmlns:a16="http://schemas.microsoft.com/office/drawing/2014/main" id="{8160DCA8-BBAB-C8FA-50AC-F30A04EF0E32}"/>
              </a:ext>
            </a:extLst>
          </p:cNvPr>
          <p:cNvPicPr>
            <a:picLocks noChangeAspect="1"/>
          </p:cNvPicPr>
          <p:nvPr/>
        </p:nvPicPr>
        <p:blipFill rotWithShape="1">
          <a:blip r:embed="rId3"/>
          <a:srcRect t="50000" r="50000" b="12148"/>
          <a:stretch/>
        </p:blipFill>
        <p:spPr>
          <a:xfrm>
            <a:off x="1205372" y="2139351"/>
            <a:ext cx="9781255" cy="4165196"/>
          </a:xfrm>
          <a:prstGeom prst="rect">
            <a:avLst/>
          </a:prstGeom>
        </p:spPr>
      </p:pic>
    </p:spTree>
    <p:extLst>
      <p:ext uri="{BB962C8B-B14F-4D97-AF65-F5344CB8AC3E}">
        <p14:creationId xmlns:p14="http://schemas.microsoft.com/office/powerpoint/2010/main" val="780284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77AF82-0E6A-A989-031E-730E352EA262}"/>
              </a:ext>
            </a:extLst>
          </p:cNvPr>
          <p:cNvSpPr>
            <a:spLocks noGrp="1"/>
          </p:cNvSpPr>
          <p:nvPr>
            <p:ph type="title"/>
          </p:nvPr>
        </p:nvSpPr>
        <p:spPr>
          <a:xfrm>
            <a:off x="277091" y="325369"/>
            <a:ext cx="4731591" cy="1883097"/>
          </a:xfrm>
        </p:spPr>
        <p:txBody>
          <a:bodyPr anchor="b">
            <a:normAutofit/>
          </a:bodyPr>
          <a:lstStyle/>
          <a:p>
            <a:r>
              <a:rPr lang="en-GB" sz="5400" b="1"/>
              <a:t>What’s your role as a SENCO?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1B6CAC-A5CB-8ED7-150F-44A0BEADA74D}"/>
              </a:ext>
            </a:extLst>
          </p:cNvPr>
          <p:cNvSpPr>
            <a:spLocks noGrp="1"/>
          </p:cNvSpPr>
          <p:nvPr>
            <p:ph idx="1"/>
          </p:nvPr>
        </p:nvSpPr>
        <p:spPr>
          <a:xfrm>
            <a:off x="640080" y="2872899"/>
            <a:ext cx="4243589" cy="3320668"/>
          </a:xfrm>
        </p:spPr>
        <p:txBody>
          <a:bodyPr>
            <a:normAutofit/>
          </a:bodyPr>
          <a:lstStyle/>
          <a:p>
            <a:endParaRPr lang="en-GB" sz="2200"/>
          </a:p>
          <a:p>
            <a:endParaRPr lang="en-GB" sz="2200"/>
          </a:p>
          <a:p>
            <a:endParaRPr lang="en-GB" sz="2200"/>
          </a:p>
        </p:txBody>
      </p:sp>
      <p:pic>
        <p:nvPicPr>
          <p:cNvPr id="7" name="Picture 6">
            <a:extLst>
              <a:ext uri="{FF2B5EF4-FFF2-40B4-BE49-F238E27FC236}">
                <a16:creationId xmlns:a16="http://schemas.microsoft.com/office/drawing/2014/main" id="{6DE21FDE-CD6A-EE26-D84D-6B460DBDD8DC}"/>
              </a:ext>
            </a:extLst>
          </p:cNvPr>
          <p:cNvPicPr>
            <a:picLocks noChangeAspect="1"/>
          </p:cNvPicPr>
          <p:nvPr/>
        </p:nvPicPr>
        <p:blipFill rotWithShape="1">
          <a:blip r:embed="rId3"/>
          <a:srcRect l="17831" r="2198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86708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4726-8395-40E2-A9B7-085714F15672}"/>
              </a:ext>
            </a:extLst>
          </p:cNvPr>
          <p:cNvSpPr>
            <a:spLocks noGrp="1"/>
          </p:cNvSpPr>
          <p:nvPr>
            <p:ph type="title"/>
          </p:nvPr>
        </p:nvSpPr>
        <p:spPr>
          <a:xfrm>
            <a:off x="193964" y="365125"/>
            <a:ext cx="11159836" cy="1325563"/>
          </a:xfrm>
        </p:spPr>
        <p:txBody>
          <a:bodyPr>
            <a:normAutofit fontScale="90000"/>
          </a:bodyPr>
          <a:lstStyle/>
          <a:p>
            <a:r>
              <a:rPr lang="en-GB" b="1" dirty="0"/>
              <a:t>Does your school reflect? </a:t>
            </a:r>
            <a:br>
              <a:rPr lang="en-GB" b="1" dirty="0"/>
            </a:br>
            <a:r>
              <a:rPr lang="en-GB" b="1" dirty="0"/>
              <a:t>All teachers are teachers of SEND? </a:t>
            </a:r>
            <a:br>
              <a:rPr lang="en-GB" b="1" dirty="0"/>
            </a:br>
            <a:r>
              <a:rPr lang="en-GB" b="1" dirty="0"/>
              <a:t>All leaders are leaders of SEND?</a:t>
            </a:r>
          </a:p>
        </p:txBody>
      </p:sp>
      <p:sp>
        <p:nvSpPr>
          <p:cNvPr id="4" name="Thought Bubble: Cloud 3">
            <a:extLst>
              <a:ext uri="{FF2B5EF4-FFF2-40B4-BE49-F238E27FC236}">
                <a16:creationId xmlns:a16="http://schemas.microsoft.com/office/drawing/2014/main" id="{77945394-F388-45A5-8940-5E35D6456BAB}"/>
              </a:ext>
            </a:extLst>
          </p:cNvPr>
          <p:cNvSpPr/>
          <p:nvPr/>
        </p:nvSpPr>
        <p:spPr>
          <a:xfrm>
            <a:off x="3237024" y="2158583"/>
            <a:ext cx="3931795" cy="235345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How do you know your teachers understand their responsibilities under the code of practice?</a:t>
            </a:r>
          </a:p>
        </p:txBody>
      </p:sp>
      <p:sp>
        <p:nvSpPr>
          <p:cNvPr id="8" name="Thought Bubble: Cloud 7">
            <a:extLst>
              <a:ext uri="{FF2B5EF4-FFF2-40B4-BE49-F238E27FC236}">
                <a16:creationId xmlns:a16="http://schemas.microsoft.com/office/drawing/2014/main" id="{D2B5733F-132D-4AB0-B618-F88A0F376F1F}"/>
              </a:ext>
            </a:extLst>
          </p:cNvPr>
          <p:cNvSpPr/>
          <p:nvPr/>
        </p:nvSpPr>
        <p:spPr>
          <a:xfrm>
            <a:off x="7450113" y="1686940"/>
            <a:ext cx="4442085" cy="206364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do you audit/respond to staff  skillset?</a:t>
            </a:r>
          </a:p>
        </p:txBody>
      </p:sp>
      <p:sp>
        <p:nvSpPr>
          <p:cNvPr id="9" name="Thought Bubble: Cloud 8">
            <a:extLst>
              <a:ext uri="{FF2B5EF4-FFF2-40B4-BE49-F238E27FC236}">
                <a16:creationId xmlns:a16="http://schemas.microsoft.com/office/drawing/2014/main" id="{49F7FA98-55E5-497E-A81D-B00483F8B2C7}"/>
              </a:ext>
            </a:extLst>
          </p:cNvPr>
          <p:cNvSpPr/>
          <p:nvPr/>
        </p:nvSpPr>
        <p:spPr>
          <a:xfrm>
            <a:off x="5672528" y="4317167"/>
            <a:ext cx="3931794" cy="217570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do you monitor CYP provision within the classroom?</a:t>
            </a:r>
          </a:p>
        </p:txBody>
      </p:sp>
      <p:sp>
        <p:nvSpPr>
          <p:cNvPr id="10" name="Thought Bubble: Cloud 9">
            <a:extLst>
              <a:ext uri="{FF2B5EF4-FFF2-40B4-BE49-F238E27FC236}">
                <a16:creationId xmlns:a16="http://schemas.microsoft.com/office/drawing/2014/main" id="{8A2E57EA-F48F-4086-9C88-8D1D17809ED9}"/>
              </a:ext>
            </a:extLst>
          </p:cNvPr>
          <p:cNvSpPr/>
          <p:nvPr/>
        </p:nvSpPr>
        <p:spPr>
          <a:xfrm>
            <a:off x="417227" y="4512039"/>
            <a:ext cx="3765030" cy="198672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What is SLT involvement in SEND monitoring? </a:t>
            </a:r>
          </a:p>
        </p:txBody>
      </p:sp>
    </p:spTree>
    <p:extLst>
      <p:ext uri="{BB962C8B-B14F-4D97-AF65-F5344CB8AC3E}">
        <p14:creationId xmlns:p14="http://schemas.microsoft.com/office/powerpoint/2010/main" val="1422326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noGrp="1"/>
          </p:cNvSpPr>
          <p:nvPr>
            <p:ph type="title" idx="4294967295"/>
          </p:nvPr>
        </p:nvSpPr>
        <p:spPr>
          <a:xfrm>
            <a:off x="642003" y="57373"/>
            <a:ext cx="11195891" cy="1252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00000"/>
              </a:lnSpc>
              <a:defRPr/>
            </a:pPr>
            <a:r>
              <a:rPr kumimoji="0" lang="en-GB" sz="4800" b="1" i="0" u="none" strike="noStrike" kern="1200" cap="none" spc="0" normalizeH="0" baseline="0" noProof="0">
                <a:ln>
                  <a:noFill/>
                </a:ln>
                <a:solidFill>
                  <a:srgbClr val="20438F"/>
                </a:solidFill>
                <a:effectLst/>
                <a:uLnTx/>
                <a:uFillTx/>
                <a:latin typeface="Arial"/>
                <a:cs typeface="Arial"/>
              </a:rPr>
              <a:t>Code of Practice</a:t>
            </a:r>
            <a:r>
              <a:rPr lang="en-GB" sz="4800" b="1">
                <a:solidFill>
                  <a:srgbClr val="20438F"/>
                </a:solidFill>
                <a:latin typeface="Arial"/>
                <a:cs typeface="Arial"/>
              </a:rPr>
              <a:t> APDR</a:t>
            </a:r>
            <a:endParaRPr kumimoji="0" lang="en-GB" sz="1600" b="1" i="0" u="none" strike="noStrike" kern="1200" cap="none" spc="0" normalizeH="0" baseline="0" noProof="0">
              <a:ln>
                <a:noFill/>
              </a:ln>
              <a:solidFill>
                <a:srgbClr val="20438F"/>
              </a:solidFill>
              <a:effectLst/>
              <a:uLnTx/>
              <a:uFillTx/>
              <a:latin typeface="Arial" panose="020B0604020202020204" pitchFamily="34" charset="0"/>
              <a:ea typeface="+mj-ea"/>
              <a:cs typeface="Arial" panose="020B0604020202020204" pitchFamily="34" charset="0"/>
            </a:endParaRPr>
          </a:p>
        </p:txBody>
      </p:sp>
      <p:sp>
        <p:nvSpPr>
          <p:cNvPr id="8" name="Rectangle 7" descr="The Code of Practice 6.45 lists a range of sources of information, these include:"/>
          <p:cNvSpPr/>
          <p:nvPr/>
        </p:nvSpPr>
        <p:spPr>
          <a:xfrm>
            <a:off x="667233" y="1310101"/>
            <a:ext cx="11170661" cy="738664"/>
          </a:xfrm>
          <a:prstGeom prst="rect">
            <a:avLst/>
          </a:prstGeom>
        </p:spPr>
        <p:txBody>
          <a:bodyPr wrap="square">
            <a:spAutoFit/>
          </a:bodyPr>
          <a:lstStyle/>
          <a:p>
            <a:pPr defTabSz="914400"/>
            <a:endParaRPr lang="en-GB" altLang="en-US" sz="2400" b="1">
              <a:solidFill>
                <a:srgbClr val="20438F"/>
              </a:solidFill>
              <a:latin typeface="Arial" panose="020B0604020202020204" pitchFamily="34" charset="0"/>
              <a:cs typeface="Arial" panose="020B0604020202020204" pitchFamily="34" charset="0"/>
            </a:endParaRPr>
          </a:p>
          <a:p>
            <a:pPr defTabSz="914400"/>
            <a:endParaRPr lang="en-GB" altLang="en-US">
              <a:solidFill>
                <a:prstClr val="black"/>
              </a:solidFill>
              <a:latin typeface="Candara"/>
            </a:endParaRPr>
          </a:p>
        </p:txBody>
      </p:sp>
      <p:pic>
        <p:nvPicPr>
          <p:cNvPr id="2" name="Picture 1">
            <a:extLst>
              <a:ext uri="{FF2B5EF4-FFF2-40B4-BE49-F238E27FC236}">
                <a16:creationId xmlns:a16="http://schemas.microsoft.com/office/drawing/2014/main" id="{FB181CC3-6FBB-4BA2-ACA4-F7F50B957D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7233" y="6195678"/>
            <a:ext cx="1438293" cy="475982"/>
          </a:xfrm>
          <a:prstGeom prst="rect">
            <a:avLst/>
          </a:prstGeom>
        </p:spPr>
      </p:pic>
      <p:grpSp>
        <p:nvGrpSpPr>
          <p:cNvPr id="3" name="Group 2">
            <a:extLst>
              <a:ext uri="{FF2B5EF4-FFF2-40B4-BE49-F238E27FC236}">
                <a16:creationId xmlns:a16="http://schemas.microsoft.com/office/drawing/2014/main" id="{81198B4E-E84E-47E5-A65F-F362D5D4A6C7}"/>
              </a:ext>
              <a:ext uri="{C183D7F6-B498-43B3-948B-1728B52AA6E4}">
                <adec:decorative xmlns:adec="http://schemas.microsoft.com/office/drawing/2017/decorative" val="1"/>
              </a:ext>
            </a:extLst>
          </p:cNvPr>
          <p:cNvGrpSpPr/>
          <p:nvPr/>
        </p:nvGrpSpPr>
        <p:grpSpPr>
          <a:xfrm>
            <a:off x="8312727" y="4087091"/>
            <a:ext cx="3395899" cy="2455935"/>
            <a:chOff x="8212737" y="3878799"/>
            <a:chExt cx="3495889" cy="2664227"/>
          </a:xfrm>
        </p:grpSpPr>
        <p:pic>
          <p:nvPicPr>
            <p:cNvPr id="5" name="Picture 4">
              <a:extLst>
                <a:ext uri="{FF2B5EF4-FFF2-40B4-BE49-F238E27FC236}">
                  <a16:creationId xmlns:a16="http://schemas.microsoft.com/office/drawing/2014/main" id="{B4277448-3469-4ECC-B547-38B1384489B6}"/>
                </a:ext>
              </a:extLst>
            </p:cNvPr>
            <p:cNvPicPr>
              <a:picLocks noChangeAspect="1"/>
            </p:cNvPicPr>
            <p:nvPr/>
          </p:nvPicPr>
          <p:blipFill rotWithShape="1">
            <a:blip r:embed="rId4"/>
            <a:srcRect l="37894" t="27615" r="37928" b="12631"/>
            <a:stretch/>
          </p:blipFill>
          <p:spPr>
            <a:xfrm>
              <a:off x="9831032" y="3878799"/>
              <a:ext cx="1877594" cy="2597154"/>
            </a:xfrm>
            <a:prstGeom prst="rect">
              <a:avLst/>
            </a:prstGeom>
            <a:ln>
              <a:solidFill>
                <a:schemeClr val="tx1">
                  <a:lumMod val="8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6287819-8C64-4B44-9DD8-C33C8549E5E9}"/>
                </a:ext>
              </a:extLst>
            </p:cNvPr>
            <p:cNvPicPr>
              <a:picLocks noChangeAspect="1"/>
            </p:cNvPicPr>
            <p:nvPr/>
          </p:nvPicPr>
          <p:blipFill rotWithShape="1">
            <a:blip r:embed="rId5"/>
            <a:srcRect l="37894" t="12983" r="37928" b="31236"/>
            <a:stretch/>
          </p:blipFill>
          <p:spPr>
            <a:xfrm rot="20792833">
              <a:off x="8212737" y="3945872"/>
              <a:ext cx="2011304" cy="2597154"/>
            </a:xfrm>
            <a:prstGeom prst="rect">
              <a:avLst/>
            </a:prstGeom>
            <a:ln>
              <a:solidFill>
                <a:schemeClr val="tx1">
                  <a:lumMod val="85000"/>
                </a:schemeClr>
              </a:solidFill>
            </a:ln>
            <a:effectLst>
              <a:outerShdw blurRad="50800" dist="38100" dir="2700000" algn="tl" rotWithShape="0">
                <a:prstClr val="black">
                  <a:alpha val="40000"/>
                </a:prstClr>
              </a:outerShdw>
            </a:effectLst>
          </p:spPr>
        </p:pic>
      </p:grpSp>
      <p:graphicFrame>
        <p:nvGraphicFramePr>
          <p:cNvPr id="12" name="TextBox 3">
            <a:extLst>
              <a:ext uri="{FF2B5EF4-FFF2-40B4-BE49-F238E27FC236}">
                <a16:creationId xmlns:a16="http://schemas.microsoft.com/office/drawing/2014/main" id="{7CF963CA-85BA-44E1-CAB3-03E27CD708B1}"/>
              </a:ext>
            </a:extLst>
          </p:cNvPr>
          <p:cNvGraphicFramePr/>
          <p:nvPr>
            <p:extLst>
              <p:ext uri="{D42A27DB-BD31-4B8C-83A1-F6EECF244321}">
                <p14:modId xmlns:p14="http://schemas.microsoft.com/office/powerpoint/2010/main" val="60670732"/>
              </p:ext>
            </p:extLst>
          </p:nvPr>
        </p:nvGraphicFramePr>
        <p:xfrm>
          <a:off x="157094" y="981851"/>
          <a:ext cx="11066623" cy="45660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15635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550EA9-8F50-43D0-9EFF-6BA011A788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3765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2D2C4-98CA-472D-AE22-758EC5531F5A}"/>
              </a:ext>
            </a:extLst>
          </p:cNvPr>
          <p:cNvPicPr>
            <a:picLocks noChangeAspect="1"/>
          </p:cNvPicPr>
          <p:nvPr/>
        </p:nvPicPr>
        <p:blipFill>
          <a:blip r:embed="rId3"/>
          <a:stretch>
            <a:fillRect/>
          </a:stretch>
        </p:blipFill>
        <p:spPr>
          <a:xfrm>
            <a:off x="1721775" y="0"/>
            <a:ext cx="8748450" cy="6778600"/>
          </a:xfrm>
          <a:prstGeom prst="rect">
            <a:avLst/>
          </a:prstGeom>
        </p:spPr>
      </p:pic>
    </p:spTree>
    <p:extLst>
      <p:ext uri="{BB962C8B-B14F-4D97-AF65-F5344CB8AC3E}">
        <p14:creationId xmlns:p14="http://schemas.microsoft.com/office/powerpoint/2010/main" val="2624862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B253E-1EB2-4144-A590-263DDBC5713A}"/>
              </a:ext>
            </a:extLst>
          </p:cNvPr>
          <p:cNvPicPr>
            <a:picLocks noChangeAspect="1"/>
          </p:cNvPicPr>
          <p:nvPr/>
        </p:nvPicPr>
        <p:blipFill>
          <a:blip r:embed="rId3"/>
          <a:stretch>
            <a:fillRect/>
          </a:stretch>
        </p:blipFill>
        <p:spPr>
          <a:xfrm>
            <a:off x="38239" y="435227"/>
            <a:ext cx="3041308" cy="3789938"/>
          </a:xfrm>
          <a:prstGeom prst="rect">
            <a:avLst/>
          </a:prstGeom>
        </p:spPr>
      </p:pic>
      <p:pic>
        <p:nvPicPr>
          <p:cNvPr id="5" name="Picture 4">
            <a:extLst>
              <a:ext uri="{FF2B5EF4-FFF2-40B4-BE49-F238E27FC236}">
                <a16:creationId xmlns:a16="http://schemas.microsoft.com/office/drawing/2014/main" id="{BD5A5E9F-D274-4FEB-A16E-AF2C99158700}"/>
              </a:ext>
            </a:extLst>
          </p:cNvPr>
          <p:cNvPicPr>
            <a:picLocks noChangeAspect="1"/>
          </p:cNvPicPr>
          <p:nvPr/>
        </p:nvPicPr>
        <p:blipFill>
          <a:blip r:embed="rId4"/>
          <a:stretch>
            <a:fillRect/>
          </a:stretch>
        </p:blipFill>
        <p:spPr>
          <a:xfrm>
            <a:off x="9406033" y="435227"/>
            <a:ext cx="2602200" cy="3362393"/>
          </a:xfrm>
          <a:prstGeom prst="rect">
            <a:avLst/>
          </a:prstGeom>
        </p:spPr>
      </p:pic>
      <p:pic>
        <p:nvPicPr>
          <p:cNvPr id="6" name="Picture 5">
            <a:extLst>
              <a:ext uri="{FF2B5EF4-FFF2-40B4-BE49-F238E27FC236}">
                <a16:creationId xmlns:a16="http://schemas.microsoft.com/office/drawing/2014/main" id="{75029C9E-0D0F-48CB-87E8-219BFAAA98EB}"/>
              </a:ext>
            </a:extLst>
          </p:cNvPr>
          <p:cNvPicPr>
            <a:picLocks noChangeAspect="1"/>
          </p:cNvPicPr>
          <p:nvPr/>
        </p:nvPicPr>
        <p:blipFill>
          <a:blip r:embed="rId5"/>
          <a:stretch>
            <a:fillRect/>
          </a:stretch>
        </p:blipFill>
        <p:spPr>
          <a:xfrm>
            <a:off x="3007141" y="1961575"/>
            <a:ext cx="6471299" cy="4527179"/>
          </a:xfrm>
          <a:prstGeom prst="rect">
            <a:avLst/>
          </a:prstGeom>
        </p:spPr>
      </p:pic>
    </p:spTree>
    <p:extLst>
      <p:ext uri="{BB962C8B-B14F-4D97-AF65-F5344CB8AC3E}">
        <p14:creationId xmlns:p14="http://schemas.microsoft.com/office/powerpoint/2010/main" val="2964293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5A8290-1374-41B7-A24E-67BA335946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2521" y="6086393"/>
            <a:ext cx="1694835" cy="560881"/>
          </a:xfrm>
          <a:prstGeom prst="rect">
            <a:avLst/>
          </a:prstGeom>
        </p:spPr>
      </p:pic>
      <p:sp>
        <p:nvSpPr>
          <p:cNvPr id="2" name="Title 1">
            <a:extLst>
              <a:ext uri="{FF2B5EF4-FFF2-40B4-BE49-F238E27FC236}">
                <a16:creationId xmlns:a16="http://schemas.microsoft.com/office/drawing/2014/main" id="{145AC48C-3D64-E5E2-37B9-8AB520A1A7E9}"/>
              </a:ext>
            </a:extLst>
          </p:cNvPr>
          <p:cNvSpPr>
            <a:spLocks noGrp="1"/>
          </p:cNvSpPr>
          <p:nvPr>
            <p:ph type="title"/>
          </p:nvPr>
        </p:nvSpPr>
        <p:spPr>
          <a:xfrm>
            <a:off x="0" y="1135298"/>
            <a:ext cx="6447421" cy="1554480"/>
          </a:xfrm>
        </p:spPr>
        <p:txBody>
          <a:bodyPr anchor="ctr">
            <a:noAutofit/>
          </a:bodyPr>
          <a:lstStyle/>
          <a:p>
            <a:pPr algn="ctr"/>
            <a:r>
              <a:rPr lang="en-GB" b="1" dirty="0">
                <a:latin typeface="Arial" panose="020B0604020202020204" pitchFamily="34" charset="0"/>
                <a:cs typeface="Arial" panose="020B0604020202020204" pitchFamily="34" charset="0"/>
              </a:rPr>
              <a:t>Suffolk County Council</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Graduated Response</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Stage 1</a:t>
            </a:r>
          </a:p>
        </p:txBody>
      </p:sp>
      <p:pic>
        <p:nvPicPr>
          <p:cNvPr id="7" name="Picture 6">
            <a:extLst>
              <a:ext uri="{FF2B5EF4-FFF2-40B4-BE49-F238E27FC236}">
                <a16:creationId xmlns:a16="http://schemas.microsoft.com/office/drawing/2014/main" id="{75D558C0-2B21-5EC3-3413-DB066A193BEF}"/>
              </a:ext>
            </a:extLst>
          </p:cNvPr>
          <p:cNvPicPr>
            <a:picLocks noChangeAspect="1"/>
          </p:cNvPicPr>
          <p:nvPr/>
        </p:nvPicPr>
        <p:blipFill>
          <a:blip r:embed="rId4"/>
          <a:stretch>
            <a:fillRect/>
          </a:stretch>
        </p:blipFill>
        <p:spPr>
          <a:xfrm>
            <a:off x="6639940" y="139605"/>
            <a:ext cx="5359540" cy="6606635"/>
          </a:xfrm>
          <a:prstGeom prst="rect">
            <a:avLst/>
          </a:prstGeom>
        </p:spPr>
      </p:pic>
      <p:sp>
        <p:nvSpPr>
          <p:cNvPr id="8" name="Rectangle: Rounded Corners 7">
            <a:extLst>
              <a:ext uri="{FF2B5EF4-FFF2-40B4-BE49-F238E27FC236}">
                <a16:creationId xmlns:a16="http://schemas.microsoft.com/office/drawing/2014/main" id="{E84D9A2C-5E87-9F87-0E46-871261641518}"/>
              </a:ext>
            </a:extLst>
          </p:cNvPr>
          <p:cNvSpPr/>
          <p:nvPr/>
        </p:nvSpPr>
        <p:spPr>
          <a:xfrm>
            <a:off x="6639940" y="844952"/>
            <a:ext cx="5359540" cy="32293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Content Placeholder 6" descr="Diagram&#10;&#10;Description automatically generated">
            <a:extLst>
              <a:ext uri="{FF2B5EF4-FFF2-40B4-BE49-F238E27FC236}">
                <a16:creationId xmlns:a16="http://schemas.microsoft.com/office/drawing/2014/main" id="{271501B2-6919-E1DE-87DD-A3536A2F481F}"/>
              </a:ext>
            </a:extLst>
          </p:cNvPr>
          <p:cNvPicPr>
            <a:picLocks noGrp="1" noChangeAspect="1"/>
          </p:cNvPicPr>
          <p:nvPr>
            <p:ph idx="1"/>
          </p:nvPr>
        </p:nvPicPr>
        <p:blipFill>
          <a:blip r:embed="rId5"/>
          <a:stretch>
            <a:fillRect/>
          </a:stretch>
        </p:blipFill>
        <p:spPr>
          <a:xfrm>
            <a:off x="1307938" y="2928700"/>
            <a:ext cx="4261589" cy="3424775"/>
          </a:xfrm>
          <a:prstGeom prst="rect">
            <a:avLst/>
          </a:prstGeom>
        </p:spPr>
      </p:pic>
    </p:spTree>
    <p:extLst>
      <p:ext uri="{BB962C8B-B14F-4D97-AF65-F5344CB8AC3E}">
        <p14:creationId xmlns:p14="http://schemas.microsoft.com/office/powerpoint/2010/main" val="3194175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BED2-86C3-4309-93D6-B19B37C83801}"/>
              </a:ext>
            </a:extLst>
          </p:cNvPr>
          <p:cNvSpPr>
            <a:spLocks noGrp="1"/>
          </p:cNvSpPr>
          <p:nvPr>
            <p:ph type="title"/>
          </p:nvPr>
        </p:nvSpPr>
        <p:spPr>
          <a:xfrm>
            <a:off x="1383564" y="348865"/>
            <a:ext cx="9718111" cy="1576446"/>
          </a:xfrm>
        </p:spPr>
        <p:txBody>
          <a:bodyPr anchor="ctr">
            <a:normAutofit/>
          </a:bodyPr>
          <a:lstStyle/>
          <a:p>
            <a:r>
              <a:rPr lang="en-GB" sz="4000" b="1">
                <a:solidFill>
                  <a:srgbClr val="FFFFFF"/>
                </a:solidFill>
              </a:rPr>
              <a:t>Stage One Support in Suffolk</a:t>
            </a:r>
          </a:p>
        </p:txBody>
      </p:sp>
      <p:graphicFrame>
        <p:nvGraphicFramePr>
          <p:cNvPr id="19" name="Content Placeholder 2">
            <a:extLst>
              <a:ext uri="{FF2B5EF4-FFF2-40B4-BE49-F238E27FC236}">
                <a16:creationId xmlns:a16="http://schemas.microsoft.com/office/drawing/2014/main" id="{BB61672C-3DB4-4D25-8E4A-61C343D87706}"/>
              </a:ext>
            </a:extLst>
          </p:cNvPr>
          <p:cNvGraphicFramePr>
            <a:graphicFrameLocks noGrp="1"/>
          </p:cNvGraphicFramePr>
          <p:nvPr>
            <p:ph idx="1"/>
            <p:extLst>
              <p:ext uri="{D42A27DB-BD31-4B8C-83A1-F6EECF244321}">
                <p14:modId xmlns:p14="http://schemas.microsoft.com/office/powerpoint/2010/main" val="4208501629"/>
              </p:ext>
            </p:extLst>
          </p:nvPr>
        </p:nvGraphicFramePr>
        <p:xfrm>
          <a:off x="210406" y="2297705"/>
          <a:ext cx="11771188" cy="4471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B325347-567D-9F91-15B8-C3D831424CD6}"/>
              </a:ext>
            </a:extLst>
          </p:cNvPr>
          <p:cNvSpPr txBox="1">
            <a:spLocks/>
          </p:cNvSpPr>
          <p:nvPr/>
        </p:nvSpPr>
        <p:spPr>
          <a:xfrm>
            <a:off x="210406" y="948679"/>
            <a:ext cx="8609503" cy="1252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solidFill>
                  <a:srgbClr val="20438F"/>
                </a:solidFill>
                <a:latin typeface="Arial" panose="020B0604020202020204" pitchFamily="34" charset="0"/>
                <a:cs typeface="Arial" panose="020B0604020202020204" pitchFamily="34" charset="0"/>
              </a:rPr>
              <a:t>Stage 1 Support in Suffolk</a:t>
            </a:r>
            <a:endParaRPr lang="en-GB" sz="1600" b="1" dirty="0">
              <a:solidFill>
                <a:srgbClr val="20438F"/>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18799C7-748D-7584-BE52-EF94A9C2DC8C}"/>
              </a:ext>
            </a:extLst>
          </p:cNvPr>
          <p:cNvGrpSpPr/>
          <p:nvPr/>
        </p:nvGrpSpPr>
        <p:grpSpPr>
          <a:xfrm>
            <a:off x="9095121" y="2700438"/>
            <a:ext cx="2735882" cy="1641528"/>
            <a:chOff x="6032208" y="455918"/>
            <a:chExt cx="2735882" cy="1641528"/>
          </a:xfrm>
        </p:grpSpPr>
        <p:sp>
          <p:nvSpPr>
            <p:cNvPr id="5" name="Rectangle 4">
              <a:extLst>
                <a:ext uri="{FF2B5EF4-FFF2-40B4-BE49-F238E27FC236}">
                  <a16:creationId xmlns:a16="http://schemas.microsoft.com/office/drawing/2014/main" id="{485A26EC-EE26-E893-3603-A9BF853753DC}"/>
                </a:ext>
              </a:extLst>
            </p:cNvPr>
            <p:cNvSpPr/>
            <p:nvPr/>
          </p:nvSpPr>
          <p:spPr>
            <a:xfrm>
              <a:off x="6032209" y="455918"/>
              <a:ext cx="2735881" cy="1641528"/>
            </a:xfrm>
            <a:prstGeom prst="rect">
              <a:avLst/>
            </a:prstGeom>
          </p:spPr>
          <p:style>
            <a:lnRef idx="2">
              <a:schemeClr val="lt1">
                <a:hueOff val="0"/>
                <a:satOff val="0"/>
                <a:lumOff val="0"/>
                <a:alphaOff val="0"/>
              </a:schemeClr>
            </a:lnRef>
            <a:fillRef idx="1">
              <a:schemeClr val="accent5">
                <a:hueOff val="-4827531"/>
                <a:satOff val="-12442"/>
                <a:lumOff val="-8404"/>
                <a:alphaOff val="0"/>
              </a:schemeClr>
            </a:fillRef>
            <a:effectRef idx="0">
              <a:schemeClr val="accent5">
                <a:hueOff val="-4827531"/>
                <a:satOff val="-12442"/>
                <a:lumOff val="-8404"/>
                <a:alphaOff val="0"/>
              </a:schemeClr>
            </a:effectRef>
            <a:fontRef idx="minor">
              <a:schemeClr val="lt1"/>
            </a:fontRef>
          </p:style>
        </p:sp>
        <p:sp>
          <p:nvSpPr>
            <p:cNvPr id="6" name="TextBox 5">
              <a:extLst>
                <a:ext uri="{FF2B5EF4-FFF2-40B4-BE49-F238E27FC236}">
                  <a16:creationId xmlns:a16="http://schemas.microsoft.com/office/drawing/2014/main" id="{93F3EF46-930E-1B3E-9C07-E5BF98F2863E}"/>
                </a:ext>
              </a:extLst>
            </p:cNvPr>
            <p:cNvSpPr txBox="1"/>
            <p:nvPr/>
          </p:nvSpPr>
          <p:spPr>
            <a:xfrm>
              <a:off x="6032208" y="455918"/>
              <a:ext cx="2735881" cy="1641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SENCO bulletin</a:t>
              </a:r>
            </a:p>
            <a:p>
              <a:pPr marL="0" lvl="0" indent="0" algn="ctr" defTabSz="1066800">
                <a:lnSpc>
                  <a:spcPct val="90000"/>
                </a:lnSpc>
                <a:spcBef>
                  <a:spcPct val="0"/>
                </a:spcBef>
                <a:spcAft>
                  <a:spcPct val="35000"/>
                </a:spcAft>
                <a:buNone/>
              </a:pPr>
              <a:r>
                <a:rPr lang="en-GB" b="0" i="0" dirty="0">
                  <a:solidFill>
                    <a:schemeClr val="bg1"/>
                  </a:solidFill>
                  <a:effectLst/>
                  <a:latin typeface="Arial" panose="020B0604020202020204" pitchFamily="34" charset="0"/>
                  <a:cs typeface="Arial" panose="020B0604020202020204" pitchFamily="34" charset="0"/>
                </a:rPr>
                <a:t>Subscribe by email to </a:t>
              </a:r>
              <a:r>
                <a:rPr lang="en-GB" sz="1600" b="0" i="0" dirty="0">
                  <a:solidFill>
                    <a:schemeClr val="bg1"/>
                  </a:solidFill>
                  <a:effectLst/>
                  <a:latin typeface="Arial" panose="020B0604020202020204" pitchFamily="34" charset="0"/>
                  <a:cs typeface="Arial" panose="020B0604020202020204" pitchFamily="34" charset="0"/>
                </a:rPr>
                <a:t>SENDNews@suffolk.gov.uk</a:t>
              </a:r>
              <a:endParaRPr lang="en-US" kern="1200"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9165B62B-B518-CEB9-663D-BE88C862C705}"/>
              </a:ext>
            </a:extLst>
          </p:cNvPr>
          <p:cNvGrpSpPr/>
          <p:nvPr/>
        </p:nvGrpSpPr>
        <p:grpSpPr>
          <a:xfrm>
            <a:off x="9095121" y="852381"/>
            <a:ext cx="2735881" cy="1641528"/>
            <a:chOff x="7277966" y="2581162"/>
            <a:chExt cx="2735881" cy="1641528"/>
          </a:xfrm>
        </p:grpSpPr>
        <p:sp>
          <p:nvSpPr>
            <p:cNvPr id="8" name="Rectangle 7">
              <a:extLst>
                <a:ext uri="{FF2B5EF4-FFF2-40B4-BE49-F238E27FC236}">
                  <a16:creationId xmlns:a16="http://schemas.microsoft.com/office/drawing/2014/main" id="{BB1CBE39-828F-FF5D-7C93-533BA2E59047}"/>
                </a:ext>
              </a:extLst>
            </p:cNvPr>
            <p:cNvSpPr/>
            <p:nvPr/>
          </p:nvSpPr>
          <p:spPr>
            <a:xfrm>
              <a:off x="7277966" y="2581162"/>
              <a:ext cx="2735881" cy="1641528"/>
            </a:xfrm>
            <a:prstGeom prst="rect">
              <a:avLst/>
            </a:prstGeom>
          </p:spPr>
          <p:style>
            <a:lnRef idx="2">
              <a:schemeClr val="lt1">
                <a:hueOff val="0"/>
                <a:satOff val="0"/>
                <a:lumOff val="0"/>
                <a:alphaOff val="0"/>
              </a:schemeClr>
            </a:lnRef>
            <a:fillRef idx="1">
              <a:schemeClr val="accent5">
                <a:hueOff val="-2896518"/>
                <a:satOff val="-7465"/>
                <a:lumOff val="-5042"/>
                <a:alphaOff val="0"/>
              </a:schemeClr>
            </a:fillRef>
            <a:effectRef idx="0">
              <a:schemeClr val="accent5">
                <a:hueOff val="-2896518"/>
                <a:satOff val="-7465"/>
                <a:lumOff val="-5042"/>
                <a:alphaOff val="0"/>
              </a:schemeClr>
            </a:effectRef>
            <a:fontRef idx="minor">
              <a:schemeClr val="lt1"/>
            </a:fontRef>
          </p:style>
        </p:sp>
        <p:sp>
          <p:nvSpPr>
            <p:cNvPr id="9" name="TextBox 8">
              <a:extLst>
                <a:ext uri="{FF2B5EF4-FFF2-40B4-BE49-F238E27FC236}">
                  <a16:creationId xmlns:a16="http://schemas.microsoft.com/office/drawing/2014/main" id="{9938A5E6-3835-EF03-0820-8F1F81BADEA9}"/>
                </a:ext>
              </a:extLst>
            </p:cNvPr>
            <p:cNvSpPr txBox="1"/>
            <p:nvPr/>
          </p:nvSpPr>
          <p:spPr>
            <a:xfrm>
              <a:off x="7277966" y="2581162"/>
              <a:ext cx="2735881" cy="1641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VSEND</a:t>
              </a:r>
              <a:endParaRPr lang="en-US" sz="2200" kern="1200" dirty="0"/>
            </a:p>
          </p:txBody>
        </p:sp>
      </p:grpSp>
    </p:spTree>
    <p:extLst>
      <p:ext uri="{BB962C8B-B14F-4D97-AF65-F5344CB8AC3E}">
        <p14:creationId xmlns:p14="http://schemas.microsoft.com/office/powerpoint/2010/main" val="389134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66"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Rectangle 69">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71101E2-E96D-4511-88EF-A3550F3DD55F}"/>
              </a:ext>
            </a:extLst>
          </p:cNvPr>
          <p:cNvSpPr>
            <a:spLocks noGrp="1"/>
          </p:cNvSpPr>
          <p:nvPr>
            <p:ph type="title"/>
          </p:nvPr>
        </p:nvSpPr>
        <p:spPr>
          <a:xfrm>
            <a:off x="1047280" y="759805"/>
            <a:ext cx="10306520" cy="1325563"/>
          </a:xfrm>
        </p:spPr>
        <p:txBody>
          <a:bodyPr>
            <a:normAutofit/>
          </a:bodyPr>
          <a:lstStyle/>
          <a:p>
            <a:r>
              <a:rPr lang="en-GB" sz="4000" b="1" dirty="0">
                <a:solidFill>
                  <a:srgbClr val="FFFFFF"/>
                </a:solidFill>
                <a:latin typeface="Arial" panose="020B0604020202020204" pitchFamily="34" charset="0"/>
                <a:cs typeface="Arial" panose="020B0604020202020204" pitchFamily="34" charset="0"/>
              </a:rPr>
              <a:t>Whole School Inclusion Team</a:t>
            </a:r>
            <a:br>
              <a:rPr lang="en-GB" sz="4000" b="1" dirty="0">
                <a:solidFill>
                  <a:srgbClr val="FFFFFF"/>
                </a:solidFill>
                <a:latin typeface="Arial" panose="020B0604020202020204" pitchFamily="34" charset="0"/>
                <a:cs typeface="Arial" panose="020B0604020202020204" pitchFamily="34" charset="0"/>
              </a:rPr>
            </a:br>
            <a:endParaRPr lang="en-GB" sz="4000" b="1" dirty="0">
              <a:solidFill>
                <a:srgbClr val="FFFFFF"/>
              </a:solidFill>
              <a:latin typeface="Arial" panose="020B0604020202020204" pitchFamily="34" charset="0"/>
              <a:cs typeface="Arial" panose="020B0604020202020204" pitchFamily="34" charset="0"/>
            </a:endParaRPr>
          </a:p>
        </p:txBody>
      </p:sp>
      <p:sp>
        <p:nvSpPr>
          <p:cNvPr id="58" name="Content Placeholder 7">
            <a:extLst>
              <a:ext uri="{FF2B5EF4-FFF2-40B4-BE49-F238E27FC236}">
                <a16:creationId xmlns:a16="http://schemas.microsoft.com/office/drawing/2014/main" id="{65315465-F56B-41B0-9C54-990A318BB4BA}"/>
              </a:ext>
            </a:extLst>
          </p:cNvPr>
          <p:cNvSpPr>
            <a:spLocks noGrp="1"/>
          </p:cNvSpPr>
          <p:nvPr>
            <p:ph idx="1"/>
          </p:nvPr>
        </p:nvSpPr>
        <p:spPr>
          <a:xfrm>
            <a:off x="1119322" y="2494450"/>
            <a:ext cx="6543119" cy="4160993"/>
          </a:xfrm>
        </p:spPr>
        <p:txBody>
          <a:bodyPr>
            <a:normAutofit/>
          </a:bodyPr>
          <a:lstStyle/>
          <a:p>
            <a:pPr algn="just"/>
            <a:r>
              <a:rPr lang="en-GB" sz="2400" dirty="0">
                <a:latin typeface="Arial" panose="020B0604020202020204" pitchFamily="34" charset="0"/>
                <a:cs typeface="Arial" panose="020B0604020202020204" pitchFamily="34" charset="0"/>
              </a:rPr>
              <a:t>A</a:t>
            </a:r>
            <a:r>
              <a:rPr lang="en-GB" sz="2400" b="0" i="0" dirty="0">
                <a:effectLst/>
                <a:latin typeface="Arial" panose="020B0604020202020204" pitchFamily="34" charset="0"/>
                <a:cs typeface="Arial" panose="020B0604020202020204" pitchFamily="34" charset="0"/>
              </a:rPr>
              <a:t>dvice and guidance around whole school inclusion and SEND practice.</a:t>
            </a:r>
          </a:p>
          <a:p>
            <a:pPr algn="just"/>
            <a:r>
              <a:rPr lang="en-GB" sz="2400" dirty="0">
                <a:latin typeface="Arial" panose="020B0604020202020204" pitchFamily="34" charset="0"/>
                <a:cs typeface="Arial" panose="020B0604020202020204" pitchFamily="34" charset="0"/>
              </a:rPr>
              <a:t>Support with reviewing p</a:t>
            </a:r>
            <a:r>
              <a:rPr lang="en-GB" sz="2400" b="0" i="0" dirty="0">
                <a:effectLst/>
                <a:latin typeface="Arial" panose="020B0604020202020204" pitchFamily="34" charset="0"/>
                <a:cs typeface="Arial" panose="020B0604020202020204" pitchFamily="34" charset="0"/>
              </a:rPr>
              <a:t>olicies, practices and protocols when supporting children with SEND or other needs.</a:t>
            </a:r>
          </a:p>
          <a:p>
            <a:pPr algn="just"/>
            <a:r>
              <a:rPr lang="en-GB" sz="2400" dirty="0">
                <a:latin typeface="Arial" panose="020B0604020202020204" pitchFamily="34" charset="0"/>
                <a:cs typeface="Arial" panose="020B0604020202020204" pitchFamily="34" charset="0"/>
              </a:rPr>
              <a:t>Advice around developing, maintaining and embedding inclusive practice.</a:t>
            </a:r>
          </a:p>
          <a:p>
            <a:pPr algn="just"/>
            <a:r>
              <a:rPr lang="en-GB" sz="2400" dirty="0">
                <a:latin typeface="Arial" panose="020B0604020202020204" pitchFamily="34" charset="0"/>
                <a:cs typeface="Arial" panose="020B0604020202020204" pitchFamily="34" charset="0"/>
              </a:rPr>
              <a:t>Support for new SENDCos and ECTs</a:t>
            </a:r>
          </a:p>
          <a:p>
            <a:pPr algn="just"/>
            <a:r>
              <a:rPr lang="en-GB" sz="2400" dirty="0">
                <a:latin typeface="Arial" panose="020B0604020202020204" pitchFamily="34" charset="0"/>
                <a:cs typeface="Arial" panose="020B0604020202020204" pitchFamily="34" charset="0"/>
              </a:rPr>
              <a:t>Inclusion Quality Mark – funding still available. Contact Jamie Hudson.</a:t>
            </a:r>
            <a:endParaRPr lang="en-US" sz="24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B33ABBC7-8622-4119-BEF2-C5A8015BE728}"/>
              </a:ext>
            </a:extLst>
          </p:cNvPr>
          <p:cNvPicPr>
            <a:picLocks noChangeAspect="1"/>
          </p:cNvPicPr>
          <p:nvPr/>
        </p:nvPicPr>
        <p:blipFill>
          <a:blip r:embed="rId3"/>
          <a:stretch>
            <a:fillRect/>
          </a:stretch>
        </p:blipFill>
        <p:spPr>
          <a:xfrm>
            <a:off x="7923687" y="2378077"/>
            <a:ext cx="3628128" cy="1279524"/>
          </a:xfrm>
          <a:prstGeom prst="rect">
            <a:avLst/>
          </a:prstGeom>
        </p:spPr>
      </p:pic>
      <p:sp>
        <p:nvSpPr>
          <p:cNvPr id="3" name="Content Placeholder 7">
            <a:extLst>
              <a:ext uri="{FF2B5EF4-FFF2-40B4-BE49-F238E27FC236}">
                <a16:creationId xmlns:a16="http://schemas.microsoft.com/office/drawing/2014/main" id="{3AAC8040-0B3E-B745-ED69-802C618E0B10}"/>
              </a:ext>
            </a:extLst>
          </p:cNvPr>
          <p:cNvSpPr txBox="1">
            <a:spLocks/>
          </p:cNvSpPr>
          <p:nvPr/>
        </p:nvSpPr>
        <p:spPr>
          <a:xfrm>
            <a:off x="8186052" y="3858506"/>
            <a:ext cx="3641334" cy="2530595"/>
          </a:xfrm>
          <a:prstGeom prst="rect">
            <a:avLst/>
          </a:prstGeom>
          <a:ln w="28575">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600" dirty="0">
                <a:latin typeface="Arial" panose="020B0604020202020204" pitchFamily="34" charset="0"/>
                <a:cs typeface="Arial" panose="020B0604020202020204" pitchFamily="34" charset="0"/>
              </a:rPr>
              <a:t>Specialist Teachers:</a:t>
            </a:r>
            <a:endParaRPr lang="en-GB" sz="1600" dirty="0">
              <a:latin typeface="Arial" panose="020B0604020202020204" pitchFamily="34" charset="0"/>
              <a:cs typeface="Arial" panose="020B0604020202020204" pitchFamily="34" charset="0"/>
              <a:hlinkClick r:id="rId4"/>
            </a:endParaRPr>
          </a:p>
          <a:p>
            <a:pPr algn="just"/>
            <a:r>
              <a:rPr lang="en-GB" sz="1600" dirty="0">
                <a:latin typeface="Arial" panose="020B0604020202020204" pitchFamily="34" charset="0"/>
                <a:cs typeface="Arial" panose="020B0604020202020204" pitchFamily="34" charset="0"/>
                <a:hlinkClick r:id="rId4"/>
              </a:rPr>
              <a:t>Jo.bustos@suffolk.gov.uk</a:t>
            </a:r>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hlinkClick r:id="rId5"/>
              </a:rPr>
              <a:t>Laura.chevous2@suffolk.gov.uk</a:t>
            </a:r>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hlinkClick r:id="rId6"/>
              </a:rPr>
              <a:t>Jamie.Hudson@suffolk.gov.uk</a:t>
            </a:r>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hlinkClick r:id="rId7"/>
              </a:rPr>
              <a:t>Laura.Humphrey@suffolk.gov.uk</a:t>
            </a:r>
            <a:endParaRPr lang="en-GB" sz="1600" dirty="0">
              <a:latin typeface="Arial" panose="020B0604020202020204" pitchFamily="34" charset="0"/>
              <a:cs typeface="Arial" panose="020B0604020202020204" pitchFamily="34" charset="0"/>
            </a:endParaRPr>
          </a:p>
          <a:p>
            <a:pPr algn="just"/>
            <a:endParaRPr lang="en-GB"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Team Leader: </a:t>
            </a:r>
            <a:r>
              <a:rPr lang="en-GB" sz="1600" dirty="0">
                <a:latin typeface="Arial" panose="020B0604020202020204" pitchFamily="34" charset="0"/>
                <a:cs typeface="Arial" panose="020B0604020202020204" pitchFamily="34" charset="0"/>
                <a:hlinkClick r:id="rId8"/>
              </a:rPr>
              <a:t>Maria.hough@suffok.gov.uk</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7166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FD2DD2-16DB-43FF-A548-C0484553AE74}"/>
              </a:ext>
            </a:extLst>
          </p:cNvPr>
          <p:cNvPicPr>
            <a:picLocks noChangeAspect="1"/>
          </p:cNvPicPr>
          <p:nvPr/>
        </p:nvPicPr>
        <p:blipFill rotWithShape="1">
          <a:blip r:embed="rId3"/>
          <a:srcRect l="6212" t="14012" r="4057" b="57644"/>
          <a:stretch/>
        </p:blipFill>
        <p:spPr>
          <a:xfrm>
            <a:off x="114388" y="1447830"/>
            <a:ext cx="5782753" cy="2822156"/>
          </a:xfrm>
          <a:prstGeom prst="rect">
            <a:avLst/>
          </a:prstGeom>
          <a:ln>
            <a:noFill/>
          </a:ln>
        </p:spPr>
      </p:pic>
      <p:pic>
        <p:nvPicPr>
          <p:cNvPr id="2" name="Picture 1">
            <a:extLst>
              <a:ext uri="{FF2B5EF4-FFF2-40B4-BE49-F238E27FC236}">
                <a16:creationId xmlns:a16="http://schemas.microsoft.com/office/drawing/2014/main" id="{165F5E94-1E28-DB9D-D656-083E50FFC966}"/>
              </a:ext>
            </a:extLst>
          </p:cNvPr>
          <p:cNvPicPr>
            <a:picLocks noChangeAspect="1"/>
          </p:cNvPicPr>
          <p:nvPr/>
        </p:nvPicPr>
        <p:blipFill rotWithShape="1">
          <a:blip r:embed="rId3"/>
          <a:srcRect l="6212" t="84581" r="5645"/>
          <a:stretch/>
        </p:blipFill>
        <p:spPr>
          <a:xfrm>
            <a:off x="182642" y="4322642"/>
            <a:ext cx="5642662" cy="1395174"/>
          </a:xfrm>
          <a:prstGeom prst="rect">
            <a:avLst/>
          </a:prstGeom>
          <a:ln>
            <a:noFill/>
          </a:ln>
        </p:spPr>
      </p:pic>
      <p:pic>
        <p:nvPicPr>
          <p:cNvPr id="3" name="Picture 2">
            <a:extLst>
              <a:ext uri="{FF2B5EF4-FFF2-40B4-BE49-F238E27FC236}">
                <a16:creationId xmlns:a16="http://schemas.microsoft.com/office/drawing/2014/main" id="{1F7DDC1A-0558-ABC7-0CDF-0B67E5C5D355}"/>
              </a:ext>
            </a:extLst>
          </p:cNvPr>
          <p:cNvPicPr>
            <a:picLocks noChangeAspect="1"/>
          </p:cNvPicPr>
          <p:nvPr/>
        </p:nvPicPr>
        <p:blipFill rotWithShape="1">
          <a:blip r:embed="rId3"/>
          <a:srcRect l="6469" t="42291" r="5245" b="15949"/>
          <a:stretch/>
        </p:blipFill>
        <p:spPr>
          <a:xfrm>
            <a:off x="5893557" y="1493134"/>
            <a:ext cx="6261904" cy="5303059"/>
          </a:xfrm>
          <a:prstGeom prst="rect">
            <a:avLst/>
          </a:prstGeom>
          <a:ln>
            <a:noFill/>
          </a:ln>
        </p:spPr>
      </p:pic>
      <p:pic>
        <p:nvPicPr>
          <p:cNvPr id="5" name="Picture 4">
            <a:extLst>
              <a:ext uri="{FF2B5EF4-FFF2-40B4-BE49-F238E27FC236}">
                <a16:creationId xmlns:a16="http://schemas.microsoft.com/office/drawing/2014/main" id="{258AF87E-ED5C-A633-DD0C-1854ECD34D4A}"/>
              </a:ext>
            </a:extLst>
          </p:cNvPr>
          <p:cNvPicPr>
            <a:picLocks noChangeAspect="1"/>
          </p:cNvPicPr>
          <p:nvPr/>
        </p:nvPicPr>
        <p:blipFill rotWithShape="1">
          <a:blip r:embed="rId3"/>
          <a:srcRect r="4057" b="85275"/>
          <a:stretch/>
        </p:blipFill>
        <p:spPr>
          <a:xfrm>
            <a:off x="117971" y="97959"/>
            <a:ext cx="7382424" cy="1395174"/>
          </a:xfrm>
          <a:prstGeom prst="rect">
            <a:avLst/>
          </a:prstGeom>
          <a:ln>
            <a:noFill/>
          </a:ln>
        </p:spPr>
      </p:pic>
    </p:spTree>
    <p:extLst>
      <p:ext uri="{BB962C8B-B14F-4D97-AF65-F5344CB8AC3E}">
        <p14:creationId xmlns:p14="http://schemas.microsoft.com/office/powerpoint/2010/main" val="92437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4803B3-A534-42F8-975B-DB867E86FC58}"/>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r>
              <a:rPr lang="en-US" sz="5400" b="1" kern="1200" dirty="0">
                <a:solidFill>
                  <a:srgbClr val="FFFFFF"/>
                </a:solidFill>
                <a:latin typeface="+mj-lt"/>
                <a:ea typeface="+mj-ea"/>
                <a:cs typeface="+mj-cs"/>
              </a:rPr>
              <a:t>Agenda</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E9748164-21D8-4DEB-ACFD-114BBE8DCE63}"/>
              </a:ext>
            </a:extLst>
          </p:cNvPr>
          <p:cNvSpPr>
            <a:spLocks noGrp="1"/>
          </p:cNvSpPr>
          <p:nvPr>
            <p:ph type="subTitle" idx="1"/>
          </p:nvPr>
        </p:nvSpPr>
        <p:spPr>
          <a:xfrm>
            <a:off x="4687935" y="1321785"/>
            <a:ext cx="6842278" cy="5257799"/>
          </a:xfrm>
        </p:spPr>
        <p:txBody>
          <a:bodyPr vert="horz" lIns="91440" tIns="45720" rIns="91440" bIns="45720" rtlCol="0" anchor="ctr">
            <a:normAutofit lnSpcReduction="10000"/>
          </a:bodyPr>
          <a:lstStyle/>
          <a:p>
            <a:pPr marL="457200" indent="-228600" algn="l">
              <a:buFont typeface="Arial" panose="020B0604020202020204" pitchFamily="34" charset="0"/>
              <a:buChar char="•"/>
            </a:pPr>
            <a:endParaRPr lang="en-US" sz="3200" dirty="0">
              <a:solidFill>
                <a:srgbClr val="FEFFFF"/>
              </a:solidFill>
            </a:endParaRPr>
          </a:p>
          <a:p>
            <a:pPr marL="457200" indent="-228600" algn="l">
              <a:buFont typeface="Arial" panose="020B0604020202020204" pitchFamily="34" charset="0"/>
              <a:buChar char="•"/>
            </a:pPr>
            <a:endParaRPr lang="en-US" sz="3200" dirty="0">
              <a:solidFill>
                <a:srgbClr val="FEFFFF"/>
              </a:solidFill>
            </a:endParaRPr>
          </a:p>
          <a:p>
            <a:pPr marL="457200" indent="-228600" algn="l">
              <a:buFont typeface="Arial" panose="020B0604020202020204" pitchFamily="34" charset="0"/>
              <a:buChar char="•"/>
            </a:pPr>
            <a:r>
              <a:rPr lang="en-US" sz="3200" dirty="0">
                <a:solidFill>
                  <a:srgbClr val="FEFFFF"/>
                </a:solidFill>
              </a:rPr>
              <a:t>Introduction</a:t>
            </a:r>
          </a:p>
          <a:p>
            <a:pPr marL="457200" indent="-228600" algn="l">
              <a:buFont typeface="Arial" panose="020B0604020202020204" pitchFamily="34" charset="0"/>
              <a:buChar char="•"/>
            </a:pPr>
            <a:r>
              <a:rPr lang="en-US" sz="3200" dirty="0">
                <a:solidFill>
                  <a:srgbClr val="FEFFFF"/>
                </a:solidFill>
              </a:rPr>
              <a:t>Graduated Response</a:t>
            </a:r>
          </a:p>
          <a:p>
            <a:pPr marL="457200" indent="-228600" algn="l">
              <a:buFont typeface="Arial" panose="020B0604020202020204" pitchFamily="34" charset="0"/>
              <a:buChar char="•"/>
            </a:pPr>
            <a:r>
              <a:rPr lang="en-US" sz="3200" dirty="0">
                <a:solidFill>
                  <a:srgbClr val="FEFFFF"/>
                </a:solidFill>
              </a:rPr>
              <a:t>Assess Plan Do Review cycle </a:t>
            </a:r>
          </a:p>
          <a:p>
            <a:pPr marL="457200" indent="-228600" algn="l">
              <a:buFont typeface="Arial" panose="020B0604020202020204" pitchFamily="34" charset="0"/>
              <a:buChar char="•"/>
            </a:pPr>
            <a:r>
              <a:rPr lang="en-US" sz="3200" dirty="0">
                <a:solidFill>
                  <a:srgbClr val="FEFFFF"/>
                </a:solidFill>
              </a:rPr>
              <a:t>Roles &amp; Responsibilities: </a:t>
            </a:r>
          </a:p>
          <a:p>
            <a:pPr marL="914400" lvl="1" indent="-228600" algn="l">
              <a:buFont typeface="Arial" panose="020B0604020202020204" pitchFamily="34" charset="0"/>
              <a:buChar char="•"/>
            </a:pPr>
            <a:r>
              <a:rPr lang="en-US" sz="2800" dirty="0">
                <a:solidFill>
                  <a:srgbClr val="FEFFFF"/>
                </a:solidFill>
              </a:rPr>
              <a:t>“Every teacher is a teacher of SEND” </a:t>
            </a:r>
          </a:p>
          <a:p>
            <a:pPr marL="457200" indent="-228600" algn="l">
              <a:buFont typeface="Arial" panose="020B0604020202020204" pitchFamily="34" charset="0"/>
              <a:buChar char="•"/>
            </a:pPr>
            <a:r>
              <a:rPr lang="en-US" sz="3200" dirty="0">
                <a:solidFill>
                  <a:srgbClr val="FEFFFF"/>
                </a:solidFill>
              </a:rPr>
              <a:t>Share good practice/examples</a:t>
            </a:r>
          </a:p>
          <a:p>
            <a:pPr marL="457200" indent="-228600" algn="l">
              <a:buFont typeface="Arial" panose="020B0604020202020204" pitchFamily="34" charset="0"/>
              <a:buChar char="•"/>
            </a:pPr>
            <a:r>
              <a:rPr lang="en-US" sz="3200" dirty="0">
                <a:solidFill>
                  <a:srgbClr val="FEFFFF"/>
                </a:solidFill>
              </a:rPr>
              <a:t>Local Offer support &amp; resources </a:t>
            </a:r>
          </a:p>
          <a:p>
            <a:pPr marL="457200" indent="-228600" algn="l">
              <a:buFont typeface="Arial" panose="020B0604020202020204" pitchFamily="34" charset="0"/>
              <a:buChar char="•"/>
            </a:pPr>
            <a:r>
              <a:rPr lang="en-US" sz="3200" dirty="0">
                <a:solidFill>
                  <a:srgbClr val="FEFFFF"/>
                </a:solidFill>
              </a:rPr>
              <a:t>Whole School Inclusion team offer</a:t>
            </a:r>
          </a:p>
          <a:p>
            <a:pPr marL="457200" indent="-228600" algn="l">
              <a:buFont typeface="Arial" panose="020B0604020202020204" pitchFamily="34" charset="0"/>
              <a:buChar char="•"/>
            </a:pPr>
            <a:endParaRPr lang="en-US" dirty="0">
              <a:solidFill>
                <a:srgbClr val="FEFFFF"/>
              </a:solidFill>
            </a:endParaRPr>
          </a:p>
          <a:p>
            <a:pPr marL="457200" indent="-228600" algn="l">
              <a:buFont typeface="Arial" panose="020B0604020202020204" pitchFamily="34" charset="0"/>
              <a:buChar char="•"/>
            </a:pPr>
            <a:endParaRPr lang="en-US" dirty="0">
              <a:solidFill>
                <a:srgbClr val="FEFFFF"/>
              </a:solidFill>
            </a:endParaRPr>
          </a:p>
          <a:p>
            <a:pPr marL="457200" indent="-228600" algn="l">
              <a:buFont typeface="Arial" panose="020B0604020202020204" pitchFamily="34" charset="0"/>
              <a:buChar char="•"/>
            </a:pPr>
            <a:endParaRPr lang="en-US" dirty="0">
              <a:solidFill>
                <a:srgbClr val="FEFFFF"/>
              </a:solidFill>
            </a:endParaRPr>
          </a:p>
          <a:p>
            <a:pPr marL="457200" indent="-228600" algn="l">
              <a:buFont typeface="Arial" panose="020B0604020202020204" pitchFamily="34" charset="0"/>
              <a:buChar char="•"/>
            </a:pPr>
            <a:endParaRPr lang="en-US" dirty="0">
              <a:solidFill>
                <a:srgbClr val="FEFFFF"/>
              </a:solidFill>
            </a:endParaRPr>
          </a:p>
        </p:txBody>
      </p:sp>
    </p:spTree>
    <p:extLst>
      <p:ext uri="{BB962C8B-B14F-4D97-AF65-F5344CB8AC3E}">
        <p14:creationId xmlns:p14="http://schemas.microsoft.com/office/powerpoint/2010/main" val="825119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5A8290-1374-41B7-A24E-67BA335946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2521" y="6086393"/>
            <a:ext cx="1694835" cy="560881"/>
          </a:xfrm>
          <a:prstGeom prst="rect">
            <a:avLst/>
          </a:prstGeom>
        </p:spPr>
      </p:pic>
      <p:sp>
        <p:nvSpPr>
          <p:cNvPr id="2" name="Title 1">
            <a:extLst>
              <a:ext uri="{FF2B5EF4-FFF2-40B4-BE49-F238E27FC236}">
                <a16:creationId xmlns:a16="http://schemas.microsoft.com/office/drawing/2014/main" id="{145AC48C-3D64-E5E2-37B9-8AB520A1A7E9}"/>
              </a:ext>
            </a:extLst>
          </p:cNvPr>
          <p:cNvSpPr>
            <a:spLocks noGrp="1"/>
          </p:cNvSpPr>
          <p:nvPr>
            <p:ph type="title"/>
          </p:nvPr>
        </p:nvSpPr>
        <p:spPr>
          <a:xfrm>
            <a:off x="192519" y="1679308"/>
            <a:ext cx="6651625" cy="1554480"/>
          </a:xfrm>
        </p:spPr>
        <p:txBody>
          <a:bodyPr anchor="ctr">
            <a:noAutofit/>
          </a:bodyPr>
          <a:lstStyle/>
          <a:p>
            <a:pPr algn="ctr"/>
            <a:r>
              <a:rPr lang="en-GB" b="1" dirty="0">
                <a:latin typeface="Arial" panose="020B0604020202020204" pitchFamily="34" charset="0"/>
                <a:cs typeface="Arial" panose="020B0604020202020204" pitchFamily="34" charset="0"/>
              </a:rPr>
              <a:t>Suffolk County Council</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Graduated Response</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Stage 2</a:t>
            </a:r>
          </a:p>
        </p:txBody>
      </p:sp>
      <p:pic>
        <p:nvPicPr>
          <p:cNvPr id="7" name="Picture 6">
            <a:extLst>
              <a:ext uri="{FF2B5EF4-FFF2-40B4-BE49-F238E27FC236}">
                <a16:creationId xmlns:a16="http://schemas.microsoft.com/office/drawing/2014/main" id="{75D558C0-2B21-5EC3-3413-DB066A193BEF}"/>
              </a:ext>
            </a:extLst>
          </p:cNvPr>
          <p:cNvPicPr>
            <a:picLocks noChangeAspect="1"/>
          </p:cNvPicPr>
          <p:nvPr/>
        </p:nvPicPr>
        <p:blipFill>
          <a:blip r:embed="rId4"/>
          <a:stretch>
            <a:fillRect/>
          </a:stretch>
        </p:blipFill>
        <p:spPr>
          <a:xfrm>
            <a:off x="6639940" y="139605"/>
            <a:ext cx="5359540" cy="6606635"/>
          </a:xfrm>
          <a:prstGeom prst="rect">
            <a:avLst/>
          </a:prstGeom>
        </p:spPr>
      </p:pic>
      <p:sp>
        <p:nvSpPr>
          <p:cNvPr id="8" name="Rectangle: Rounded Corners 7">
            <a:extLst>
              <a:ext uri="{FF2B5EF4-FFF2-40B4-BE49-F238E27FC236}">
                <a16:creationId xmlns:a16="http://schemas.microsoft.com/office/drawing/2014/main" id="{E84D9A2C-5E87-9F87-0E46-871261641518}"/>
              </a:ext>
            </a:extLst>
          </p:cNvPr>
          <p:cNvSpPr/>
          <p:nvPr/>
        </p:nvSpPr>
        <p:spPr>
          <a:xfrm>
            <a:off x="6639940" y="3935896"/>
            <a:ext cx="5359540" cy="18146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7627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27966-3670-4CE8-B4CD-3797AA740791}"/>
              </a:ext>
            </a:extLst>
          </p:cNvPr>
          <p:cNvSpPr>
            <a:spLocks noGrp="1"/>
          </p:cNvSpPr>
          <p:nvPr>
            <p:ph type="title"/>
          </p:nvPr>
        </p:nvSpPr>
        <p:spPr>
          <a:xfrm>
            <a:off x="838200" y="557188"/>
            <a:ext cx="10515600" cy="1133499"/>
          </a:xfrm>
        </p:spPr>
        <p:txBody>
          <a:bodyPr>
            <a:normAutofit/>
          </a:bodyPr>
          <a:lstStyle/>
          <a:p>
            <a:pPr algn="ctr"/>
            <a:r>
              <a:rPr lang="en-GB" sz="5200" dirty="0">
                <a:solidFill>
                  <a:schemeClr val="accent1">
                    <a:lumMod val="75000"/>
                  </a:schemeClr>
                </a:solidFill>
              </a:rPr>
              <a:t> </a:t>
            </a:r>
            <a:r>
              <a:rPr lang="en-GB" sz="4800" b="1" dirty="0">
                <a:solidFill>
                  <a:schemeClr val="accent1">
                    <a:lumMod val="75000"/>
                  </a:schemeClr>
                </a:solidFill>
                <a:latin typeface="Arial"/>
                <a:cs typeface="Arial"/>
              </a:rPr>
              <a:t>Stage 2 Support in Suffolk</a:t>
            </a:r>
          </a:p>
        </p:txBody>
      </p:sp>
      <p:graphicFrame>
        <p:nvGraphicFramePr>
          <p:cNvPr id="14" name="Content Placeholder 2">
            <a:extLst>
              <a:ext uri="{FF2B5EF4-FFF2-40B4-BE49-F238E27FC236}">
                <a16:creationId xmlns:a16="http://schemas.microsoft.com/office/drawing/2014/main" id="{5916DF28-C6BA-4E94-BEC1-0443C039A365}"/>
              </a:ext>
            </a:extLst>
          </p:cNvPr>
          <p:cNvGraphicFramePr>
            <a:graphicFrameLocks noGrp="1"/>
          </p:cNvGraphicFramePr>
          <p:nvPr>
            <p:ph idx="1"/>
            <p:extLst>
              <p:ext uri="{D42A27DB-BD31-4B8C-83A1-F6EECF244321}">
                <p14:modId xmlns:p14="http://schemas.microsoft.com/office/powerpoint/2010/main" val="20881160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588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93CC84-71C0-89F7-0FCA-A0B4F53654A6}"/>
              </a:ext>
            </a:extLst>
          </p:cNvPr>
          <p:cNvSpPr>
            <a:spLocks noGrp="1"/>
          </p:cNvSpPr>
          <p:nvPr>
            <p:ph type="title"/>
          </p:nvPr>
        </p:nvSpPr>
        <p:spPr>
          <a:xfrm>
            <a:off x="6186173" y="4514662"/>
            <a:ext cx="5910955" cy="855456"/>
          </a:xfrm>
        </p:spPr>
        <p:txBody>
          <a:bodyPr>
            <a:normAutofit fontScale="90000"/>
          </a:bodyPr>
          <a:lstStyle/>
          <a:p>
            <a:pPr algn="ctr"/>
            <a:r>
              <a:rPr lang="en-GB" sz="5300" b="1" dirty="0"/>
              <a:t>Suffolk Inclusion Toolkit</a:t>
            </a:r>
            <a:endParaRPr lang="en-GB" dirty="0"/>
          </a:p>
        </p:txBody>
      </p:sp>
      <p:sp>
        <p:nvSpPr>
          <p:cNvPr id="7" name="Content Placeholder 6">
            <a:extLst>
              <a:ext uri="{FF2B5EF4-FFF2-40B4-BE49-F238E27FC236}">
                <a16:creationId xmlns:a16="http://schemas.microsoft.com/office/drawing/2014/main" id="{F9A79025-9420-878C-CD1E-8D5CA5DB0D3F}"/>
              </a:ext>
            </a:extLst>
          </p:cNvPr>
          <p:cNvSpPr>
            <a:spLocks noGrp="1"/>
          </p:cNvSpPr>
          <p:nvPr>
            <p:ph idx="1"/>
          </p:nvPr>
        </p:nvSpPr>
        <p:spPr>
          <a:xfrm>
            <a:off x="94872" y="5080022"/>
            <a:ext cx="5679017" cy="158796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en-GB" b="1" dirty="0">
                <a:solidFill>
                  <a:schemeClr val="bg1"/>
                </a:solidFill>
              </a:rPr>
              <a:t>VSEND</a:t>
            </a:r>
            <a:endParaRPr lang="en-GB" sz="2000" b="1" dirty="0">
              <a:solidFill>
                <a:schemeClr val="bg1"/>
              </a:solidFill>
            </a:endParaRPr>
          </a:p>
          <a:p>
            <a:pPr marL="228600" indent="-228600" algn="ctr">
              <a:buAutoNum type="arabicParenR"/>
            </a:pPr>
            <a:r>
              <a:rPr lang="en-GB" sz="1800" dirty="0">
                <a:solidFill>
                  <a:schemeClr val="bg1"/>
                </a:solidFill>
              </a:rPr>
              <a:t>Whole school setting readiness for all schools – and all teachers (SEND is everyone’s responsibility)</a:t>
            </a:r>
          </a:p>
          <a:p>
            <a:pPr marL="228600" indent="-228600" algn="ctr">
              <a:buAutoNum type="arabicParenR"/>
            </a:pPr>
            <a:r>
              <a:rPr lang="en-GB" sz="1800" dirty="0">
                <a:solidFill>
                  <a:schemeClr val="bg1"/>
                </a:solidFill>
              </a:rPr>
              <a:t>Children’s needs profiles to understand provision &amp; need, show progress &amp; create collaboration</a:t>
            </a:r>
          </a:p>
        </p:txBody>
      </p:sp>
      <p:sp>
        <p:nvSpPr>
          <p:cNvPr id="8" name="Rectangle 7">
            <a:extLst>
              <a:ext uri="{FF2B5EF4-FFF2-40B4-BE49-F238E27FC236}">
                <a16:creationId xmlns:a16="http://schemas.microsoft.com/office/drawing/2014/main" id="{E8D5FA24-7AF1-04CC-ECC7-808EDBCAA574}"/>
              </a:ext>
            </a:extLst>
          </p:cNvPr>
          <p:cNvSpPr/>
          <p:nvPr/>
        </p:nvSpPr>
        <p:spPr>
          <a:xfrm>
            <a:off x="484908" y="3114682"/>
            <a:ext cx="4779819" cy="18277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Essential SENCO Toolkit</a:t>
            </a:r>
          </a:p>
          <a:p>
            <a:pPr algn="just"/>
            <a:endParaRPr lang="en-GB" sz="700" b="1" dirty="0">
              <a:solidFill>
                <a:schemeClr val="tx1"/>
              </a:solidFill>
            </a:endParaRPr>
          </a:p>
          <a:p>
            <a:pPr marL="228600" indent="-228600" algn="just">
              <a:buAutoNum type="arabicParenR"/>
            </a:pPr>
            <a:r>
              <a:rPr lang="en-GB" dirty="0">
                <a:solidFill>
                  <a:schemeClr val="tx1"/>
                </a:solidFill>
              </a:rPr>
              <a:t>SEND assessment. A strengths based framework for learners with SEND</a:t>
            </a:r>
          </a:p>
          <a:p>
            <a:pPr marL="228600" indent="-228600" algn="just">
              <a:buAutoNum type="arabicParenR"/>
            </a:pPr>
            <a:r>
              <a:rPr lang="en-GB" dirty="0">
                <a:solidFill>
                  <a:schemeClr val="tx1"/>
                </a:solidFill>
              </a:rPr>
              <a:t>SEND intervention planning provision with purpose</a:t>
            </a:r>
          </a:p>
          <a:p>
            <a:pPr marL="228600" indent="-228600" algn="just">
              <a:buAutoNum type="arabicParenR"/>
            </a:pPr>
            <a:r>
              <a:rPr lang="en-GB" dirty="0">
                <a:solidFill>
                  <a:schemeClr val="tx1"/>
                </a:solidFill>
              </a:rPr>
              <a:t>Quality Assurance </a:t>
            </a:r>
            <a:endParaRPr lang="en-GB" sz="1600" dirty="0">
              <a:solidFill>
                <a:schemeClr val="tx1"/>
              </a:solidFill>
            </a:endParaRPr>
          </a:p>
        </p:txBody>
      </p:sp>
      <p:sp>
        <p:nvSpPr>
          <p:cNvPr id="9" name="Rectangle 8">
            <a:extLst>
              <a:ext uri="{FF2B5EF4-FFF2-40B4-BE49-F238E27FC236}">
                <a16:creationId xmlns:a16="http://schemas.microsoft.com/office/drawing/2014/main" id="{F21DFF64-5A7C-D72C-F2A8-CA2562548D8B}"/>
              </a:ext>
            </a:extLst>
          </p:cNvPr>
          <p:cNvSpPr/>
          <p:nvPr/>
        </p:nvSpPr>
        <p:spPr>
          <a:xfrm>
            <a:off x="1461644" y="1552169"/>
            <a:ext cx="2550527" cy="14248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Analysis of Additional Needs Tool (AANT)</a:t>
            </a:r>
            <a:br>
              <a:rPr lang="en-GB" b="1" dirty="0">
                <a:solidFill>
                  <a:schemeClr val="tx1"/>
                </a:solidFill>
              </a:rPr>
            </a:br>
            <a:r>
              <a:rPr lang="en-GB" dirty="0">
                <a:solidFill>
                  <a:schemeClr val="tx1"/>
                </a:solidFill>
              </a:rPr>
              <a:t>In depth EP analysis and consultation</a:t>
            </a:r>
          </a:p>
        </p:txBody>
      </p:sp>
      <p:pic>
        <p:nvPicPr>
          <p:cNvPr id="3" name="Picture 2" descr="Icon&#10;&#10;Description automatically generated">
            <a:extLst>
              <a:ext uri="{FF2B5EF4-FFF2-40B4-BE49-F238E27FC236}">
                <a16:creationId xmlns:a16="http://schemas.microsoft.com/office/drawing/2014/main" id="{0B31A0D3-242D-83A7-2526-BE2EE4ECA350}"/>
              </a:ext>
            </a:extLst>
          </p:cNvPr>
          <p:cNvPicPr>
            <a:picLocks noChangeAspect="1"/>
          </p:cNvPicPr>
          <p:nvPr/>
        </p:nvPicPr>
        <p:blipFill>
          <a:blip r:embed="rId5"/>
          <a:stretch>
            <a:fillRect/>
          </a:stretch>
        </p:blipFill>
        <p:spPr>
          <a:xfrm>
            <a:off x="1025236" y="190012"/>
            <a:ext cx="3454176" cy="1267462"/>
          </a:xfrm>
          <a:prstGeom prst="rect">
            <a:avLst/>
          </a:prstGeom>
        </p:spPr>
      </p:pic>
      <p:pic>
        <p:nvPicPr>
          <p:cNvPr id="64" name="Video 63">
            <a:hlinkClick r:id="" action="ppaction://media"/>
            <a:extLst>
              <a:ext uri="{FF2B5EF4-FFF2-40B4-BE49-F238E27FC236}">
                <a16:creationId xmlns:a16="http://schemas.microsoft.com/office/drawing/2014/main" id="{CD99E0ED-EC86-031D-0585-E458426E4865}"/>
              </a:ext>
            </a:extLst>
          </p:cNvPr>
          <p:cNvPicPr>
            <a:picLocks noChangeAspect="1"/>
          </p:cNvPicPr>
          <p:nvPr>
            <a:videoFile r:link="rId1"/>
            <p:extLst>
              <p:ext uri="{DAA4B4D4-6D71-4841-9C94-3DE7FCFB9230}">
                <p14:media xmlns:p14="http://schemas.microsoft.com/office/powerpoint/2010/main" r:embed="rId2">
                  <p14:trim st="3944" end="1035.0136"/>
                </p14:media>
              </p:ext>
              <p:ext uri="{42D2F446-02D8-4167-A562-619A0277C38B}">
                <p15:isNarration xmlns:p15="http://schemas.microsoft.com/office/powerpoint/2012/main" val="1"/>
              </p:ext>
            </p:extLst>
          </p:nvPr>
        </p:nvPicPr>
        <p:blipFill>
          <a:blip r:embed="rId6"/>
          <a:srcRect/>
          <a:stretch>
            <a:fillRect/>
          </a:stretch>
        </p:blipFill>
        <p:spPr>
          <a:xfrm>
            <a:off x="5412855" y="147076"/>
            <a:ext cx="6529764" cy="375990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4" name="TextBox 3">
            <a:extLst>
              <a:ext uri="{FF2B5EF4-FFF2-40B4-BE49-F238E27FC236}">
                <a16:creationId xmlns:a16="http://schemas.microsoft.com/office/drawing/2014/main" id="{08E9D97A-56B5-2CF9-D874-0C639B40AB55}"/>
              </a:ext>
            </a:extLst>
          </p:cNvPr>
          <p:cNvSpPr txBox="1"/>
          <p:nvPr/>
        </p:nvSpPr>
        <p:spPr>
          <a:xfrm>
            <a:off x="11626763" y="147075"/>
            <a:ext cx="450937" cy="369332"/>
          </a:xfrm>
          <a:prstGeom prst="rect">
            <a:avLst/>
          </a:prstGeom>
          <a:noFill/>
        </p:spPr>
        <p:txBody>
          <a:bodyPr wrap="square" rtlCol="0">
            <a:spAutoFit/>
          </a:bodyPr>
          <a:lstStyle/>
          <a:p>
            <a:r>
              <a:rPr lang="en-GB" dirty="0">
                <a:solidFill>
                  <a:schemeClr val="bg1"/>
                </a:solidFill>
              </a:rPr>
              <a:t>LC</a:t>
            </a:r>
          </a:p>
        </p:txBody>
      </p:sp>
    </p:spTree>
    <p:extLst>
      <p:ext uri="{BB962C8B-B14F-4D97-AF65-F5344CB8AC3E}">
        <p14:creationId xmlns:p14="http://schemas.microsoft.com/office/powerpoint/2010/main" val="4252954445"/>
      </p:ext>
    </p:extLst>
  </p:cSld>
  <p:clrMapOvr>
    <a:masterClrMapping/>
  </p:clrMapOvr>
  <mc:AlternateContent xmlns:mc="http://schemas.openxmlformats.org/markup-compatibility/2006" xmlns:p14="http://schemas.microsoft.com/office/powerpoint/2010/main">
    <mc:Choice Requires="p14">
      <p:transition spd="slow" p14:dur="2000" advTm="85264"/>
    </mc:Choice>
    <mc:Fallback xmlns="">
      <p:transition spd="slow" advTm="8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4"/>
                </p:tgtEl>
              </p:cMediaNode>
            </p:video>
            <p:seq concurrent="1" nextAc="seek">
              <p:cTn id="8" restart="whenNotActive" fill="hold" evtFilter="cancelBubble" nodeType="interactiveSeq">
                <p:stCondLst>
                  <p:cond evt="onClick" delay="0">
                    <p:tgtEl>
                      <p:spTgt spid="6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4"/>
                                        </p:tgtEl>
                                      </p:cBhvr>
                                    </p:cmd>
                                  </p:childTnLst>
                                </p:cTn>
                              </p:par>
                            </p:childTnLst>
                          </p:cTn>
                        </p:par>
                      </p:childTnLst>
                    </p:cTn>
                  </p:par>
                </p:childTnLst>
              </p:cTn>
              <p:nextCondLst>
                <p:cond evt="onClick" delay="0">
                  <p:tgtEl>
                    <p:spTgt spid="6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68DB-8CBF-A821-3485-D5FF901518F5}"/>
              </a:ext>
            </a:extLst>
          </p:cNvPr>
          <p:cNvSpPr>
            <a:spLocks noGrp="1"/>
          </p:cNvSpPr>
          <p:nvPr>
            <p:ph type="title"/>
          </p:nvPr>
        </p:nvSpPr>
        <p:spPr>
          <a:xfrm>
            <a:off x="0" y="2263373"/>
            <a:ext cx="6314679" cy="1325563"/>
          </a:xfrm>
        </p:spPr>
        <p:txBody>
          <a:bodyPr>
            <a:normAutofit fontScale="90000"/>
          </a:bodyPr>
          <a:lstStyle/>
          <a:p>
            <a:pPr algn="ctr"/>
            <a:r>
              <a:rPr lang="en-GB" b="1" dirty="0">
                <a:latin typeface="Arial" panose="020B0604020202020204" pitchFamily="34" charset="0"/>
                <a:cs typeface="Arial" panose="020B0604020202020204" pitchFamily="34" charset="0"/>
              </a:rPr>
              <a:t>Suffolk County Council</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Graduated Response</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Stage 3</a:t>
            </a:r>
          </a:p>
        </p:txBody>
      </p:sp>
      <p:pic>
        <p:nvPicPr>
          <p:cNvPr id="5" name="Picture 4">
            <a:extLst>
              <a:ext uri="{FF2B5EF4-FFF2-40B4-BE49-F238E27FC236}">
                <a16:creationId xmlns:a16="http://schemas.microsoft.com/office/drawing/2014/main" id="{AA03B11D-ACD7-3AC0-9E56-C695DC241614}"/>
              </a:ext>
            </a:extLst>
          </p:cNvPr>
          <p:cNvPicPr>
            <a:picLocks noChangeAspect="1"/>
          </p:cNvPicPr>
          <p:nvPr/>
        </p:nvPicPr>
        <p:blipFill>
          <a:blip r:embed="rId3"/>
          <a:stretch>
            <a:fillRect/>
          </a:stretch>
        </p:blipFill>
        <p:spPr>
          <a:xfrm>
            <a:off x="6639940" y="139605"/>
            <a:ext cx="5359540" cy="6606635"/>
          </a:xfrm>
          <a:prstGeom prst="rect">
            <a:avLst/>
          </a:prstGeom>
        </p:spPr>
      </p:pic>
      <p:sp>
        <p:nvSpPr>
          <p:cNvPr id="6" name="Rectangle: Rounded Corners 5">
            <a:extLst>
              <a:ext uri="{FF2B5EF4-FFF2-40B4-BE49-F238E27FC236}">
                <a16:creationId xmlns:a16="http://schemas.microsoft.com/office/drawing/2014/main" id="{7A9809F1-18AC-F353-33F6-135869031C32}"/>
              </a:ext>
            </a:extLst>
          </p:cNvPr>
          <p:cNvSpPr/>
          <p:nvPr/>
        </p:nvSpPr>
        <p:spPr>
          <a:xfrm>
            <a:off x="6608940" y="5648960"/>
            <a:ext cx="5359540" cy="12090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8728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F63493-0A58-4E9E-8190-19CC8F3D2593}"/>
              </a:ext>
            </a:extLst>
          </p:cNvPr>
          <p:cNvSpPr>
            <a:spLocks noGrp="1"/>
          </p:cNvSpPr>
          <p:nvPr>
            <p:ph type="title"/>
          </p:nvPr>
        </p:nvSpPr>
        <p:spPr>
          <a:xfrm>
            <a:off x="165904" y="620392"/>
            <a:ext cx="4498693" cy="5504688"/>
          </a:xfrm>
        </p:spPr>
        <p:txBody>
          <a:bodyPr vert="horz" lIns="91440" tIns="45720" rIns="91440" bIns="45720" rtlCol="0" anchor="ctr">
            <a:normAutofit/>
          </a:bodyPr>
          <a:lstStyle/>
          <a:p>
            <a:pPr algn="ctr"/>
            <a:r>
              <a:rPr lang="en-US" sz="6000" b="1" kern="1200" dirty="0">
                <a:solidFill>
                  <a:schemeClr val="bg1"/>
                </a:solidFill>
                <a:latin typeface="+mj-lt"/>
                <a:ea typeface="+mj-ea"/>
                <a:cs typeface="+mj-cs"/>
              </a:rPr>
              <a:t>Stage 3 Support in Suffolk</a:t>
            </a:r>
            <a:br>
              <a:rPr lang="en-US" sz="6000" kern="1200" dirty="0">
                <a:solidFill>
                  <a:schemeClr val="bg1"/>
                </a:solidFill>
                <a:latin typeface="+mj-lt"/>
                <a:ea typeface="+mj-ea"/>
                <a:cs typeface="+mj-cs"/>
              </a:rPr>
            </a:br>
            <a:r>
              <a:rPr lang="en-US" sz="2800" kern="1200" dirty="0">
                <a:solidFill>
                  <a:schemeClr val="bg1"/>
                </a:solidFill>
                <a:latin typeface="+mj-lt"/>
                <a:ea typeface="+mj-ea"/>
                <a:cs typeface="+mj-cs"/>
              </a:rPr>
              <a:t>Where Support at Stages 1&amp; 2 has been exhausted </a:t>
            </a:r>
          </a:p>
        </p:txBody>
      </p:sp>
      <p:graphicFrame>
        <p:nvGraphicFramePr>
          <p:cNvPr id="9" name="TextBox 4">
            <a:extLst>
              <a:ext uri="{FF2B5EF4-FFF2-40B4-BE49-F238E27FC236}">
                <a16:creationId xmlns:a16="http://schemas.microsoft.com/office/drawing/2014/main" id="{7B62E163-F838-4AEF-9E02-FD99F2CBAF43}"/>
              </a:ext>
            </a:extLst>
          </p:cNvPr>
          <p:cNvGraphicFramePr/>
          <p:nvPr>
            <p:extLst>
              <p:ext uri="{D42A27DB-BD31-4B8C-83A1-F6EECF244321}">
                <p14:modId xmlns:p14="http://schemas.microsoft.com/office/powerpoint/2010/main" val="1741729229"/>
              </p:ext>
            </p:extLst>
          </p:nvPr>
        </p:nvGraphicFramePr>
        <p:xfrm>
          <a:off x="5278056" y="64807"/>
          <a:ext cx="6748040" cy="645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666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DAA1B-0285-A1D9-AA2A-0E5951A2BAC5}"/>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b="1">
                <a:solidFill>
                  <a:srgbClr val="FFFFFF"/>
                </a:solidFill>
              </a:rPr>
              <a:t>Referrals to SES</a:t>
            </a:r>
          </a:p>
        </p:txBody>
      </p:sp>
      <p:pic>
        <p:nvPicPr>
          <p:cNvPr id="7" name="Picture 6">
            <a:extLst>
              <a:ext uri="{FF2B5EF4-FFF2-40B4-BE49-F238E27FC236}">
                <a16:creationId xmlns:a16="http://schemas.microsoft.com/office/drawing/2014/main" id="{681BDDF1-200E-270A-5F7F-A41D64BC2BA9}"/>
              </a:ext>
            </a:extLst>
          </p:cNvPr>
          <p:cNvPicPr>
            <a:picLocks noChangeAspect="1"/>
          </p:cNvPicPr>
          <p:nvPr/>
        </p:nvPicPr>
        <p:blipFill rotWithShape="1">
          <a:blip r:embed="rId3"/>
          <a:srcRect l="37880" t="15528" r="36582" b="11393"/>
          <a:stretch/>
        </p:blipFill>
        <p:spPr>
          <a:xfrm>
            <a:off x="2561568" y="1653663"/>
            <a:ext cx="3185264" cy="5127121"/>
          </a:xfrm>
          <a:prstGeom prst="rect">
            <a:avLst/>
          </a:prstGeom>
          <a:ln w="28575">
            <a:solidFill>
              <a:schemeClr val="tx1"/>
            </a:solidFill>
          </a:ln>
        </p:spPr>
      </p:pic>
      <p:pic>
        <p:nvPicPr>
          <p:cNvPr id="5" name="Picture 4">
            <a:extLst>
              <a:ext uri="{FF2B5EF4-FFF2-40B4-BE49-F238E27FC236}">
                <a16:creationId xmlns:a16="http://schemas.microsoft.com/office/drawing/2014/main" id="{441B4C3B-0BEC-74B1-EC8E-10D0516CB86E}"/>
              </a:ext>
            </a:extLst>
          </p:cNvPr>
          <p:cNvPicPr>
            <a:picLocks noChangeAspect="1"/>
          </p:cNvPicPr>
          <p:nvPr/>
        </p:nvPicPr>
        <p:blipFill rotWithShape="1">
          <a:blip r:embed="rId4"/>
          <a:srcRect l="37310" t="12489" r="34969" b="12405"/>
          <a:stretch/>
        </p:blipFill>
        <p:spPr>
          <a:xfrm>
            <a:off x="8478313" y="1730386"/>
            <a:ext cx="3364229" cy="5127122"/>
          </a:xfrm>
          <a:prstGeom prst="rect">
            <a:avLst/>
          </a:prstGeom>
          <a:ln w="28575">
            <a:solidFill>
              <a:schemeClr val="tx1"/>
            </a:solidFill>
          </a:ln>
        </p:spPr>
      </p:pic>
      <p:sp>
        <p:nvSpPr>
          <p:cNvPr id="9" name="Callout: Line 8">
            <a:extLst>
              <a:ext uri="{FF2B5EF4-FFF2-40B4-BE49-F238E27FC236}">
                <a16:creationId xmlns:a16="http://schemas.microsoft.com/office/drawing/2014/main" id="{2E037BA7-09B0-4EFA-8A7D-1C795DE52C82}"/>
              </a:ext>
            </a:extLst>
          </p:cNvPr>
          <p:cNvSpPr/>
          <p:nvPr/>
        </p:nvSpPr>
        <p:spPr>
          <a:xfrm>
            <a:off x="6445170" y="3248629"/>
            <a:ext cx="1311500" cy="2179898"/>
          </a:xfrm>
          <a:prstGeom prst="borderCallout1">
            <a:avLst>
              <a:gd name="adj1" fmla="val 58750"/>
              <a:gd name="adj2" fmla="val 100221"/>
              <a:gd name="adj3" fmla="val -56500"/>
              <a:gd name="adj4" fmla="val 152299"/>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Inclusion Service Referral Form </a:t>
            </a:r>
          </a:p>
          <a:p>
            <a:pPr algn="ctr"/>
            <a:r>
              <a:rPr lang="en-GB" dirty="0"/>
              <a:t>For</a:t>
            </a:r>
          </a:p>
          <a:p>
            <a:pPr algn="ctr"/>
            <a:r>
              <a:rPr lang="en-GB" dirty="0"/>
              <a:t>Stage 3 </a:t>
            </a:r>
          </a:p>
          <a:p>
            <a:pPr algn="ctr"/>
            <a:r>
              <a:rPr lang="en-GB" dirty="0"/>
              <a:t>SES services</a:t>
            </a:r>
          </a:p>
        </p:txBody>
      </p:sp>
      <p:sp>
        <p:nvSpPr>
          <p:cNvPr id="10" name="Callout: Line 9">
            <a:extLst>
              <a:ext uri="{FF2B5EF4-FFF2-40B4-BE49-F238E27FC236}">
                <a16:creationId xmlns:a16="http://schemas.microsoft.com/office/drawing/2014/main" id="{A62ED2B8-9602-7833-C255-59BF4368EA1E}"/>
              </a:ext>
            </a:extLst>
          </p:cNvPr>
          <p:cNvSpPr/>
          <p:nvPr/>
        </p:nvSpPr>
        <p:spPr>
          <a:xfrm>
            <a:off x="528425" y="3248629"/>
            <a:ext cx="1311500" cy="2179898"/>
          </a:xfrm>
          <a:prstGeom prst="borderCallout1">
            <a:avLst>
              <a:gd name="adj1" fmla="val 58750"/>
              <a:gd name="adj2" fmla="val 100221"/>
              <a:gd name="adj3" fmla="val -56500"/>
              <a:gd name="adj4" fmla="val 152299"/>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SES Referral Form </a:t>
            </a:r>
          </a:p>
          <a:p>
            <a:pPr algn="ctr"/>
            <a:r>
              <a:rPr lang="en-GB" dirty="0"/>
              <a:t>for</a:t>
            </a:r>
          </a:p>
          <a:p>
            <a:pPr algn="ctr"/>
            <a:r>
              <a:rPr lang="en-GB" dirty="0"/>
              <a:t>Stage 2 </a:t>
            </a:r>
          </a:p>
          <a:p>
            <a:pPr algn="ctr"/>
            <a:r>
              <a:rPr lang="en-GB" dirty="0"/>
              <a:t>SES services</a:t>
            </a:r>
          </a:p>
        </p:txBody>
      </p:sp>
    </p:spTree>
    <p:extLst>
      <p:ext uri="{BB962C8B-B14F-4D97-AF65-F5344CB8AC3E}">
        <p14:creationId xmlns:p14="http://schemas.microsoft.com/office/powerpoint/2010/main" val="2195226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A784-D744-41F9-8DBC-A7A6A15C5CEF}"/>
              </a:ext>
            </a:extLst>
          </p:cNvPr>
          <p:cNvSpPr>
            <a:spLocks noGrp="1"/>
          </p:cNvSpPr>
          <p:nvPr>
            <p:ph type="title"/>
          </p:nvPr>
        </p:nvSpPr>
        <p:spPr>
          <a:xfrm>
            <a:off x="3313359" y="332015"/>
            <a:ext cx="4937937" cy="1147150"/>
          </a:xfrm>
        </p:spPr>
        <p:txBody>
          <a:bodyPr vert="horz" lIns="91440" tIns="45720" rIns="91440" bIns="45720" rtlCol="0" anchor="t">
            <a:normAutofit/>
          </a:bodyPr>
          <a:lstStyle/>
          <a:p>
            <a:r>
              <a:rPr lang="en-US" sz="6000" b="1" kern="1200">
                <a:solidFill>
                  <a:schemeClr val="tx1"/>
                </a:solidFill>
                <a:latin typeface="+mj-lt"/>
                <a:ea typeface="+mj-ea"/>
                <a:cs typeface="+mj-cs"/>
              </a:rPr>
              <a:t>What Else?  </a:t>
            </a:r>
          </a:p>
        </p:txBody>
      </p:sp>
      <p:pic>
        <p:nvPicPr>
          <p:cNvPr id="1026" name="Picture 2" descr="logo">
            <a:extLst>
              <a:ext uri="{FF2B5EF4-FFF2-40B4-BE49-F238E27FC236}">
                <a16:creationId xmlns:a16="http://schemas.microsoft.com/office/drawing/2014/main" id="{25881546-B286-4627-9814-CA1BE45DE9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179" y="1569461"/>
            <a:ext cx="2091710" cy="650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E3E3627-4414-44C4-B75D-B6E2DA2C8879}"/>
              </a:ext>
            </a:extLst>
          </p:cNvPr>
          <p:cNvPicPr>
            <a:picLocks noChangeAspect="1"/>
          </p:cNvPicPr>
          <p:nvPr/>
        </p:nvPicPr>
        <p:blipFill>
          <a:blip r:embed="rId4"/>
          <a:stretch>
            <a:fillRect/>
          </a:stretch>
        </p:blipFill>
        <p:spPr>
          <a:xfrm>
            <a:off x="3850168" y="1388868"/>
            <a:ext cx="1778697" cy="831540"/>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7C084390-5AB7-4C9B-9A1A-409F3F3E236B}"/>
              </a:ext>
            </a:extLst>
          </p:cNvPr>
          <p:cNvPicPr>
            <a:picLocks noChangeAspect="1"/>
          </p:cNvPicPr>
          <p:nvPr/>
        </p:nvPicPr>
        <p:blipFill>
          <a:blip r:embed="rId5">
            <a:duotone>
              <a:prstClr val="black"/>
              <a:schemeClr val="accent1">
                <a:tint val="45000"/>
                <a:satMod val="400000"/>
              </a:schemeClr>
            </a:duotone>
          </a:blip>
          <a:stretch>
            <a:fillRect/>
          </a:stretch>
        </p:blipFill>
        <p:spPr>
          <a:xfrm>
            <a:off x="3500630" y="2999951"/>
            <a:ext cx="2063103" cy="1355753"/>
          </a:xfrm>
          <a:prstGeom prst="rect">
            <a:avLst/>
          </a:prstGeom>
        </p:spPr>
      </p:pic>
      <p:pic>
        <p:nvPicPr>
          <p:cNvPr id="7" name="Picture 2">
            <a:extLst>
              <a:ext uri="{FF2B5EF4-FFF2-40B4-BE49-F238E27FC236}">
                <a16:creationId xmlns:a16="http://schemas.microsoft.com/office/drawing/2014/main" id="{7AA5C7B1-5C67-4C74-A838-54F84F2AF58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6704" y="2752396"/>
            <a:ext cx="1551647" cy="13189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Text&#10;&#10;Description automatically generated with low confidence">
            <a:extLst>
              <a:ext uri="{FF2B5EF4-FFF2-40B4-BE49-F238E27FC236}">
                <a16:creationId xmlns:a16="http://schemas.microsoft.com/office/drawing/2014/main" id="{3CBD27B2-6501-45AD-81D0-776CA8786A01}"/>
              </a:ext>
            </a:extLst>
          </p:cNvPr>
          <p:cNvPicPr>
            <a:picLocks noChangeAspect="1"/>
          </p:cNvPicPr>
          <p:nvPr/>
        </p:nvPicPr>
        <p:blipFill>
          <a:blip r:embed="rId7"/>
          <a:stretch>
            <a:fillRect/>
          </a:stretch>
        </p:blipFill>
        <p:spPr>
          <a:xfrm>
            <a:off x="159026" y="4603284"/>
            <a:ext cx="3426276" cy="137051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0E14C897-A5CD-47BA-9B86-366D26F35E0F}"/>
              </a:ext>
            </a:extLst>
          </p:cNvPr>
          <p:cNvPicPr>
            <a:picLocks noChangeAspect="1"/>
          </p:cNvPicPr>
          <p:nvPr/>
        </p:nvPicPr>
        <p:blipFill>
          <a:blip r:embed="rId8"/>
          <a:stretch>
            <a:fillRect/>
          </a:stretch>
        </p:blipFill>
        <p:spPr>
          <a:xfrm>
            <a:off x="3680778" y="5437564"/>
            <a:ext cx="2052346" cy="783810"/>
          </a:xfrm>
          <a:prstGeom prst="rect">
            <a:avLst/>
          </a:prstGeom>
        </p:spPr>
      </p:pic>
      <p:sp>
        <p:nvSpPr>
          <p:cNvPr id="8" name="Content Placeholder 2">
            <a:extLst>
              <a:ext uri="{FF2B5EF4-FFF2-40B4-BE49-F238E27FC236}">
                <a16:creationId xmlns:a16="http://schemas.microsoft.com/office/drawing/2014/main" id="{7250DADC-C4E1-C8C6-217D-F47EFC1CA31C}"/>
              </a:ext>
            </a:extLst>
          </p:cNvPr>
          <p:cNvSpPr>
            <a:spLocks noGrp="1"/>
          </p:cNvSpPr>
          <p:nvPr>
            <p:ph idx="1"/>
          </p:nvPr>
        </p:nvSpPr>
        <p:spPr>
          <a:xfrm>
            <a:off x="6898511" y="1006997"/>
            <a:ext cx="5134463" cy="5648445"/>
          </a:xfrm>
        </p:spPr>
        <p:txBody>
          <a:bodyPr anchor="ctr">
            <a:normAutofit/>
          </a:bodyPr>
          <a:lstStyle/>
          <a:p>
            <a:r>
              <a:rPr lang="en-GB" sz="2000" b="1" dirty="0">
                <a:latin typeface="Arial" panose="020B0604020202020204" pitchFamily="34" charset="0"/>
                <a:cs typeface="Arial" panose="020B0604020202020204" pitchFamily="34" charset="0"/>
                <a:hlinkClick r:id="rId9"/>
              </a:rPr>
              <a:t>SENCO Central | Community Directory (suffolk.gov.uk)</a:t>
            </a:r>
            <a:endParaRPr lang="en-GB" sz="2000" b="1" dirty="0">
              <a:latin typeface="Arial" panose="020B0604020202020204" pitchFamily="34" charset="0"/>
              <a:cs typeface="Arial" panose="020B0604020202020204" pitchFamily="34" charset="0"/>
            </a:endParaRPr>
          </a:p>
          <a:p>
            <a:r>
              <a:rPr lang="en-GB" sz="2000" b="1" u="sng" dirty="0">
                <a:effectLst/>
                <a:latin typeface="Arial" panose="020B0604020202020204" pitchFamily="34" charset="0"/>
                <a:ea typeface="Calibri" panose="020F0502020204030204" pitchFamily="34" charset="0"/>
                <a:cs typeface="Arial" panose="020B0604020202020204" pitchFamily="34" charset="0"/>
                <a:hlinkClick r:id="rId10"/>
              </a:rPr>
              <a:t>Specialist Education Services – Suffolk Learning</a:t>
            </a:r>
            <a:endParaRPr lang="en-GB" sz="2000" b="1" u="sng" dirty="0">
              <a:effectLst/>
              <a:latin typeface="Arial" panose="020B0604020202020204" pitchFamily="34" charset="0"/>
              <a:ea typeface="Calibri" panose="020F0502020204030204" pitchFamily="34" charset="0"/>
              <a:cs typeface="Arial" panose="020B0604020202020204" pitchFamily="34" charset="0"/>
            </a:endParaRPr>
          </a:p>
          <a:p>
            <a:r>
              <a:rPr lang="en-GB" sz="2000" b="1" u="sng" dirty="0">
                <a:effectLst/>
                <a:latin typeface="Arial" panose="020B0604020202020204" pitchFamily="34" charset="0"/>
                <a:ea typeface="Calibri" panose="020F0502020204030204" pitchFamily="34" charset="0"/>
                <a:cs typeface="Arial" panose="020B0604020202020204" pitchFamily="34" charset="0"/>
                <a:hlinkClick r:id="rId11"/>
              </a:rPr>
              <a:t>Psychology and Therapeutic Services | Suffolk County Council</a:t>
            </a:r>
            <a:r>
              <a:rPr lang="en-GB" sz="2000" b="1" dirty="0">
                <a:effectLst/>
                <a:latin typeface="Arial" panose="020B0604020202020204" pitchFamily="34" charset="0"/>
                <a:ea typeface="Calibri" panose="020F0502020204030204" pitchFamily="34" charset="0"/>
                <a:cs typeface="Arial" panose="020B0604020202020204" pitchFamily="34" charset="0"/>
              </a:rPr>
              <a:t>  </a:t>
            </a:r>
          </a:p>
          <a:p>
            <a:r>
              <a:rPr lang="en-GB" sz="2000" b="1" u="sng" dirty="0">
                <a:effectLst/>
                <a:latin typeface="Arial" panose="020B0604020202020204" pitchFamily="34" charset="0"/>
                <a:ea typeface="Calibri" panose="020F0502020204030204" pitchFamily="34" charset="0"/>
                <a:cs typeface="Arial" panose="020B0604020202020204" pitchFamily="34" charset="0"/>
                <a:hlinkClick r:id="rId12"/>
              </a:rPr>
              <a:t>Primary Mental Health Workers for Schools in Suffolk | Community Directory</a:t>
            </a:r>
            <a:endParaRPr lang="en-GB" sz="2000" b="1" dirty="0">
              <a:effectLst/>
              <a:latin typeface="Arial" panose="020B0604020202020204" pitchFamily="34" charset="0"/>
              <a:ea typeface="Calibri" panose="020F0502020204030204" pitchFamily="34" charset="0"/>
              <a:cs typeface="Arial" panose="020B0604020202020204" pitchFamily="34" charset="0"/>
            </a:endParaRPr>
          </a:p>
          <a:p>
            <a:r>
              <a:rPr lang="en-GB" sz="2000" b="1" u="sng" dirty="0">
                <a:effectLst/>
                <a:latin typeface="Arial" panose="020B0604020202020204" pitchFamily="34" charset="0"/>
                <a:ea typeface="Calibri" panose="020F0502020204030204" pitchFamily="34" charset="0"/>
                <a:cs typeface="Arial" panose="020B0604020202020204" pitchFamily="34" charset="0"/>
                <a:hlinkClick r:id="rId13"/>
              </a:rPr>
              <a:t>Children and Young People’s Emotional Wellbeing Hub | Community Directory (suffolk.gov.uk)</a:t>
            </a:r>
            <a:endParaRPr lang="en-GB" sz="2000" b="1" dirty="0">
              <a:effectLst/>
              <a:latin typeface="Arial" panose="020B0604020202020204" pitchFamily="34" charset="0"/>
              <a:ea typeface="Calibri" panose="020F0502020204030204" pitchFamily="34" charset="0"/>
              <a:cs typeface="Arial" panose="020B0604020202020204" pitchFamily="34" charset="0"/>
            </a:endParaRPr>
          </a:p>
          <a:p>
            <a:r>
              <a:rPr lang="en-GB" sz="2000" b="1" u="sng" dirty="0">
                <a:effectLst/>
                <a:latin typeface="Arial" panose="020B0604020202020204" pitchFamily="34" charset="0"/>
                <a:ea typeface="Calibri" panose="020F0502020204030204" pitchFamily="34" charset="0"/>
                <a:cs typeface="Arial" panose="020B0604020202020204" pitchFamily="34" charset="0"/>
                <a:hlinkClick r:id="rId14"/>
              </a:rPr>
              <a:t>School nursing | Suffolk County Council</a:t>
            </a:r>
            <a:endParaRPr lang="en-GB" sz="2000" b="1" dirty="0">
              <a:effectLst/>
              <a:latin typeface="Arial" panose="020B0604020202020204" pitchFamily="34" charset="0"/>
              <a:ea typeface="Calibri" panose="020F050202020403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021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79C0369-A022-4605-B2F4-7773B74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FFFD28B7-CC22-4615-B487-71F01104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712E4DE6-A2E5-4786-B1B9-795E13D12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176DEB1C-09CA-478A-AEEF-963E89897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28861D55-9A89-4552-8E10-2201E1991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644382"/>
            <a:ext cx="10734055"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655BF61-30A2-481E-AFE4-E53452C45F3C}"/>
              </a:ext>
            </a:extLst>
          </p:cNvPr>
          <p:cNvSpPr>
            <a:spLocks noGrp="1"/>
          </p:cNvSpPr>
          <p:nvPr>
            <p:ph type="title"/>
          </p:nvPr>
        </p:nvSpPr>
        <p:spPr>
          <a:xfrm>
            <a:off x="1570455" y="1118009"/>
            <a:ext cx="5166011" cy="3180360"/>
          </a:xfrm>
        </p:spPr>
        <p:txBody>
          <a:bodyPr vert="horz" lIns="91440" tIns="45720" rIns="91440" bIns="45720" rtlCol="0" anchor="b">
            <a:normAutofit/>
          </a:bodyPr>
          <a:lstStyle/>
          <a:p>
            <a:r>
              <a:rPr lang="en-US" sz="8000" b="1" kern="1200" dirty="0">
                <a:solidFill>
                  <a:srgbClr val="FFFFFF"/>
                </a:solidFill>
                <a:latin typeface="+mj-lt"/>
                <a:ea typeface="+mj-ea"/>
                <a:cs typeface="+mj-cs"/>
              </a:rPr>
              <a:t>Questions?</a:t>
            </a:r>
          </a:p>
        </p:txBody>
      </p:sp>
      <p:pic>
        <p:nvPicPr>
          <p:cNvPr id="7" name="Graphic 6" descr="Question mark">
            <a:extLst>
              <a:ext uri="{FF2B5EF4-FFF2-40B4-BE49-F238E27FC236}">
                <a16:creationId xmlns:a16="http://schemas.microsoft.com/office/drawing/2014/main" id="{7881CD21-C87A-420E-828B-F3157AB31A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6463" y="1118008"/>
            <a:ext cx="4313024" cy="4313024"/>
          </a:xfrm>
          <a:prstGeom prst="rect">
            <a:avLst/>
          </a:prstGeom>
        </p:spPr>
      </p:pic>
    </p:spTree>
    <p:extLst>
      <p:ext uri="{BB962C8B-B14F-4D97-AF65-F5344CB8AC3E}">
        <p14:creationId xmlns:p14="http://schemas.microsoft.com/office/powerpoint/2010/main" val="554554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64125EE-F5C0-7A46-CEA1-8C0D28202728}"/>
              </a:ext>
            </a:extLst>
          </p:cNvPr>
          <p:cNvSpPr txBox="1"/>
          <p:nvPr/>
        </p:nvSpPr>
        <p:spPr>
          <a:xfrm>
            <a:off x="4662488" y="952500"/>
            <a:ext cx="6902450" cy="333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dirty="0">
                <a:hlinkClick r:id="rId3"/>
              </a:rPr>
              <a:t>www.bexleylocaloffer.uk/Services/5419</a:t>
            </a:r>
            <a:r>
              <a:rPr lang="en-US" sz="2000" dirty="0"/>
              <a:t> </a:t>
            </a:r>
          </a:p>
        </p:txBody>
      </p:sp>
      <p:sp>
        <p:nvSpPr>
          <p:cNvPr id="5" name="TextBox 4">
            <a:extLst>
              <a:ext uri="{FF2B5EF4-FFF2-40B4-BE49-F238E27FC236}">
                <a16:creationId xmlns:a16="http://schemas.microsoft.com/office/drawing/2014/main" id="{3691898F-88C6-89DF-C78E-55974C2FC4A5}"/>
              </a:ext>
            </a:extLst>
          </p:cNvPr>
          <p:cNvSpPr txBox="1"/>
          <p:nvPr/>
        </p:nvSpPr>
        <p:spPr>
          <a:xfrm>
            <a:off x="4662488" y="1511301"/>
            <a:ext cx="6902450" cy="9032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hlinkClick r:id="rId4"/>
              </a:rPr>
              <a:t>https://educationendowmentfoundation.org.uk/news/eef-blog-five-a-day-to-improve-send-outcomes</a:t>
            </a:r>
            <a:r>
              <a:rPr lang="en-US" sz="2000" dirty="0"/>
              <a:t> </a:t>
            </a:r>
          </a:p>
        </p:txBody>
      </p:sp>
      <p:sp>
        <p:nvSpPr>
          <p:cNvPr id="6" name="TextBox 5">
            <a:extLst>
              <a:ext uri="{FF2B5EF4-FFF2-40B4-BE49-F238E27FC236}">
                <a16:creationId xmlns:a16="http://schemas.microsoft.com/office/drawing/2014/main" id="{8B925F4A-96C7-6A76-722D-F31394B474D6}"/>
              </a:ext>
            </a:extLst>
          </p:cNvPr>
          <p:cNvSpPr txBox="1"/>
          <p:nvPr/>
        </p:nvSpPr>
        <p:spPr>
          <a:xfrm>
            <a:off x="4662488" y="2306638"/>
            <a:ext cx="6902450" cy="941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a:hlinkClick r:id="rId5"/>
              </a:rPr>
              <a:t>https://www.swaveseyvc.co.uk/wp-content/uploads/2020/10/SVC-SEND-Information-Report-2020-2021.pdf</a:t>
            </a:r>
            <a:r>
              <a:rPr lang="en-US" sz="2000"/>
              <a:t> </a:t>
            </a:r>
          </a:p>
        </p:txBody>
      </p:sp>
      <p:sp>
        <p:nvSpPr>
          <p:cNvPr id="7" name="TextBox 6">
            <a:extLst>
              <a:ext uri="{FF2B5EF4-FFF2-40B4-BE49-F238E27FC236}">
                <a16:creationId xmlns:a16="http://schemas.microsoft.com/office/drawing/2014/main" id="{9EC419A0-6BD4-D47C-83DA-E1BAC5AEB831}"/>
              </a:ext>
            </a:extLst>
          </p:cNvPr>
          <p:cNvSpPr txBox="1"/>
          <p:nvPr/>
        </p:nvSpPr>
        <p:spPr>
          <a:xfrm>
            <a:off x="4662488" y="3308350"/>
            <a:ext cx="6902450" cy="706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hlinkClick r:id="rId6"/>
              </a:rPr>
              <a:t>https://astreaacademytrust.org/inclusion-home/supporting-pupils-with-send/</a:t>
            </a:r>
            <a:r>
              <a:rPr lang="en-US" sz="2000" dirty="0"/>
              <a:t> </a:t>
            </a:r>
          </a:p>
        </p:txBody>
      </p:sp>
      <p:sp>
        <p:nvSpPr>
          <p:cNvPr id="8" name="TextBox 7">
            <a:extLst>
              <a:ext uri="{FF2B5EF4-FFF2-40B4-BE49-F238E27FC236}">
                <a16:creationId xmlns:a16="http://schemas.microsoft.com/office/drawing/2014/main" id="{91FEA496-1696-AD1A-5E78-08C2AC411C84}"/>
              </a:ext>
            </a:extLst>
          </p:cNvPr>
          <p:cNvSpPr txBox="1"/>
          <p:nvPr/>
        </p:nvSpPr>
        <p:spPr>
          <a:xfrm>
            <a:off x="4662488" y="4073525"/>
            <a:ext cx="6902450" cy="4714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hlinkClick r:id="rId7"/>
              </a:rPr>
              <a:t>https://nasen.org.uk/news/teacher-handbook-launched</a:t>
            </a:r>
            <a:r>
              <a:rPr lang="en-US" sz="2000" dirty="0"/>
              <a:t> </a:t>
            </a:r>
          </a:p>
        </p:txBody>
      </p:sp>
      <p:sp>
        <p:nvSpPr>
          <p:cNvPr id="9" name="TextBox 8">
            <a:extLst>
              <a:ext uri="{FF2B5EF4-FFF2-40B4-BE49-F238E27FC236}">
                <a16:creationId xmlns:a16="http://schemas.microsoft.com/office/drawing/2014/main" id="{901292FB-A259-8EAA-5881-F50B4F24DF8B}"/>
              </a:ext>
            </a:extLst>
          </p:cNvPr>
          <p:cNvSpPr txBox="1"/>
          <p:nvPr/>
        </p:nvSpPr>
        <p:spPr>
          <a:xfrm>
            <a:off x="4662488" y="4603750"/>
            <a:ext cx="6902450" cy="11779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hlinkClick r:id="rId8"/>
              </a:rPr>
              <a:t>https://westsussex-local-offer.s3.amazonaws.com/public/system/attachments/790/original/Graduated_Approach_July_2017.pdf</a:t>
            </a:r>
            <a:r>
              <a:rPr lang="en-US" sz="2000" dirty="0"/>
              <a:t> </a:t>
            </a:r>
          </a:p>
        </p:txBody>
      </p:sp>
      <p:sp>
        <p:nvSpPr>
          <p:cNvPr id="2" name="Title 1">
            <a:extLst>
              <a:ext uri="{FF2B5EF4-FFF2-40B4-BE49-F238E27FC236}">
                <a16:creationId xmlns:a16="http://schemas.microsoft.com/office/drawing/2014/main" id="{DDD38EF1-4F09-D9F0-3587-1B8755169DFE}"/>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a:solidFill>
                  <a:srgbClr val="FFFFFF"/>
                </a:solidFill>
                <a:latin typeface="+mj-lt"/>
                <a:ea typeface="+mj-ea"/>
                <a:cs typeface="+mj-cs"/>
              </a:rPr>
              <a:t>References</a:t>
            </a:r>
          </a:p>
        </p:txBody>
      </p:sp>
    </p:spTree>
    <p:extLst>
      <p:ext uri="{BB962C8B-B14F-4D97-AF65-F5344CB8AC3E}">
        <p14:creationId xmlns:p14="http://schemas.microsoft.com/office/powerpoint/2010/main" val="2422935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C48C-3D64-E5E2-37B9-8AB520A1A7E9}"/>
              </a:ext>
            </a:extLst>
          </p:cNvPr>
          <p:cNvSpPr>
            <a:spLocks noGrp="1"/>
          </p:cNvSpPr>
          <p:nvPr>
            <p:ph type="title"/>
          </p:nvPr>
        </p:nvSpPr>
        <p:spPr>
          <a:xfrm>
            <a:off x="48147" y="210726"/>
            <a:ext cx="6997336" cy="1554480"/>
          </a:xfrm>
        </p:spPr>
        <p:txBody>
          <a:bodyPr anchor="ctr">
            <a:normAutofit/>
          </a:bodyPr>
          <a:lstStyle/>
          <a:p>
            <a:pPr algn="ctr"/>
            <a:r>
              <a:rPr lang="en-GB" b="1" dirty="0"/>
              <a:t>Suffolk County Council</a:t>
            </a:r>
            <a:br>
              <a:rPr lang="en-GB" b="1" dirty="0"/>
            </a:br>
            <a:r>
              <a:rPr lang="en-GB" b="1" dirty="0">
                <a:hlinkClick r:id="rId3"/>
              </a:rPr>
              <a:t>Graduated Response</a:t>
            </a:r>
            <a:endParaRPr lang="en-GB" b="1" dirty="0"/>
          </a:p>
        </p:txBody>
      </p:sp>
      <p:graphicFrame>
        <p:nvGraphicFramePr>
          <p:cNvPr id="4" name="Content Placeholder 2">
            <a:extLst>
              <a:ext uri="{FF2B5EF4-FFF2-40B4-BE49-F238E27FC236}">
                <a16:creationId xmlns:a16="http://schemas.microsoft.com/office/drawing/2014/main" id="{B0DE89E7-5618-3ED6-4CAB-7214AAFB3C05}"/>
              </a:ext>
            </a:extLst>
          </p:cNvPr>
          <p:cNvGraphicFramePr>
            <a:graphicFrameLocks/>
          </p:cNvGraphicFramePr>
          <p:nvPr>
            <p:extLst>
              <p:ext uri="{D42A27DB-BD31-4B8C-83A1-F6EECF244321}">
                <p14:modId xmlns:p14="http://schemas.microsoft.com/office/powerpoint/2010/main" val="2755949595"/>
              </p:ext>
            </p:extLst>
          </p:nvPr>
        </p:nvGraphicFramePr>
        <p:xfrm>
          <a:off x="192521" y="1702964"/>
          <a:ext cx="6745174" cy="5041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hlinkClick r:id="rId3"/>
            <a:extLst>
              <a:ext uri="{FF2B5EF4-FFF2-40B4-BE49-F238E27FC236}">
                <a16:creationId xmlns:a16="http://schemas.microsoft.com/office/drawing/2014/main" id="{12B92A02-08CE-D975-47E0-9795103EFBDD}"/>
              </a:ext>
            </a:extLst>
          </p:cNvPr>
          <p:cNvPicPr>
            <a:picLocks noChangeAspect="1"/>
          </p:cNvPicPr>
          <p:nvPr/>
        </p:nvPicPr>
        <p:blipFill rotWithShape="1">
          <a:blip r:embed="rId9"/>
          <a:srcRect l="51360" t="23630" r="27943" b="23543"/>
          <a:stretch/>
        </p:blipFill>
        <p:spPr>
          <a:xfrm>
            <a:off x="6937695" y="92597"/>
            <a:ext cx="5206158" cy="6718977"/>
          </a:xfrm>
          <a:prstGeom prst="rect">
            <a:avLst/>
          </a:prstGeom>
        </p:spPr>
      </p:pic>
    </p:spTree>
    <p:extLst>
      <p:ext uri="{BB962C8B-B14F-4D97-AF65-F5344CB8AC3E}">
        <p14:creationId xmlns:p14="http://schemas.microsoft.com/office/powerpoint/2010/main" val="239896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40305D0-7A48-EC08-9256-04021D3F28D4}"/>
              </a:ext>
            </a:extLst>
          </p:cNvPr>
          <p:cNvSpPr>
            <a:spLocks noGrp="1"/>
          </p:cNvSpPr>
          <p:nvPr>
            <p:ph type="title"/>
          </p:nvPr>
        </p:nvSpPr>
        <p:spPr>
          <a:xfrm>
            <a:off x="1098468" y="885651"/>
            <a:ext cx="3229803" cy="4624603"/>
          </a:xfrm>
        </p:spPr>
        <p:txBody>
          <a:bodyPr>
            <a:normAutofit/>
          </a:bodyPr>
          <a:lstStyle/>
          <a:p>
            <a:pPr algn="ctr"/>
            <a:r>
              <a:rPr lang="en-GB" sz="5400" b="1" dirty="0">
                <a:solidFill>
                  <a:srgbClr val="FFFFFF"/>
                </a:solidFill>
              </a:rPr>
              <a:t>The value of a Graduated Approach</a:t>
            </a:r>
          </a:p>
        </p:txBody>
      </p:sp>
      <p:sp>
        <p:nvSpPr>
          <p:cNvPr id="3" name="Content Placeholder 2">
            <a:extLst>
              <a:ext uri="{FF2B5EF4-FFF2-40B4-BE49-F238E27FC236}">
                <a16:creationId xmlns:a16="http://schemas.microsoft.com/office/drawing/2014/main" id="{56928AFC-804C-4698-40BB-E2CAFC5F0FFE}"/>
              </a:ext>
            </a:extLst>
          </p:cNvPr>
          <p:cNvSpPr>
            <a:spLocks noGrp="1"/>
          </p:cNvSpPr>
          <p:nvPr>
            <p:ph idx="1"/>
          </p:nvPr>
        </p:nvSpPr>
        <p:spPr>
          <a:xfrm>
            <a:off x="4654300" y="-138545"/>
            <a:ext cx="7534652" cy="6996545"/>
          </a:xfrm>
        </p:spPr>
        <p:txBody>
          <a:bodyPr vert="horz" lIns="91440" tIns="45720" rIns="91440" bIns="45720" rtlCol="0" anchor="ctr">
            <a:normAutofit/>
          </a:bodyPr>
          <a:lstStyle/>
          <a:p>
            <a:pPr marL="0" indent="0">
              <a:buNone/>
            </a:pPr>
            <a:r>
              <a:rPr lang="en-GB" sz="2600" dirty="0">
                <a:latin typeface="Arial" panose="020B0604020202020204" pitchFamily="34" charset="0"/>
                <a:cs typeface="Arial" panose="020B0604020202020204" pitchFamily="34" charset="0"/>
              </a:rPr>
              <a:t>Suffolk Graduated Response works best when it is supporting a School’s Graduated Approach to SEND:</a:t>
            </a:r>
          </a:p>
          <a:p>
            <a:r>
              <a:rPr lang="en-GB" sz="2600" b="1" dirty="0">
                <a:latin typeface="Arial" panose="020B0604020202020204" pitchFamily="34" charset="0"/>
                <a:cs typeface="Arial" panose="020B0604020202020204" pitchFamily="34" charset="0"/>
              </a:rPr>
              <a:t>Early</a:t>
            </a:r>
            <a:r>
              <a:rPr lang="en-GB" sz="2600" dirty="0">
                <a:latin typeface="Arial" panose="020B0604020202020204" pitchFamily="34" charset="0"/>
                <a:cs typeface="Arial" panose="020B0604020202020204" pitchFamily="34" charset="0"/>
              </a:rPr>
              <a:t> identification and </a:t>
            </a:r>
            <a:r>
              <a:rPr lang="en-GB" sz="2600" b="1" dirty="0">
                <a:latin typeface="Arial" panose="020B0604020202020204" pitchFamily="34" charset="0"/>
                <a:cs typeface="Arial" panose="020B0604020202020204" pitchFamily="34" charset="0"/>
              </a:rPr>
              <a:t>early</a:t>
            </a:r>
            <a:r>
              <a:rPr lang="en-GB" sz="2600" dirty="0">
                <a:latin typeface="Arial" panose="020B0604020202020204" pitchFamily="34" charset="0"/>
                <a:cs typeface="Arial" panose="020B0604020202020204" pitchFamily="34" charset="0"/>
              </a:rPr>
              <a:t> intervention is key to preventing some pupils from developing a special educational need.</a:t>
            </a:r>
          </a:p>
          <a:p>
            <a:r>
              <a:rPr lang="en-GB" sz="2600" dirty="0">
                <a:latin typeface="Arial" panose="020B0604020202020204" pitchFamily="34" charset="0"/>
                <a:cs typeface="Arial" panose="020B0604020202020204" pitchFamily="34" charset="0"/>
              </a:rPr>
              <a:t>This ensures that the CYP receives the </a:t>
            </a:r>
            <a:r>
              <a:rPr lang="en-GB" sz="2600" b="1" dirty="0">
                <a:latin typeface="Arial" panose="020B0604020202020204" pitchFamily="34" charset="0"/>
                <a:cs typeface="Arial" panose="020B0604020202020204" pitchFamily="34" charset="0"/>
              </a:rPr>
              <a:t>Right</a:t>
            </a:r>
            <a:r>
              <a:rPr lang="en-GB" sz="2600" dirty="0">
                <a:latin typeface="Arial" panose="020B0604020202020204" pitchFamily="34" charset="0"/>
                <a:cs typeface="Arial" panose="020B0604020202020204" pitchFamily="34" charset="0"/>
              </a:rPr>
              <a:t> Support in the </a:t>
            </a:r>
            <a:r>
              <a:rPr lang="en-GB" sz="2600" b="1" dirty="0">
                <a:latin typeface="Arial" panose="020B0604020202020204" pitchFamily="34" charset="0"/>
                <a:cs typeface="Arial" panose="020B0604020202020204" pitchFamily="34" charset="0"/>
              </a:rPr>
              <a:t>Right</a:t>
            </a:r>
            <a:r>
              <a:rPr lang="en-GB" sz="2600" dirty="0">
                <a:latin typeface="Arial" panose="020B0604020202020204" pitchFamily="34" charset="0"/>
                <a:cs typeface="Arial" panose="020B0604020202020204" pitchFamily="34" charset="0"/>
              </a:rPr>
              <a:t> place at the </a:t>
            </a:r>
            <a:r>
              <a:rPr lang="en-GB" sz="2600" b="1" dirty="0">
                <a:latin typeface="Arial" panose="020B0604020202020204" pitchFamily="34" charset="0"/>
                <a:cs typeface="Arial" panose="020B0604020202020204" pitchFamily="34" charset="0"/>
              </a:rPr>
              <a:t>Right</a:t>
            </a:r>
            <a:r>
              <a:rPr lang="en-GB" sz="2600" dirty="0">
                <a:latin typeface="Arial" panose="020B0604020202020204" pitchFamily="34" charset="0"/>
                <a:cs typeface="Arial" panose="020B0604020202020204" pitchFamily="34" charset="0"/>
              </a:rPr>
              <a:t> time (SEND review – Green Paper)</a:t>
            </a:r>
          </a:p>
          <a:p>
            <a:r>
              <a:rPr lang="en-GB" sz="2600" dirty="0">
                <a:latin typeface="Arial" panose="020B0604020202020204" pitchFamily="34" charset="0"/>
                <a:cs typeface="Arial" panose="020B0604020202020204" pitchFamily="34" charset="0"/>
              </a:rPr>
              <a:t>A school's Graduated Approach enhances &amp;  helps to share best practice within school</a:t>
            </a:r>
          </a:p>
          <a:p>
            <a:r>
              <a:rPr lang="en-GB" sz="2600" dirty="0">
                <a:latin typeface="Arial" panose="020B0604020202020204" pitchFamily="34" charset="0"/>
                <a:cs typeface="Arial" panose="020B0604020202020204" pitchFamily="34" charset="0"/>
              </a:rPr>
              <a:t>Delivers the best outcome for pupils.</a:t>
            </a:r>
          </a:p>
          <a:p>
            <a:r>
              <a:rPr lang="en-GB" sz="2600" dirty="0">
                <a:latin typeface="Arial" panose="020B0604020202020204" pitchFamily="34" charset="0"/>
                <a:cs typeface="Arial" panose="020B0604020202020204" pitchFamily="34" charset="0"/>
              </a:rPr>
              <a:t>Ensures all pupils are monitored closely and no pupils fall through the net.</a:t>
            </a:r>
          </a:p>
          <a:p>
            <a:r>
              <a:rPr lang="en-GB" sz="2600" dirty="0">
                <a:latin typeface="Arial" panose="020B0604020202020204" pitchFamily="34" charset="0"/>
                <a:cs typeface="Arial" panose="020B0604020202020204" pitchFamily="34" charset="0"/>
              </a:rPr>
              <a:t>Clarity of school support for parents</a:t>
            </a:r>
          </a:p>
        </p:txBody>
      </p:sp>
    </p:spTree>
    <p:extLst>
      <p:ext uri="{BB962C8B-B14F-4D97-AF65-F5344CB8AC3E}">
        <p14:creationId xmlns:p14="http://schemas.microsoft.com/office/powerpoint/2010/main" val="3618157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5A8290-1374-41B7-A24E-67BA335946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2521" y="6086393"/>
            <a:ext cx="1694835" cy="560881"/>
          </a:xfrm>
          <a:prstGeom prst="rect">
            <a:avLst/>
          </a:prstGeom>
        </p:spPr>
      </p:pic>
      <p:sp>
        <p:nvSpPr>
          <p:cNvPr id="2" name="Title 1">
            <a:extLst>
              <a:ext uri="{FF2B5EF4-FFF2-40B4-BE49-F238E27FC236}">
                <a16:creationId xmlns:a16="http://schemas.microsoft.com/office/drawing/2014/main" id="{145AC48C-3D64-E5E2-37B9-8AB520A1A7E9}"/>
              </a:ext>
            </a:extLst>
          </p:cNvPr>
          <p:cNvSpPr>
            <a:spLocks noGrp="1"/>
          </p:cNvSpPr>
          <p:nvPr>
            <p:ph type="title"/>
          </p:nvPr>
        </p:nvSpPr>
        <p:spPr>
          <a:xfrm>
            <a:off x="0" y="1135298"/>
            <a:ext cx="6447421" cy="1554480"/>
          </a:xfrm>
        </p:spPr>
        <p:txBody>
          <a:bodyPr anchor="ctr">
            <a:noAutofit/>
          </a:bodyPr>
          <a:lstStyle/>
          <a:p>
            <a:pPr algn="ctr"/>
            <a:r>
              <a:rPr lang="en-GB" b="1" dirty="0">
                <a:latin typeface="Arial" panose="020B0604020202020204" pitchFamily="34" charset="0"/>
                <a:cs typeface="Arial" panose="020B0604020202020204" pitchFamily="34" charset="0"/>
              </a:rPr>
              <a:t>Suffolk County Council</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Graduated Response</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Stage 1</a:t>
            </a:r>
          </a:p>
        </p:txBody>
      </p:sp>
      <p:pic>
        <p:nvPicPr>
          <p:cNvPr id="7" name="Picture 6">
            <a:extLst>
              <a:ext uri="{FF2B5EF4-FFF2-40B4-BE49-F238E27FC236}">
                <a16:creationId xmlns:a16="http://schemas.microsoft.com/office/drawing/2014/main" id="{75D558C0-2B21-5EC3-3413-DB066A193BEF}"/>
              </a:ext>
            </a:extLst>
          </p:cNvPr>
          <p:cNvPicPr>
            <a:picLocks noChangeAspect="1"/>
          </p:cNvPicPr>
          <p:nvPr/>
        </p:nvPicPr>
        <p:blipFill>
          <a:blip r:embed="rId4"/>
          <a:stretch>
            <a:fillRect/>
          </a:stretch>
        </p:blipFill>
        <p:spPr>
          <a:xfrm>
            <a:off x="6639940" y="139605"/>
            <a:ext cx="5359540" cy="6606635"/>
          </a:xfrm>
          <a:prstGeom prst="rect">
            <a:avLst/>
          </a:prstGeom>
        </p:spPr>
      </p:pic>
      <p:sp>
        <p:nvSpPr>
          <p:cNvPr id="8" name="Rectangle: Rounded Corners 7">
            <a:extLst>
              <a:ext uri="{FF2B5EF4-FFF2-40B4-BE49-F238E27FC236}">
                <a16:creationId xmlns:a16="http://schemas.microsoft.com/office/drawing/2014/main" id="{E84D9A2C-5E87-9F87-0E46-871261641518}"/>
              </a:ext>
            </a:extLst>
          </p:cNvPr>
          <p:cNvSpPr/>
          <p:nvPr/>
        </p:nvSpPr>
        <p:spPr>
          <a:xfrm>
            <a:off x="6639940" y="844952"/>
            <a:ext cx="5359540" cy="32293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Content Placeholder 6" descr="Diagram&#10;&#10;Description automatically generated">
            <a:extLst>
              <a:ext uri="{FF2B5EF4-FFF2-40B4-BE49-F238E27FC236}">
                <a16:creationId xmlns:a16="http://schemas.microsoft.com/office/drawing/2014/main" id="{271501B2-6919-E1DE-87DD-A3536A2F481F}"/>
              </a:ext>
            </a:extLst>
          </p:cNvPr>
          <p:cNvPicPr>
            <a:picLocks noGrp="1" noChangeAspect="1"/>
          </p:cNvPicPr>
          <p:nvPr>
            <p:ph idx="1"/>
          </p:nvPr>
        </p:nvPicPr>
        <p:blipFill>
          <a:blip r:embed="rId5"/>
          <a:stretch>
            <a:fillRect/>
          </a:stretch>
        </p:blipFill>
        <p:spPr>
          <a:xfrm>
            <a:off x="1307938" y="2928700"/>
            <a:ext cx="4261589" cy="3424775"/>
          </a:xfrm>
          <a:prstGeom prst="rect">
            <a:avLst/>
          </a:prstGeom>
        </p:spPr>
      </p:pic>
    </p:spTree>
    <p:extLst>
      <p:ext uri="{BB962C8B-B14F-4D97-AF65-F5344CB8AC3E}">
        <p14:creationId xmlns:p14="http://schemas.microsoft.com/office/powerpoint/2010/main" val="4291235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5D9FDB0-1BBC-4175-AF27-1F440EA8C4F1}"/>
              </a:ext>
            </a:extLst>
          </p:cNvPr>
          <p:cNvSpPr>
            <a:spLocks noGrp="1"/>
          </p:cNvSpPr>
          <p:nvPr>
            <p:ph type="title"/>
          </p:nvPr>
        </p:nvSpPr>
        <p:spPr>
          <a:xfrm>
            <a:off x="958506" y="800392"/>
            <a:ext cx="10264697" cy="1212102"/>
          </a:xfrm>
        </p:spPr>
        <p:txBody>
          <a:bodyPr>
            <a:normAutofit/>
          </a:bodyPr>
          <a:lstStyle/>
          <a:p>
            <a:r>
              <a:rPr lang="en-GB" sz="4000" b="1" dirty="0">
                <a:solidFill>
                  <a:srgbClr val="FFFFFF"/>
                </a:solidFill>
                <a:latin typeface="Arial" panose="020B0604020202020204" pitchFamily="34" charset="0"/>
                <a:cs typeface="Arial" panose="020B0604020202020204" pitchFamily="34" charset="0"/>
              </a:rPr>
              <a:t>Activity: Assess Plan Do Review cycle</a:t>
            </a:r>
          </a:p>
        </p:txBody>
      </p:sp>
      <p:sp>
        <p:nvSpPr>
          <p:cNvPr id="3" name="Content Placeholder 2">
            <a:extLst>
              <a:ext uri="{FF2B5EF4-FFF2-40B4-BE49-F238E27FC236}">
                <a16:creationId xmlns:a16="http://schemas.microsoft.com/office/drawing/2014/main" id="{6DA35FDC-BE2A-4794-8278-38D7213FC368}"/>
              </a:ext>
            </a:extLst>
          </p:cNvPr>
          <p:cNvSpPr>
            <a:spLocks noGrp="1"/>
          </p:cNvSpPr>
          <p:nvPr>
            <p:ph idx="1"/>
          </p:nvPr>
        </p:nvSpPr>
        <p:spPr>
          <a:xfrm>
            <a:off x="1182251" y="2177170"/>
            <a:ext cx="10284409" cy="4500721"/>
          </a:xfrm>
        </p:spPr>
        <p:txBody>
          <a:bodyPr anchor="ctr">
            <a:normAutofit fontScale="85000" lnSpcReduction="20000"/>
          </a:bodyPr>
          <a:lstStyle/>
          <a:p>
            <a:pPr marL="0" indent="0">
              <a:buNone/>
            </a:pPr>
            <a:r>
              <a:rPr lang="en-GB" sz="3600" dirty="0">
                <a:latin typeface="Arial" panose="020B0604020202020204" pitchFamily="34" charset="0"/>
                <a:cs typeface="Arial" panose="020B0604020202020204" pitchFamily="34" charset="0"/>
              </a:rPr>
              <a:t>In groups how would your school respond to the following scenarios?</a:t>
            </a:r>
          </a:p>
          <a:p>
            <a:pPr marL="0" indent="0">
              <a:buNone/>
            </a:pPr>
            <a:endParaRPr lang="en-GB" sz="3600" dirty="0">
              <a:latin typeface="Arial" panose="020B0604020202020204" pitchFamily="34" charset="0"/>
              <a:cs typeface="Arial" panose="020B0604020202020204" pitchFamily="34" charset="0"/>
            </a:endParaRPr>
          </a:p>
          <a:p>
            <a:pPr marL="514350" indent="-514350">
              <a:buAutoNum type="arabicPeriod"/>
            </a:pPr>
            <a:r>
              <a:rPr lang="en-GB" sz="3600" dirty="0">
                <a:latin typeface="Arial" panose="020B0604020202020204" pitchFamily="34" charset="0"/>
                <a:cs typeface="Arial" panose="020B0604020202020204" pitchFamily="34" charset="0"/>
              </a:rPr>
              <a:t>A CYP that is emotionally dysregulating resulting in self exiting.</a:t>
            </a:r>
          </a:p>
          <a:p>
            <a:pPr marL="742950" indent="-742950">
              <a:buFont typeface="+mj-lt"/>
              <a:buAutoNum type="arabicPeriod"/>
            </a:pPr>
            <a:endParaRPr lang="en-GB" sz="3600" dirty="0">
              <a:latin typeface="Arial" panose="020B0604020202020204" pitchFamily="34" charset="0"/>
              <a:cs typeface="Arial" panose="020B0604020202020204" pitchFamily="34" charset="0"/>
            </a:endParaRPr>
          </a:p>
          <a:p>
            <a:pPr marL="514350" indent="-514350">
              <a:buAutoNum type="arabicPeriod"/>
            </a:pPr>
            <a:r>
              <a:rPr lang="en-GB" sz="3600" dirty="0">
                <a:latin typeface="Arial" panose="020B0604020202020204" pitchFamily="34" charset="0"/>
                <a:cs typeface="Arial" panose="020B0604020202020204" pitchFamily="34" charset="0"/>
              </a:rPr>
              <a:t>A CYP that is not making expected progress.</a:t>
            </a:r>
          </a:p>
          <a:p>
            <a:pPr marL="742950" indent="-742950">
              <a:buFont typeface="+mj-lt"/>
              <a:buAutoNum type="arabicPeriod"/>
            </a:pPr>
            <a:endParaRPr lang="en-GB" sz="3600" dirty="0">
              <a:latin typeface="Arial" panose="020B0604020202020204" pitchFamily="34" charset="0"/>
              <a:cs typeface="Arial" panose="020B0604020202020204" pitchFamily="34" charset="0"/>
            </a:endParaRPr>
          </a:p>
          <a:p>
            <a:pPr marL="514350" indent="-514350">
              <a:buAutoNum type="arabicPeriod"/>
            </a:pPr>
            <a:r>
              <a:rPr lang="en-GB" sz="3600" dirty="0">
                <a:latin typeface="Arial" panose="020B0604020202020204" pitchFamily="34" charset="0"/>
                <a:cs typeface="Arial" panose="020B0604020202020204" pitchFamily="34" charset="0"/>
              </a:rPr>
              <a:t>A CYP with lowering attendance and in danger of becoming a school refuser.</a:t>
            </a:r>
          </a:p>
        </p:txBody>
      </p:sp>
    </p:spTree>
    <p:extLst>
      <p:ext uri="{BB962C8B-B14F-4D97-AF65-F5344CB8AC3E}">
        <p14:creationId xmlns:p14="http://schemas.microsoft.com/office/powerpoint/2010/main" val="2443407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AF82-0E6A-A989-031E-730E352EA262}"/>
              </a:ext>
            </a:extLst>
          </p:cNvPr>
          <p:cNvSpPr>
            <a:spLocks noGrp="1"/>
          </p:cNvSpPr>
          <p:nvPr>
            <p:ph type="title"/>
          </p:nvPr>
        </p:nvSpPr>
        <p:spPr/>
        <p:txBody>
          <a:bodyPr>
            <a:normAutofit/>
          </a:bodyPr>
          <a:lstStyle/>
          <a:p>
            <a:r>
              <a:rPr lang="en-GB" sz="6000" b="1" dirty="0"/>
              <a:t>APDR - reflection</a:t>
            </a:r>
          </a:p>
        </p:txBody>
      </p:sp>
      <p:sp>
        <p:nvSpPr>
          <p:cNvPr id="4" name="Thought Bubble: Cloud 3">
            <a:extLst>
              <a:ext uri="{FF2B5EF4-FFF2-40B4-BE49-F238E27FC236}">
                <a16:creationId xmlns:a16="http://schemas.microsoft.com/office/drawing/2014/main" id="{18AD3B3A-1651-4342-8726-CB834FEDDB07}"/>
              </a:ext>
            </a:extLst>
          </p:cNvPr>
          <p:cNvSpPr/>
          <p:nvPr/>
        </p:nvSpPr>
        <p:spPr>
          <a:xfrm>
            <a:off x="4757054" y="1974396"/>
            <a:ext cx="3058886" cy="19687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long is the cycle of  support?</a:t>
            </a:r>
          </a:p>
        </p:txBody>
      </p:sp>
      <p:sp>
        <p:nvSpPr>
          <p:cNvPr id="5" name="Thought Bubble: Cloud 4">
            <a:extLst>
              <a:ext uri="{FF2B5EF4-FFF2-40B4-BE49-F238E27FC236}">
                <a16:creationId xmlns:a16="http://schemas.microsoft.com/office/drawing/2014/main" id="{D82114A3-5DE0-4776-AA12-2DEE4DE944DD}"/>
              </a:ext>
            </a:extLst>
          </p:cNvPr>
          <p:cNvSpPr/>
          <p:nvPr/>
        </p:nvSpPr>
        <p:spPr>
          <a:xfrm>
            <a:off x="1306285" y="4004128"/>
            <a:ext cx="3690258" cy="19687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are staff supported through the process?</a:t>
            </a:r>
          </a:p>
        </p:txBody>
      </p:sp>
      <p:sp>
        <p:nvSpPr>
          <p:cNvPr id="6" name="Thought Bubble: Cloud 5">
            <a:extLst>
              <a:ext uri="{FF2B5EF4-FFF2-40B4-BE49-F238E27FC236}">
                <a16:creationId xmlns:a16="http://schemas.microsoft.com/office/drawing/2014/main" id="{1A357C0D-19D5-4C3E-A9D1-F2A2916C11BD}"/>
              </a:ext>
            </a:extLst>
          </p:cNvPr>
          <p:cNvSpPr/>
          <p:nvPr/>
        </p:nvSpPr>
        <p:spPr>
          <a:xfrm>
            <a:off x="5725884" y="4514169"/>
            <a:ext cx="3058885" cy="185057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effective is Parent/Pupil  involvement? </a:t>
            </a:r>
          </a:p>
        </p:txBody>
      </p:sp>
      <p:sp>
        <p:nvSpPr>
          <p:cNvPr id="7" name="Thought Bubble: Cloud 6">
            <a:extLst>
              <a:ext uri="{FF2B5EF4-FFF2-40B4-BE49-F238E27FC236}">
                <a16:creationId xmlns:a16="http://schemas.microsoft.com/office/drawing/2014/main" id="{1DD33276-68D4-44BD-8128-BAF02E66B98D}"/>
              </a:ext>
            </a:extLst>
          </p:cNvPr>
          <p:cNvSpPr/>
          <p:nvPr/>
        </p:nvSpPr>
        <p:spPr>
          <a:xfrm>
            <a:off x="7815940" y="123825"/>
            <a:ext cx="3635830" cy="18505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is the cycle monitored/measured for impact?</a:t>
            </a:r>
          </a:p>
        </p:txBody>
      </p:sp>
      <p:sp>
        <p:nvSpPr>
          <p:cNvPr id="8" name="Thought Bubble: Cloud 7">
            <a:extLst>
              <a:ext uri="{FF2B5EF4-FFF2-40B4-BE49-F238E27FC236}">
                <a16:creationId xmlns:a16="http://schemas.microsoft.com/office/drawing/2014/main" id="{246B7610-CBA8-4306-B0E9-504577344701}"/>
              </a:ext>
            </a:extLst>
          </p:cNvPr>
          <p:cNvSpPr/>
          <p:nvPr/>
        </p:nvSpPr>
        <p:spPr>
          <a:xfrm>
            <a:off x="8948057" y="2909886"/>
            <a:ext cx="3058886" cy="213019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Are all stakeholders  aware of the systems of support throughout the school?</a:t>
            </a:r>
          </a:p>
        </p:txBody>
      </p:sp>
      <p:sp>
        <p:nvSpPr>
          <p:cNvPr id="11" name="Thought Bubble: Cloud 10">
            <a:extLst>
              <a:ext uri="{FF2B5EF4-FFF2-40B4-BE49-F238E27FC236}">
                <a16:creationId xmlns:a16="http://schemas.microsoft.com/office/drawing/2014/main" id="{D164BF63-0ECA-474E-B9F9-A84AEDD9874F}"/>
              </a:ext>
            </a:extLst>
          </p:cNvPr>
          <p:cNvSpPr/>
          <p:nvPr/>
        </p:nvSpPr>
        <p:spPr>
          <a:xfrm>
            <a:off x="805539" y="1703161"/>
            <a:ext cx="3226133" cy="19687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Who is responsible for the APDR cycle? </a:t>
            </a:r>
          </a:p>
        </p:txBody>
      </p:sp>
    </p:spTree>
    <p:extLst>
      <p:ext uri="{BB962C8B-B14F-4D97-AF65-F5344CB8AC3E}">
        <p14:creationId xmlns:p14="http://schemas.microsoft.com/office/powerpoint/2010/main" val="2044784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picture containing timeline&#10;&#10;Description automatically generated">
            <a:extLst>
              <a:ext uri="{FF2B5EF4-FFF2-40B4-BE49-F238E27FC236}">
                <a16:creationId xmlns:a16="http://schemas.microsoft.com/office/drawing/2014/main" id="{AAB7ADDC-84BF-502D-3F4B-D998FB488A1C}"/>
              </a:ext>
            </a:extLst>
          </p:cNvPr>
          <p:cNvPicPr>
            <a:picLocks noChangeAspect="1"/>
          </p:cNvPicPr>
          <p:nvPr/>
        </p:nvPicPr>
        <p:blipFill>
          <a:blip r:embed="rId3"/>
          <a:stretch>
            <a:fillRect/>
          </a:stretch>
        </p:blipFill>
        <p:spPr>
          <a:xfrm>
            <a:off x="1009651" y="-3706"/>
            <a:ext cx="10363197" cy="6746350"/>
          </a:xfrm>
          <a:prstGeom prst="rect">
            <a:avLst/>
          </a:prstGeom>
        </p:spPr>
      </p:pic>
    </p:spTree>
    <p:extLst>
      <p:ext uri="{BB962C8B-B14F-4D97-AF65-F5344CB8AC3E}">
        <p14:creationId xmlns:p14="http://schemas.microsoft.com/office/powerpoint/2010/main" val="235535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0A3B38-765F-767A-4F26-E0271219A8B7}"/>
              </a:ext>
            </a:extLst>
          </p:cNvPr>
          <p:cNvSpPr>
            <a:spLocks noGrp="1"/>
          </p:cNvSpPr>
          <p:nvPr>
            <p:ph type="title"/>
          </p:nvPr>
        </p:nvSpPr>
        <p:spPr>
          <a:xfrm>
            <a:off x="0" y="19516"/>
            <a:ext cx="5918215" cy="857657"/>
          </a:xfrm>
        </p:spPr>
        <p:txBody>
          <a:bodyPr>
            <a:normAutofit/>
          </a:bodyPr>
          <a:lstStyle/>
          <a:p>
            <a:r>
              <a:rPr lang="en-GB" sz="3600" b="1" dirty="0"/>
              <a:t>Developing Your Universal Offer </a:t>
            </a:r>
          </a:p>
        </p:txBody>
      </p:sp>
      <p:sp>
        <p:nvSpPr>
          <p:cNvPr id="3" name="Content Placeholder 2">
            <a:extLst>
              <a:ext uri="{FF2B5EF4-FFF2-40B4-BE49-F238E27FC236}">
                <a16:creationId xmlns:a16="http://schemas.microsoft.com/office/drawing/2014/main" id="{13D4F32D-FDB7-F5F1-F3BC-505F7E6DB6AC}"/>
              </a:ext>
            </a:extLst>
          </p:cNvPr>
          <p:cNvSpPr>
            <a:spLocks noGrp="1"/>
          </p:cNvSpPr>
          <p:nvPr>
            <p:ph idx="1"/>
          </p:nvPr>
        </p:nvSpPr>
        <p:spPr>
          <a:xfrm>
            <a:off x="5918214" y="298566"/>
            <a:ext cx="4181749" cy="991374"/>
          </a:xfrm>
        </p:spPr>
        <p:txBody>
          <a:bodyPr>
            <a:normAutofit/>
          </a:bodyPr>
          <a:lstStyle/>
          <a:p>
            <a:r>
              <a:rPr lang="en-GB" sz="2400" dirty="0"/>
              <a:t>Enabling your staff to be leaders and teachers of SEND. </a:t>
            </a:r>
          </a:p>
          <a:p>
            <a:pPr marL="0" indent="0">
              <a:buNone/>
            </a:pPr>
            <a:endParaRPr lang="en-GB" sz="2400" dirty="0"/>
          </a:p>
          <a:p>
            <a:pPr marL="0" indent="0">
              <a:buNone/>
            </a:pPr>
            <a:endParaRPr lang="en-GB" sz="2400" dirty="0"/>
          </a:p>
        </p:txBody>
      </p:sp>
      <p:grpSp>
        <p:nvGrpSpPr>
          <p:cNvPr id="18"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C9022EC3-4ED6-56E8-23B9-40A7E250ED33}"/>
              </a:ext>
            </a:extLst>
          </p:cNvPr>
          <p:cNvPicPr>
            <a:picLocks noChangeAspect="1"/>
          </p:cNvPicPr>
          <p:nvPr/>
        </p:nvPicPr>
        <p:blipFill rotWithShape="1">
          <a:blip r:embed="rId3"/>
          <a:srcRect l="2648" r="6681" b="5474"/>
          <a:stretch/>
        </p:blipFill>
        <p:spPr>
          <a:xfrm>
            <a:off x="327348" y="1156223"/>
            <a:ext cx="10991815" cy="5604031"/>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5744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1AD39C9F7C904DB088F113319444FD" ma:contentTypeVersion="16" ma:contentTypeDescription="Create a new document." ma:contentTypeScope="" ma:versionID="5f9c3dbed634e5127c502d9f621bd9cf">
  <xsd:schema xmlns:xsd="http://www.w3.org/2001/XMLSchema" xmlns:xs="http://www.w3.org/2001/XMLSchema" xmlns:p="http://schemas.microsoft.com/office/2006/metadata/properties" xmlns:ns2="9b08a7be-7ec9-432e-bdf4-f424ed51048e" xmlns:ns3="648a6fde-b53e-419f-b660-b06fed76f9d0" xmlns:ns4="75304046-ffad-4f70-9f4b-bbc776f1b690" targetNamespace="http://schemas.microsoft.com/office/2006/metadata/properties" ma:root="true" ma:fieldsID="23522261272ad4ed02ba5a9369cd0594" ns2:_="" ns3:_="" ns4:_="">
    <xsd:import namespace="9b08a7be-7ec9-432e-bdf4-f424ed51048e"/>
    <xsd:import namespace="648a6fde-b53e-419f-b660-b06fed76f9d0"/>
    <xsd:import namespace="75304046-ffad-4f70-9f4b-bbc776f1b69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08a7be-7ec9-432e-bdf4-f424ed5104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06bf4c4-4eb2-40f1-bc0e-6b8189d6fc3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48a6fde-b53e-419f-b660-b06fed76f9d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304046-ffad-4f70-9f4b-bbc776f1b69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42feab-390c-4815-85e9-238cc8c07208}" ma:internalName="TaxCatchAll" ma:showField="CatchAllData" ma:web="648a6fde-b53e-419f-b660-b06fed76f9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5304046-ffad-4f70-9f4b-bbc776f1b690" xsi:nil="true"/>
    <lcf76f155ced4ddcb4097134ff3c332f xmlns="9b08a7be-7ec9-432e-bdf4-f424ed51048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CFCD93-732E-4B6A-80B0-F95565BFEF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08a7be-7ec9-432e-bdf4-f424ed51048e"/>
    <ds:schemaRef ds:uri="648a6fde-b53e-419f-b660-b06fed76f9d0"/>
    <ds:schemaRef ds:uri="75304046-ffad-4f70-9f4b-bbc776f1b6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F1B2DF-1956-41FD-B4CF-68E7E1A78DCD}">
  <ds:schemaRefs>
    <ds:schemaRef ds:uri="b97f7709-dfb7-43a0-b42a-cd354627f020"/>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75304046-ffad-4f70-9f4b-bbc776f1b690"/>
    <ds:schemaRef ds:uri="http://purl.org/dc/dcmitype/"/>
    <ds:schemaRef ds:uri="6c81d485-2566-4934-a36c-718799002be2"/>
    <ds:schemaRef ds:uri="http://purl.org/dc/elements/1.1/"/>
    <ds:schemaRef ds:uri="9b08a7be-7ec9-432e-bdf4-f424ed51048e"/>
  </ds:schemaRefs>
</ds:datastoreItem>
</file>

<file path=customXml/itemProps3.xml><?xml version="1.0" encoding="utf-8"?>
<ds:datastoreItem xmlns:ds="http://schemas.openxmlformats.org/officeDocument/2006/customXml" ds:itemID="{BF49A09B-14D9-436D-8E2D-03694461AB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1567</TotalTime>
  <Words>1174</Words>
  <Application>Microsoft Office PowerPoint</Application>
  <PresentationFormat>Widescreen</PresentationFormat>
  <Paragraphs>177</Paragraphs>
  <Slides>28</Slides>
  <Notes>28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Candara</vt:lpstr>
      <vt:lpstr>Symbol</vt:lpstr>
      <vt:lpstr>Times New Roman</vt:lpstr>
      <vt:lpstr>Office Theme</vt:lpstr>
      <vt:lpstr>SENCO Forum Assess Plan Do Review:  Your Graduated Approach &amp; Suffolk’s Graduated Response</vt:lpstr>
      <vt:lpstr>Agenda</vt:lpstr>
      <vt:lpstr>Suffolk County Council Graduated Response</vt:lpstr>
      <vt:lpstr>The value of a Graduated Approach</vt:lpstr>
      <vt:lpstr>Suffolk County Council Graduated Response Stage 1</vt:lpstr>
      <vt:lpstr>Activity: Assess Plan Do Review cycle</vt:lpstr>
      <vt:lpstr>APDR - reflection</vt:lpstr>
      <vt:lpstr>PowerPoint Presentation</vt:lpstr>
      <vt:lpstr>Developing Your Universal Offer </vt:lpstr>
      <vt:lpstr>What’s your role as a SENCO? </vt:lpstr>
      <vt:lpstr>Does your school reflect?  All teachers are teachers of SEND?  All leaders are leaders of SEND?</vt:lpstr>
      <vt:lpstr>Code of Practice APDR</vt:lpstr>
      <vt:lpstr>PowerPoint Presentation</vt:lpstr>
      <vt:lpstr>PowerPoint Presentation</vt:lpstr>
      <vt:lpstr>PowerPoint Presentation</vt:lpstr>
      <vt:lpstr>Suffolk County Council Graduated Response Stage 1</vt:lpstr>
      <vt:lpstr>Stage One Support in Suffolk</vt:lpstr>
      <vt:lpstr>Whole School Inclusion Team </vt:lpstr>
      <vt:lpstr>PowerPoint Presentation</vt:lpstr>
      <vt:lpstr>Suffolk County Council Graduated Response Stage 2</vt:lpstr>
      <vt:lpstr> Stage 2 Support in Suffolk</vt:lpstr>
      <vt:lpstr>Suffolk Inclusion Toolkit</vt:lpstr>
      <vt:lpstr>Suffolk County Council Graduated Response Stage 3</vt:lpstr>
      <vt:lpstr>Stage 3 Support in Suffolk Where Support at Stages 1&amp; 2 has been exhausted </vt:lpstr>
      <vt:lpstr>Referrals to SES</vt:lpstr>
      <vt:lpstr>What Else?  </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SENCO Forum Assess Plan Do Review:  Your Graduated Approach &amp; Suffolk’s Graduated Response</dc:title>
  <dc:creator>Jamie Hudson</dc:creator>
  <cp:lastModifiedBy>Rebecca Seager</cp:lastModifiedBy>
  <cp:revision>179</cp:revision>
  <cp:lastPrinted>2022-10-19T14:34:21Z</cp:lastPrinted>
  <dcterms:created xsi:type="dcterms:W3CDTF">2022-10-13T12:47:14Z</dcterms:created>
  <dcterms:modified xsi:type="dcterms:W3CDTF">2023-03-20T11:36:37Z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0x010100791AD39C9F7C904DB088F113319444FD</vt:lpwstr>
  </property>
</Properties>
</file>