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57" r:id="rId6"/>
    <p:sldId id="264" r:id="rId7"/>
    <p:sldId id="263"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89C806-283F-4398-A3F8-BA28686521B8}" v="3" dt="2022-11-22T11:27:15.6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59" y="9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39CE35-937F-4559-9204-EFAF9F283D95}" type="datetimeFigureOut">
              <a:rPr lang="en-GB" smtClean="0"/>
              <a:t>24/11/2022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2EB0FD-211D-4966-ADD0-AD40982DCD7C}" type="slidenum">
              <a:rPr lang="en-GB" smtClean="0"/>
              <a:t>‹#›</a:t>
            </a:fld>
            <a:endParaRPr lang="en-GB"/>
          </a:p>
        </p:txBody>
      </p:sp>
    </p:spTree>
    <p:extLst>
      <p:ext uri="{BB962C8B-B14F-4D97-AF65-F5344CB8AC3E}">
        <p14:creationId xmlns:p14="http://schemas.microsoft.com/office/powerpoint/2010/main" val="3350394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FD89219-4057-479A-A869-1112B0DED9B7}" type="slidenum">
              <a:rPr lang="en-GB" smtClean="0"/>
              <a:t>1</a:t>
            </a:fld>
            <a:endParaRPr lang="en-GB"/>
          </a:p>
        </p:txBody>
      </p:sp>
    </p:spTree>
    <p:extLst>
      <p:ext uri="{BB962C8B-B14F-4D97-AF65-F5344CB8AC3E}">
        <p14:creationId xmlns:p14="http://schemas.microsoft.com/office/powerpoint/2010/main" val="92922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FD89219-4057-479A-A869-1112B0DED9B7}" type="slidenum">
              <a:rPr lang="en-GB" smtClean="0"/>
              <a:t>5</a:t>
            </a:fld>
            <a:endParaRPr lang="en-GB"/>
          </a:p>
        </p:txBody>
      </p:sp>
    </p:spTree>
    <p:extLst>
      <p:ext uri="{BB962C8B-B14F-4D97-AF65-F5344CB8AC3E}">
        <p14:creationId xmlns:p14="http://schemas.microsoft.com/office/powerpoint/2010/main" val="1537457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76E1F-6FA3-63D1-0FEF-58DD418135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1787149-087A-0741-F522-289CB3F927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B5E2C1D-81E4-57D6-0E46-B1208145A4E4}"/>
              </a:ext>
            </a:extLst>
          </p:cNvPr>
          <p:cNvSpPr>
            <a:spLocks noGrp="1"/>
          </p:cNvSpPr>
          <p:nvPr>
            <p:ph type="dt" sz="half" idx="10"/>
          </p:nvPr>
        </p:nvSpPr>
        <p:spPr/>
        <p:txBody>
          <a:bodyPr/>
          <a:lstStyle/>
          <a:p>
            <a:fld id="{3152592E-69A3-49FF-9F43-0D126D5CF47F}" type="datetimeFigureOut">
              <a:rPr lang="en-GB" smtClean="0"/>
              <a:t>24/11/2022</a:t>
            </a:fld>
            <a:endParaRPr lang="en-GB"/>
          </a:p>
        </p:txBody>
      </p:sp>
      <p:sp>
        <p:nvSpPr>
          <p:cNvPr id="5" name="Footer Placeholder 4">
            <a:extLst>
              <a:ext uri="{FF2B5EF4-FFF2-40B4-BE49-F238E27FC236}">
                <a16:creationId xmlns:a16="http://schemas.microsoft.com/office/drawing/2014/main" id="{F8DDCA0E-5856-3569-3CC6-39F08BC26E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B734B0-D66F-B121-A5F2-1A5BFC8EC757}"/>
              </a:ext>
            </a:extLst>
          </p:cNvPr>
          <p:cNvSpPr>
            <a:spLocks noGrp="1"/>
          </p:cNvSpPr>
          <p:nvPr>
            <p:ph type="sldNum" sz="quarter" idx="12"/>
          </p:nvPr>
        </p:nvSpPr>
        <p:spPr/>
        <p:txBody>
          <a:bodyPr/>
          <a:lstStyle/>
          <a:p>
            <a:fld id="{6A169B44-7FBE-4548-BBB2-8122FD4AE48B}" type="slidenum">
              <a:rPr lang="en-GB" smtClean="0"/>
              <a:t>‹#›</a:t>
            </a:fld>
            <a:endParaRPr lang="en-GB"/>
          </a:p>
        </p:txBody>
      </p:sp>
    </p:spTree>
    <p:extLst>
      <p:ext uri="{BB962C8B-B14F-4D97-AF65-F5344CB8AC3E}">
        <p14:creationId xmlns:p14="http://schemas.microsoft.com/office/powerpoint/2010/main" val="3390293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F440C-A374-235F-29E1-18D858D491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479ACC0-5836-A0AF-6EEC-3D17136F3D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600C30-ED04-A856-71F9-182A6AC71E1A}"/>
              </a:ext>
            </a:extLst>
          </p:cNvPr>
          <p:cNvSpPr>
            <a:spLocks noGrp="1"/>
          </p:cNvSpPr>
          <p:nvPr>
            <p:ph type="dt" sz="half" idx="10"/>
          </p:nvPr>
        </p:nvSpPr>
        <p:spPr/>
        <p:txBody>
          <a:bodyPr/>
          <a:lstStyle/>
          <a:p>
            <a:fld id="{3152592E-69A3-49FF-9F43-0D126D5CF47F}" type="datetimeFigureOut">
              <a:rPr lang="en-GB" smtClean="0"/>
              <a:t>24/11/2022</a:t>
            </a:fld>
            <a:endParaRPr lang="en-GB"/>
          </a:p>
        </p:txBody>
      </p:sp>
      <p:sp>
        <p:nvSpPr>
          <p:cNvPr id="5" name="Footer Placeholder 4">
            <a:extLst>
              <a:ext uri="{FF2B5EF4-FFF2-40B4-BE49-F238E27FC236}">
                <a16:creationId xmlns:a16="http://schemas.microsoft.com/office/drawing/2014/main" id="{8BD5719F-84AC-BA06-16E8-A49B831281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C3FDDA-B51A-813F-FEA1-8F70B7EDF839}"/>
              </a:ext>
            </a:extLst>
          </p:cNvPr>
          <p:cNvSpPr>
            <a:spLocks noGrp="1"/>
          </p:cNvSpPr>
          <p:nvPr>
            <p:ph type="sldNum" sz="quarter" idx="12"/>
          </p:nvPr>
        </p:nvSpPr>
        <p:spPr/>
        <p:txBody>
          <a:bodyPr/>
          <a:lstStyle/>
          <a:p>
            <a:fld id="{6A169B44-7FBE-4548-BBB2-8122FD4AE48B}" type="slidenum">
              <a:rPr lang="en-GB" smtClean="0"/>
              <a:t>‹#›</a:t>
            </a:fld>
            <a:endParaRPr lang="en-GB"/>
          </a:p>
        </p:txBody>
      </p:sp>
    </p:spTree>
    <p:extLst>
      <p:ext uri="{BB962C8B-B14F-4D97-AF65-F5344CB8AC3E}">
        <p14:creationId xmlns:p14="http://schemas.microsoft.com/office/powerpoint/2010/main" val="2935856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508379-3869-8010-C648-9C2986E1283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4C0A3D-7590-5D2A-EF02-DB9D885E35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61A4DA-4BDA-6C7E-7599-0B9318B7A73E}"/>
              </a:ext>
            </a:extLst>
          </p:cNvPr>
          <p:cNvSpPr>
            <a:spLocks noGrp="1"/>
          </p:cNvSpPr>
          <p:nvPr>
            <p:ph type="dt" sz="half" idx="10"/>
          </p:nvPr>
        </p:nvSpPr>
        <p:spPr/>
        <p:txBody>
          <a:bodyPr/>
          <a:lstStyle/>
          <a:p>
            <a:fld id="{3152592E-69A3-49FF-9F43-0D126D5CF47F}" type="datetimeFigureOut">
              <a:rPr lang="en-GB" smtClean="0"/>
              <a:t>24/11/2022</a:t>
            </a:fld>
            <a:endParaRPr lang="en-GB"/>
          </a:p>
        </p:txBody>
      </p:sp>
      <p:sp>
        <p:nvSpPr>
          <p:cNvPr id="5" name="Footer Placeholder 4">
            <a:extLst>
              <a:ext uri="{FF2B5EF4-FFF2-40B4-BE49-F238E27FC236}">
                <a16:creationId xmlns:a16="http://schemas.microsoft.com/office/drawing/2014/main" id="{F0E9F4B3-6B55-7306-9519-B09B29D51C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9843A9-65AA-6ED6-574A-56AB2542152C}"/>
              </a:ext>
            </a:extLst>
          </p:cNvPr>
          <p:cNvSpPr>
            <a:spLocks noGrp="1"/>
          </p:cNvSpPr>
          <p:nvPr>
            <p:ph type="sldNum" sz="quarter" idx="12"/>
          </p:nvPr>
        </p:nvSpPr>
        <p:spPr/>
        <p:txBody>
          <a:bodyPr/>
          <a:lstStyle/>
          <a:p>
            <a:fld id="{6A169B44-7FBE-4548-BBB2-8122FD4AE48B}" type="slidenum">
              <a:rPr lang="en-GB" smtClean="0"/>
              <a:t>‹#›</a:t>
            </a:fld>
            <a:endParaRPr lang="en-GB"/>
          </a:p>
        </p:txBody>
      </p:sp>
    </p:spTree>
    <p:extLst>
      <p:ext uri="{BB962C8B-B14F-4D97-AF65-F5344CB8AC3E}">
        <p14:creationId xmlns:p14="http://schemas.microsoft.com/office/powerpoint/2010/main" val="2765083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178C881-0EA8-478D-BE57-47CF38F122BC}"/>
              </a:ext>
            </a:extLst>
          </p:cNvPr>
          <p:cNvSpPr>
            <a:spLocks noGrp="1"/>
          </p:cNvSpPr>
          <p:nvPr>
            <p:ph type="dt" sz="half" idx="10"/>
          </p:nvPr>
        </p:nvSpPr>
        <p:spPr/>
        <p:txBody>
          <a:bodyPr/>
          <a:lstStyle/>
          <a:p>
            <a:fld id="{49160BBC-FDC0-4C80-8E66-9CE23E1C7146}" type="datetimeFigureOut">
              <a:rPr lang="en-GB" smtClean="0"/>
              <a:t>24/11/2022</a:t>
            </a:fld>
            <a:endParaRPr lang="en-GB"/>
          </a:p>
        </p:txBody>
      </p:sp>
      <p:sp>
        <p:nvSpPr>
          <p:cNvPr id="5" name="Footer Placeholder 4">
            <a:extLst>
              <a:ext uri="{FF2B5EF4-FFF2-40B4-BE49-F238E27FC236}">
                <a16:creationId xmlns:a16="http://schemas.microsoft.com/office/drawing/2014/main" id="{942D3EF7-67DC-48E7-B87D-A682E9D363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EDE8E6-33A5-4FD9-A9D6-414B0344D477}"/>
              </a:ext>
            </a:extLst>
          </p:cNvPr>
          <p:cNvSpPr>
            <a:spLocks noGrp="1"/>
          </p:cNvSpPr>
          <p:nvPr>
            <p:ph type="sldNum" sz="quarter" idx="12"/>
          </p:nvPr>
        </p:nvSpPr>
        <p:spPr/>
        <p:txBody>
          <a:bodyPr/>
          <a:lstStyle/>
          <a:p>
            <a:fld id="{BEEEB8BB-BBD4-4BE5-B218-4A8227ACFC87}" type="slidenum">
              <a:rPr lang="en-GB" smtClean="0"/>
              <a:t>‹#›</a:t>
            </a:fld>
            <a:endParaRPr lang="en-GB"/>
          </a:p>
        </p:txBody>
      </p:sp>
    </p:spTree>
    <p:extLst>
      <p:ext uri="{BB962C8B-B14F-4D97-AF65-F5344CB8AC3E}">
        <p14:creationId xmlns:p14="http://schemas.microsoft.com/office/powerpoint/2010/main" val="3497596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61FCD-629A-6E00-5F4F-CD1E3581C5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D01B60-C91C-1016-25BA-6C93351954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D68CD7-4C48-1D53-3738-944B7477FA83}"/>
              </a:ext>
            </a:extLst>
          </p:cNvPr>
          <p:cNvSpPr>
            <a:spLocks noGrp="1"/>
          </p:cNvSpPr>
          <p:nvPr>
            <p:ph type="dt" sz="half" idx="10"/>
          </p:nvPr>
        </p:nvSpPr>
        <p:spPr/>
        <p:txBody>
          <a:bodyPr/>
          <a:lstStyle/>
          <a:p>
            <a:fld id="{3152592E-69A3-49FF-9F43-0D126D5CF47F}" type="datetimeFigureOut">
              <a:rPr lang="en-GB" smtClean="0"/>
              <a:t>24/11/2022</a:t>
            </a:fld>
            <a:endParaRPr lang="en-GB"/>
          </a:p>
        </p:txBody>
      </p:sp>
      <p:sp>
        <p:nvSpPr>
          <p:cNvPr id="5" name="Footer Placeholder 4">
            <a:extLst>
              <a:ext uri="{FF2B5EF4-FFF2-40B4-BE49-F238E27FC236}">
                <a16:creationId xmlns:a16="http://schemas.microsoft.com/office/drawing/2014/main" id="{3D497F40-81A0-6A9E-6B1C-FBB9B4F194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02E0B5-EF0A-AE03-5B76-71E1B508A60E}"/>
              </a:ext>
            </a:extLst>
          </p:cNvPr>
          <p:cNvSpPr>
            <a:spLocks noGrp="1"/>
          </p:cNvSpPr>
          <p:nvPr>
            <p:ph type="sldNum" sz="quarter" idx="12"/>
          </p:nvPr>
        </p:nvSpPr>
        <p:spPr/>
        <p:txBody>
          <a:bodyPr/>
          <a:lstStyle/>
          <a:p>
            <a:fld id="{6A169B44-7FBE-4548-BBB2-8122FD4AE48B}" type="slidenum">
              <a:rPr lang="en-GB" smtClean="0"/>
              <a:t>‹#›</a:t>
            </a:fld>
            <a:endParaRPr lang="en-GB"/>
          </a:p>
        </p:txBody>
      </p:sp>
    </p:spTree>
    <p:extLst>
      <p:ext uri="{BB962C8B-B14F-4D97-AF65-F5344CB8AC3E}">
        <p14:creationId xmlns:p14="http://schemas.microsoft.com/office/powerpoint/2010/main" val="517876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44245-DB49-E0AA-1F3A-F5637794B3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20D5F70-B2CD-2A49-7D25-25BC67D128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28B2AC-903B-08D9-C4CA-814F518FCBD7}"/>
              </a:ext>
            </a:extLst>
          </p:cNvPr>
          <p:cNvSpPr>
            <a:spLocks noGrp="1"/>
          </p:cNvSpPr>
          <p:nvPr>
            <p:ph type="dt" sz="half" idx="10"/>
          </p:nvPr>
        </p:nvSpPr>
        <p:spPr/>
        <p:txBody>
          <a:bodyPr/>
          <a:lstStyle/>
          <a:p>
            <a:fld id="{3152592E-69A3-49FF-9F43-0D126D5CF47F}" type="datetimeFigureOut">
              <a:rPr lang="en-GB" smtClean="0"/>
              <a:t>24/11/2022</a:t>
            </a:fld>
            <a:endParaRPr lang="en-GB"/>
          </a:p>
        </p:txBody>
      </p:sp>
      <p:sp>
        <p:nvSpPr>
          <p:cNvPr id="5" name="Footer Placeholder 4">
            <a:extLst>
              <a:ext uri="{FF2B5EF4-FFF2-40B4-BE49-F238E27FC236}">
                <a16:creationId xmlns:a16="http://schemas.microsoft.com/office/drawing/2014/main" id="{CC4762AF-6A4B-ED7C-1B52-6F80AB4352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7809E2-B8F4-F519-DA66-7C8AED77EF78}"/>
              </a:ext>
            </a:extLst>
          </p:cNvPr>
          <p:cNvSpPr>
            <a:spLocks noGrp="1"/>
          </p:cNvSpPr>
          <p:nvPr>
            <p:ph type="sldNum" sz="quarter" idx="12"/>
          </p:nvPr>
        </p:nvSpPr>
        <p:spPr/>
        <p:txBody>
          <a:bodyPr/>
          <a:lstStyle/>
          <a:p>
            <a:fld id="{6A169B44-7FBE-4548-BBB2-8122FD4AE48B}" type="slidenum">
              <a:rPr lang="en-GB" smtClean="0"/>
              <a:t>‹#›</a:t>
            </a:fld>
            <a:endParaRPr lang="en-GB"/>
          </a:p>
        </p:txBody>
      </p:sp>
    </p:spTree>
    <p:extLst>
      <p:ext uri="{BB962C8B-B14F-4D97-AF65-F5344CB8AC3E}">
        <p14:creationId xmlns:p14="http://schemas.microsoft.com/office/powerpoint/2010/main" val="412698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B39E-2CAE-E81C-D93C-2CD62F3A87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A8B719-FEC5-FD07-FD27-23D6F25F5C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53B40BF-1459-B538-697D-D4C2C6E373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BD333DA-6FE1-4CBB-FCEE-79E40F7BFC03}"/>
              </a:ext>
            </a:extLst>
          </p:cNvPr>
          <p:cNvSpPr>
            <a:spLocks noGrp="1"/>
          </p:cNvSpPr>
          <p:nvPr>
            <p:ph type="dt" sz="half" idx="10"/>
          </p:nvPr>
        </p:nvSpPr>
        <p:spPr/>
        <p:txBody>
          <a:bodyPr/>
          <a:lstStyle/>
          <a:p>
            <a:fld id="{3152592E-69A3-49FF-9F43-0D126D5CF47F}" type="datetimeFigureOut">
              <a:rPr lang="en-GB" smtClean="0"/>
              <a:t>24/11/2022</a:t>
            </a:fld>
            <a:endParaRPr lang="en-GB"/>
          </a:p>
        </p:txBody>
      </p:sp>
      <p:sp>
        <p:nvSpPr>
          <p:cNvPr id="6" name="Footer Placeholder 5">
            <a:extLst>
              <a:ext uri="{FF2B5EF4-FFF2-40B4-BE49-F238E27FC236}">
                <a16:creationId xmlns:a16="http://schemas.microsoft.com/office/drawing/2014/main" id="{238E6A88-2F9F-8431-976E-B0C997E9ED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3237E9-FABB-9B1C-6EDD-D5103A3B7E62}"/>
              </a:ext>
            </a:extLst>
          </p:cNvPr>
          <p:cNvSpPr>
            <a:spLocks noGrp="1"/>
          </p:cNvSpPr>
          <p:nvPr>
            <p:ph type="sldNum" sz="quarter" idx="12"/>
          </p:nvPr>
        </p:nvSpPr>
        <p:spPr/>
        <p:txBody>
          <a:bodyPr/>
          <a:lstStyle/>
          <a:p>
            <a:fld id="{6A169B44-7FBE-4548-BBB2-8122FD4AE48B}" type="slidenum">
              <a:rPr lang="en-GB" smtClean="0"/>
              <a:t>‹#›</a:t>
            </a:fld>
            <a:endParaRPr lang="en-GB"/>
          </a:p>
        </p:txBody>
      </p:sp>
    </p:spTree>
    <p:extLst>
      <p:ext uri="{BB962C8B-B14F-4D97-AF65-F5344CB8AC3E}">
        <p14:creationId xmlns:p14="http://schemas.microsoft.com/office/powerpoint/2010/main" val="4275362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F3F88-29C1-BE82-8B2E-AD3DC232366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5FB321-2162-7D48-EEDF-A852C13A95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548616-A11C-D69A-F890-86472180C7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ABFC869-0A84-E4D6-5D60-612E910F76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41FA6F-F1AA-585F-C7AD-12EC01C9C2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1330AB5-A0B7-653B-7E72-9967FCBF5DE2}"/>
              </a:ext>
            </a:extLst>
          </p:cNvPr>
          <p:cNvSpPr>
            <a:spLocks noGrp="1"/>
          </p:cNvSpPr>
          <p:nvPr>
            <p:ph type="dt" sz="half" idx="10"/>
          </p:nvPr>
        </p:nvSpPr>
        <p:spPr/>
        <p:txBody>
          <a:bodyPr/>
          <a:lstStyle/>
          <a:p>
            <a:fld id="{3152592E-69A3-49FF-9F43-0D126D5CF47F}" type="datetimeFigureOut">
              <a:rPr lang="en-GB" smtClean="0"/>
              <a:t>24/11/2022</a:t>
            </a:fld>
            <a:endParaRPr lang="en-GB"/>
          </a:p>
        </p:txBody>
      </p:sp>
      <p:sp>
        <p:nvSpPr>
          <p:cNvPr id="8" name="Footer Placeholder 7">
            <a:extLst>
              <a:ext uri="{FF2B5EF4-FFF2-40B4-BE49-F238E27FC236}">
                <a16:creationId xmlns:a16="http://schemas.microsoft.com/office/drawing/2014/main" id="{D4F0A5D1-4C8C-6ACD-FCD6-97DE9AAC3F5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F6E4143-B630-7265-8F2F-764F7DB65E87}"/>
              </a:ext>
            </a:extLst>
          </p:cNvPr>
          <p:cNvSpPr>
            <a:spLocks noGrp="1"/>
          </p:cNvSpPr>
          <p:nvPr>
            <p:ph type="sldNum" sz="quarter" idx="12"/>
          </p:nvPr>
        </p:nvSpPr>
        <p:spPr/>
        <p:txBody>
          <a:bodyPr/>
          <a:lstStyle/>
          <a:p>
            <a:fld id="{6A169B44-7FBE-4548-BBB2-8122FD4AE48B}" type="slidenum">
              <a:rPr lang="en-GB" smtClean="0"/>
              <a:t>‹#›</a:t>
            </a:fld>
            <a:endParaRPr lang="en-GB"/>
          </a:p>
        </p:txBody>
      </p:sp>
    </p:spTree>
    <p:extLst>
      <p:ext uri="{BB962C8B-B14F-4D97-AF65-F5344CB8AC3E}">
        <p14:creationId xmlns:p14="http://schemas.microsoft.com/office/powerpoint/2010/main" val="105775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F26BD-4A43-1140-8D63-A7A0BA803E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C9D5E5-F3FE-BDC6-8A5F-DCCC532A7594}"/>
              </a:ext>
            </a:extLst>
          </p:cNvPr>
          <p:cNvSpPr>
            <a:spLocks noGrp="1"/>
          </p:cNvSpPr>
          <p:nvPr>
            <p:ph type="dt" sz="half" idx="10"/>
          </p:nvPr>
        </p:nvSpPr>
        <p:spPr/>
        <p:txBody>
          <a:bodyPr/>
          <a:lstStyle/>
          <a:p>
            <a:fld id="{3152592E-69A3-49FF-9F43-0D126D5CF47F}" type="datetimeFigureOut">
              <a:rPr lang="en-GB" smtClean="0"/>
              <a:t>24/11/2022</a:t>
            </a:fld>
            <a:endParaRPr lang="en-GB"/>
          </a:p>
        </p:txBody>
      </p:sp>
      <p:sp>
        <p:nvSpPr>
          <p:cNvPr id="4" name="Footer Placeholder 3">
            <a:extLst>
              <a:ext uri="{FF2B5EF4-FFF2-40B4-BE49-F238E27FC236}">
                <a16:creationId xmlns:a16="http://schemas.microsoft.com/office/drawing/2014/main" id="{5425DA97-961A-EE1B-5CAC-AC7AF72C6C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67702B8-E54F-30B9-E111-7B4DD7AB5F39}"/>
              </a:ext>
            </a:extLst>
          </p:cNvPr>
          <p:cNvSpPr>
            <a:spLocks noGrp="1"/>
          </p:cNvSpPr>
          <p:nvPr>
            <p:ph type="sldNum" sz="quarter" idx="12"/>
          </p:nvPr>
        </p:nvSpPr>
        <p:spPr/>
        <p:txBody>
          <a:bodyPr/>
          <a:lstStyle/>
          <a:p>
            <a:fld id="{6A169B44-7FBE-4548-BBB2-8122FD4AE48B}" type="slidenum">
              <a:rPr lang="en-GB" smtClean="0"/>
              <a:t>‹#›</a:t>
            </a:fld>
            <a:endParaRPr lang="en-GB"/>
          </a:p>
        </p:txBody>
      </p:sp>
    </p:spTree>
    <p:extLst>
      <p:ext uri="{BB962C8B-B14F-4D97-AF65-F5344CB8AC3E}">
        <p14:creationId xmlns:p14="http://schemas.microsoft.com/office/powerpoint/2010/main" val="4266665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A8FB75-B3E9-9780-AF42-301FD61910E7}"/>
              </a:ext>
            </a:extLst>
          </p:cNvPr>
          <p:cNvSpPr>
            <a:spLocks noGrp="1"/>
          </p:cNvSpPr>
          <p:nvPr>
            <p:ph type="dt" sz="half" idx="10"/>
          </p:nvPr>
        </p:nvSpPr>
        <p:spPr/>
        <p:txBody>
          <a:bodyPr/>
          <a:lstStyle/>
          <a:p>
            <a:fld id="{3152592E-69A3-49FF-9F43-0D126D5CF47F}" type="datetimeFigureOut">
              <a:rPr lang="en-GB" smtClean="0"/>
              <a:t>24/11/2022</a:t>
            </a:fld>
            <a:endParaRPr lang="en-GB"/>
          </a:p>
        </p:txBody>
      </p:sp>
      <p:sp>
        <p:nvSpPr>
          <p:cNvPr id="3" name="Footer Placeholder 2">
            <a:extLst>
              <a:ext uri="{FF2B5EF4-FFF2-40B4-BE49-F238E27FC236}">
                <a16:creationId xmlns:a16="http://schemas.microsoft.com/office/drawing/2014/main" id="{2B56BE8E-EF61-FA6A-A46F-0C7488E7CE7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969E32F-CB79-F817-81BF-BAE830C96944}"/>
              </a:ext>
            </a:extLst>
          </p:cNvPr>
          <p:cNvSpPr>
            <a:spLocks noGrp="1"/>
          </p:cNvSpPr>
          <p:nvPr>
            <p:ph type="sldNum" sz="quarter" idx="12"/>
          </p:nvPr>
        </p:nvSpPr>
        <p:spPr/>
        <p:txBody>
          <a:bodyPr/>
          <a:lstStyle/>
          <a:p>
            <a:fld id="{6A169B44-7FBE-4548-BBB2-8122FD4AE48B}" type="slidenum">
              <a:rPr lang="en-GB" smtClean="0"/>
              <a:t>‹#›</a:t>
            </a:fld>
            <a:endParaRPr lang="en-GB"/>
          </a:p>
        </p:txBody>
      </p:sp>
    </p:spTree>
    <p:extLst>
      <p:ext uri="{BB962C8B-B14F-4D97-AF65-F5344CB8AC3E}">
        <p14:creationId xmlns:p14="http://schemas.microsoft.com/office/powerpoint/2010/main" val="89909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EF909-BA35-4C70-7555-EB6AE69545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EA0B55E-CFB2-244A-96F7-73B34A0077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835B8AA-23A4-EEC5-7E0B-C7933338C7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C271E0-3764-40D2-C529-4FD4B4349F23}"/>
              </a:ext>
            </a:extLst>
          </p:cNvPr>
          <p:cNvSpPr>
            <a:spLocks noGrp="1"/>
          </p:cNvSpPr>
          <p:nvPr>
            <p:ph type="dt" sz="half" idx="10"/>
          </p:nvPr>
        </p:nvSpPr>
        <p:spPr/>
        <p:txBody>
          <a:bodyPr/>
          <a:lstStyle/>
          <a:p>
            <a:fld id="{3152592E-69A3-49FF-9F43-0D126D5CF47F}" type="datetimeFigureOut">
              <a:rPr lang="en-GB" smtClean="0"/>
              <a:t>24/11/2022</a:t>
            </a:fld>
            <a:endParaRPr lang="en-GB"/>
          </a:p>
        </p:txBody>
      </p:sp>
      <p:sp>
        <p:nvSpPr>
          <p:cNvPr id="6" name="Footer Placeholder 5">
            <a:extLst>
              <a:ext uri="{FF2B5EF4-FFF2-40B4-BE49-F238E27FC236}">
                <a16:creationId xmlns:a16="http://schemas.microsoft.com/office/drawing/2014/main" id="{1969F275-7FA8-3EDF-7DD2-7908A8D7A6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17AE0D-C946-0DE1-1723-2630C5B89E48}"/>
              </a:ext>
            </a:extLst>
          </p:cNvPr>
          <p:cNvSpPr>
            <a:spLocks noGrp="1"/>
          </p:cNvSpPr>
          <p:nvPr>
            <p:ph type="sldNum" sz="quarter" idx="12"/>
          </p:nvPr>
        </p:nvSpPr>
        <p:spPr/>
        <p:txBody>
          <a:bodyPr/>
          <a:lstStyle/>
          <a:p>
            <a:fld id="{6A169B44-7FBE-4548-BBB2-8122FD4AE48B}" type="slidenum">
              <a:rPr lang="en-GB" smtClean="0"/>
              <a:t>‹#›</a:t>
            </a:fld>
            <a:endParaRPr lang="en-GB"/>
          </a:p>
        </p:txBody>
      </p:sp>
    </p:spTree>
    <p:extLst>
      <p:ext uri="{BB962C8B-B14F-4D97-AF65-F5344CB8AC3E}">
        <p14:creationId xmlns:p14="http://schemas.microsoft.com/office/powerpoint/2010/main" val="129091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5FA1D-C03C-E31D-0564-5CE5BE552D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6DB5233-9117-468D-7490-4AC3696103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A53AD5-FBCA-475D-714A-78EF49A829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5CB879-4534-56E2-6623-FBA544DD6A59}"/>
              </a:ext>
            </a:extLst>
          </p:cNvPr>
          <p:cNvSpPr>
            <a:spLocks noGrp="1"/>
          </p:cNvSpPr>
          <p:nvPr>
            <p:ph type="dt" sz="half" idx="10"/>
          </p:nvPr>
        </p:nvSpPr>
        <p:spPr/>
        <p:txBody>
          <a:bodyPr/>
          <a:lstStyle/>
          <a:p>
            <a:fld id="{3152592E-69A3-49FF-9F43-0D126D5CF47F}" type="datetimeFigureOut">
              <a:rPr lang="en-GB" smtClean="0"/>
              <a:t>24/11/2022</a:t>
            </a:fld>
            <a:endParaRPr lang="en-GB"/>
          </a:p>
        </p:txBody>
      </p:sp>
      <p:sp>
        <p:nvSpPr>
          <p:cNvPr id="6" name="Footer Placeholder 5">
            <a:extLst>
              <a:ext uri="{FF2B5EF4-FFF2-40B4-BE49-F238E27FC236}">
                <a16:creationId xmlns:a16="http://schemas.microsoft.com/office/drawing/2014/main" id="{F756A0FA-5602-E9F8-2A70-5426FF5297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21C01F-5A9E-F5F2-99BB-054C72E22890}"/>
              </a:ext>
            </a:extLst>
          </p:cNvPr>
          <p:cNvSpPr>
            <a:spLocks noGrp="1"/>
          </p:cNvSpPr>
          <p:nvPr>
            <p:ph type="sldNum" sz="quarter" idx="12"/>
          </p:nvPr>
        </p:nvSpPr>
        <p:spPr/>
        <p:txBody>
          <a:bodyPr/>
          <a:lstStyle/>
          <a:p>
            <a:fld id="{6A169B44-7FBE-4548-BBB2-8122FD4AE48B}" type="slidenum">
              <a:rPr lang="en-GB" smtClean="0"/>
              <a:t>‹#›</a:t>
            </a:fld>
            <a:endParaRPr lang="en-GB"/>
          </a:p>
        </p:txBody>
      </p:sp>
    </p:spTree>
    <p:extLst>
      <p:ext uri="{BB962C8B-B14F-4D97-AF65-F5344CB8AC3E}">
        <p14:creationId xmlns:p14="http://schemas.microsoft.com/office/powerpoint/2010/main" val="4020243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914A4B-AA4C-2BA4-85CD-F73E3754A1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4163E5-D83C-F3C0-F72C-811ED3C68F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01C1CD-6F9E-208C-84FC-F772DAFE20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52592E-69A3-49FF-9F43-0D126D5CF47F}" type="datetimeFigureOut">
              <a:rPr lang="en-GB" smtClean="0"/>
              <a:t>24/11/2022</a:t>
            </a:fld>
            <a:endParaRPr lang="en-GB"/>
          </a:p>
        </p:txBody>
      </p:sp>
      <p:sp>
        <p:nvSpPr>
          <p:cNvPr id="5" name="Footer Placeholder 4">
            <a:extLst>
              <a:ext uri="{FF2B5EF4-FFF2-40B4-BE49-F238E27FC236}">
                <a16:creationId xmlns:a16="http://schemas.microsoft.com/office/drawing/2014/main" id="{D33E5100-7DEE-6DA3-2DCD-D3D8730392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C761441-E2F8-E461-B361-641FC27C25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69B44-7FBE-4548-BBB2-8122FD4AE48B}" type="slidenum">
              <a:rPr lang="en-GB" smtClean="0"/>
              <a:t>‹#›</a:t>
            </a:fld>
            <a:endParaRPr lang="en-GB"/>
          </a:p>
        </p:txBody>
      </p:sp>
    </p:spTree>
    <p:extLst>
      <p:ext uri="{BB962C8B-B14F-4D97-AF65-F5344CB8AC3E}">
        <p14:creationId xmlns:p14="http://schemas.microsoft.com/office/powerpoint/2010/main" val="3452368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F202E-56C7-4DD0-16EA-6226682B2ABC}"/>
              </a:ext>
            </a:extLst>
          </p:cNvPr>
          <p:cNvSpPr>
            <a:spLocks noGrp="1"/>
          </p:cNvSpPr>
          <p:nvPr>
            <p:ph type="ctrTitle"/>
          </p:nvPr>
        </p:nvSpPr>
        <p:spPr>
          <a:xfrm>
            <a:off x="402671" y="781341"/>
            <a:ext cx="6803472" cy="2387600"/>
          </a:xfrm>
        </p:spPr>
        <p:txBody>
          <a:bodyPr>
            <a:noAutofit/>
          </a:bodyPr>
          <a:lstStyle/>
          <a:p>
            <a:pPr algn="l">
              <a:spcAft>
                <a:spcPts val="1800"/>
              </a:spcAft>
            </a:pPr>
            <a:r>
              <a:rPr lang="en-GB" sz="4400" b="1" dirty="0">
                <a:latin typeface="Arial" panose="020B0604020202020204" pitchFamily="34" charset="0"/>
                <a:cs typeface="Arial" panose="020B0604020202020204" pitchFamily="34" charset="0"/>
              </a:rPr>
              <a:t>Improving the EHC and Annual Review Journey</a:t>
            </a:r>
            <a:br>
              <a:rPr lang="en-GB" sz="4400" b="1" dirty="0">
                <a:latin typeface="Arial" panose="020B0604020202020204" pitchFamily="34" charset="0"/>
                <a:cs typeface="Arial" panose="020B0604020202020204" pitchFamily="34" charset="0"/>
              </a:rPr>
            </a:br>
            <a:r>
              <a:rPr lang="en-GB" sz="1800" b="1" dirty="0">
                <a:latin typeface="Arial" panose="020B0604020202020204" pitchFamily="34" charset="0"/>
                <a:cs typeface="Arial" panose="020B0604020202020204" pitchFamily="34" charset="0"/>
              </a:rPr>
              <a:t> </a:t>
            </a:r>
            <a:br>
              <a:rPr lang="en-GB" sz="4400" b="1" dirty="0">
                <a:latin typeface="Arial" panose="020B0604020202020204" pitchFamily="34" charset="0"/>
                <a:cs typeface="Arial" panose="020B0604020202020204" pitchFamily="34" charset="0"/>
              </a:rPr>
            </a:br>
            <a:r>
              <a:rPr lang="en-GB" sz="2800" b="1" dirty="0" err="1">
                <a:latin typeface="Arial" panose="020B0604020202020204" pitchFamily="34" charset="0"/>
                <a:cs typeface="Arial" panose="020B0604020202020204" pitchFamily="34" charset="0"/>
              </a:rPr>
              <a:t>Liquidlogic</a:t>
            </a:r>
            <a:r>
              <a:rPr lang="en-GB" sz="2800" b="1" dirty="0">
                <a:latin typeface="Arial" panose="020B0604020202020204" pitchFamily="34" charset="0"/>
                <a:cs typeface="Arial" panose="020B0604020202020204" pitchFamily="34" charset="0"/>
              </a:rPr>
              <a:t> EHCP functionality implementation</a:t>
            </a:r>
            <a:endParaRPr lang="en-GB" sz="44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82DAEF3E-9DDE-57F9-0484-A1BBB227E40E}"/>
              </a:ext>
            </a:extLst>
          </p:cNvPr>
          <p:cNvSpPr>
            <a:spLocks noGrp="1"/>
          </p:cNvSpPr>
          <p:nvPr>
            <p:ph type="subTitle" idx="1"/>
          </p:nvPr>
        </p:nvSpPr>
        <p:spPr>
          <a:xfrm>
            <a:off x="402671" y="3297937"/>
            <a:ext cx="4918266" cy="1655762"/>
          </a:xfrm>
        </p:spPr>
        <p:txBody>
          <a:bodyPr>
            <a:normAutofit/>
          </a:bodyPr>
          <a:lstStyle/>
          <a:p>
            <a:pPr algn="l"/>
            <a:r>
              <a:rPr lang="en-GB" sz="2000" b="1" dirty="0">
                <a:latin typeface="Arial" panose="020B0604020202020204" pitchFamily="34" charset="0"/>
                <a:cs typeface="Arial" panose="020B0604020202020204" pitchFamily="34" charset="0"/>
              </a:rPr>
              <a:t>South SENCo Forum 22/11/22</a:t>
            </a:r>
          </a:p>
        </p:txBody>
      </p:sp>
      <p:sp>
        <p:nvSpPr>
          <p:cNvPr id="9" name="Rectangle 1">
            <a:extLst>
              <a:ext uri="{FF2B5EF4-FFF2-40B4-BE49-F238E27FC236}">
                <a16:creationId xmlns:a16="http://schemas.microsoft.com/office/drawing/2014/main" id="{EF339A82-4EB3-A61C-F02E-E2BB8862267C}"/>
              </a:ext>
            </a:extLst>
          </p:cNvPr>
          <p:cNvSpPr>
            <a:spLocks noChangeArrowheads="1"/>
          </p:cNvSpPr>
          <p:nvPr/>
        </p:nvSpPr>
        <p:spPr bwMode="auto">
          <a:xfrm>
            <a:off x="8078598" y="0"/>
            <a:ext cx="4113402" cy="6858000"/>
          </a:xfrm>
          <a:prstGeom prst="rect">
            <a:avLst/>
          </a:prstGeom>
          <a:solidFill>
            <a:srgbClr val="2F5496"/>
          </a:solidFill>
          <a:ln w="12700" algn="ctr">
            <a:solidFill>
              <a:srgbClr val="2F5496"/>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pic>
        <p:nvPicPr>
          <p:cNvPr id="1027" name="Picture 12" descr="Logo&#10;&#10;Description automatically generated with medium confidence">
            <a:extLst>
              <a:ext uri="{FF2B5EF4-FFF2-40B4-BE49-F238E27FC236}">
                <a16:creationId xmlns:a16="http://schemas.microsoft.com/office/drawing/2014/main" id="{F1A37962-0EE6-02C4-2AF9-2143FDA1F5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20927"/>
          <a:stretch>
            <a:fillRect/>
          </a:stretch>
        </p:blipFill>
        <p:spPr bwMode="auto">
          <a:xfrm>
            <a:off x="9429226" y="201124"/>
            <a:ext cx="2762774" cy="1309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28" name="Picture 3" descr="A picture containing text, clipart&#10;&#10;Description automatically generated">
            <a:extLst>
              <a:ext uri="{FF2B5EF4-FFF2-40B4-BE49-F238E27FC236}">
                <a16:creationId xmlns:a16="http://schemas.microsoft.com/office/drawing/2014/main" id="{3560C40F-1D98-6E77-A041-68CF178E87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560" y="6264988"/>
            <a:ext cx="1922463" cy="36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01809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89644B7-4A46-7737-F83C-697B0ADE8B98}"/>
              </a:ext>
            </a:extLst>
          </p:cNvPr>
          <p:cNvPicPr>
            <a:picLocks noChangeAspect="1"/>
          </p:cNvPicPr>
          <p:nvPr/>
        </p:nvPicPr>
        <p:blipFill>
          <a:blip r:embed="rId2"/>
          <a:stretch>
            <a:fillRect/>
          </a:stretch>
        </p:blipFill>
        <p:spPr>
          <a:xfrm>
            <a:off x="4500367" y="2509820"/>
            <a:ext cx="7653433" cy="3379252"/>
          </a:xfrm>
          <a:prstGeom prst="rect">
            <a:avLst/>
          </a:prstGeom>
        </p:spPr>
      </p:pic>
      <p:sp>
        <p:nvSpPr>
          <p:cNvPr id="9" name="Rectangle 8">
            <a:extLst>
              <a:ext uri="{FF2B5EF4-FFF2-40B4-BE49-F238E27FC236}">
                <a16:creationId xmlns:a16="http://schemas.microsoft.com/office/drawing/2014/main" id="{A5C14011-4675-4529-9646-B21670C578E6}"/>
              </a:ext>
            </a:extLst>
          </p:cNvPr>
          <p:cNvSpPr/>
          <p:nvPr/>
        </p:nvSpPr>
        <p:spPr>
          <a:xfrm>
            <a:off x="0" y="1"/>
            <a:ext cx="12192000" cy="104756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81B36E3-6C6B-476C-9AFF-4B93E6A85D6E}"/>
              </a:ext>
            </a:extLst>
          </p:cNvPr>
          <p:cNvSpPr>
            <a:spLocks noGrp="1"/>
          </p:cNvSpPr>
          <p:nvPr>
            <p:ph type="ctrTitle" idx="4294967295"/>
          </p:nvPr>
        </p:nvSpPr>
        <p:spPr>
          <a:xfrm>
            <a:off x="181756" y="125453"/>
            <a:ext cx="10922661" cy="644843"/>
          </a:xfrm>
        </p:spPr>
        <p:txBody>
          <a:bodyPr>
            <a:noAutofit/>
          </a:bodyPr>
          <a:lstStyle/>
          <a:p>
            <a:r>
              <a:rPr lang="en-GB" sz="3200" b="1" dirty="0" err="1">
                <a:solidFill>
                  <a:schemeClr val="bg1"/>
                </a:solidFill>
                <a:latin typeface="Arial" panose="020B0604020202020204" pitchFamily="34" charset="0"/>
                <a:cs typeface="Arial" panose="020B0604020202020204" pitchFamily="34" charset="0"/>
              </a:rPr>
              <a:t>Liquidlogic</a:t>
            </a:r>
            <a:r>
              <a:rPr lang="en-GB" sz="3200" b="1" dirty="0">
                <a:solidFill>
                  <a:schemeClr val="bg1"/>
                </a:solidFill>
                <a:latin typeface="Arial" panose="020B0604020202020204" pitchFamily="34" charset="0"/>
                <a:cs typeface="Arial" panose="020B0604020202020204" pitchFamily="34" charset="0"/>
              </a:rPr>
              <a:t> EHCP functionality implementation</a:t>
            </a:r>
          </a:p>
        </p:txBody>
      </p:sp>
      <p:sp>
        <p:nvSpPr>
          <p:cNvPr id="3" name="Subtitle 2">
            <a:extLst>
              <a:ext uri="{FF2B5EF4-FFF2-40B4-BE49-F238E27FC236}">
                <a16:creationId xmlns:a16="http://schemas.microsoft.com/office/drawing/2014/main" id="{738097B7-8F91-48A7-94C4-1D55FECF2AFF}"/>
              </a:ext>
            </a:extLst>
          </p:cNvPr>
          <p:cNvSpPr>
            <a:spLocks noGrp="1"/>
          </p:cNvSpPr>
          <p:nvPr>
            <p:ph type="subTitle" idx="4294967295"/>
          </p:nvPr>
        </p:nvSpPr>
        <p:spPr>
          <a:xfrm>
            <a:off x="333438" y="694514"/>
            <a:ext cx="4910366" cy="478503"/>
          </a:xfrm>
        </p:spPr>
        <p:txBody>
          <a:bodyPr>
            <a:normAutofit/>
          </a:bodyPr>
          <a:lstStyle/>
          <a:p>
            <a:pPr marL="0" indent="0">
              <a:buNone/>
            </a:pPr>
            <a:r>
              <a:rPr lang="en-GB" sz="1600" b="1" dirty="0">
                <a:solidFill>
                  <a:schemeClr val="bg1"/>
                </a:solidFill>
                <a:latin typeface="Arial" panose="020B0604020202020204" pitchFamily="34" charset="0"/>
                <a:cs typeface="Arial" panose="020B0604020202020204" pitchFamily="34" charset="0"/>
              </a:rPr>
              <a:t>High level summary</a:t>
            </a:r>
          </a:p>
          <a:p>
            <a:pPr marL="0" indent="0">
              <a:buNone/>
            </a:pPr>
            <a:endParaRPr lang="en-GB" sz="4400" dirty="0">
              <a:solidFill>
                <a:schemeClr val="bg1"/>
              </a:solidFill>
              <a:latin typeface="Arial" panose="020B0604020202020204" pitchFamily="34" charset="0"/>
              <a:cs typeface="Arial" panose="020B0604020202020204" pitchFamily="34" charset="0"/>
            </a:endParaRPr>
          </a:p>
          <a:p>
            <a:pPr marL="0" indent="0">
              <a:buNone/>
            </a:pPr>
            <a:endParaRPr lang="en-GB" sz="1800" b="1" dirty="0">
              <a:solidFill>
                <a:schemeClr val="bg1"/>
              </a:solidFill>
              <a:latin typeface="Arial" panose="020B0604020202020204" pitchFamily="34" charset="0"/>
              <a:cs typeface="Arial" panose="020B0604020202020204" pitchFamily="34" charset="0"/>
            </a:endParaRPr>
          </a:p>
        </p:txBody>
      </p:sp>
      <p:pic>
        <p:nvPicPr>
          <p:cNvPr id="13" name="Picture 12">
            <a:extLst>
              <a:ext uri="{FF2B5EF4-FFF2-40B4-BE49-F238E27FC236}">
                <a16:creationId xmlns:a16="http://schemas.microsoft.com/office/drawing/2014/main" id="{4ED74DCF-C1CA-4AA6-9446-1B311FDD5886}"/>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9962169" y="-139489"/>
            <a:ext cx="2124153" cy="1274492"/>
          </a:xfrm>
          <a:prstGeom prst="rect">
            <a:avLst/>
          </a:prstGeom>
        </p:spPr>
      </p:pic>
      <p:sp>
        <p:nvSpPr>
          <p:cNvPr id="19" name="TextBox 18">
            <a:extLst>
              <a:ext uri="{FF2B5EF4-FFF2-40B4-BE49-F238E27FC236}">
                <a16:creationId xmlns:a16="http://schemas.microsoft.com/office/drawing/2014/main" id="{7CCA10A5-9533-4BC4-819C-B3E3F281A1DB}"/>
              </a:ext>
            </a:extLst>
          </p:cNvPr>
          <p:cNvSpPr txBox="1"/>
          <p:nvPr/>
        </p:nvSpPr>
        <p:spPr>
          <a:xfrm>
            <a:off x="154300" y="1228362"/>
            <a:ext cx="11698066" cy="1338828"/>
          </a:xfrm>
          <a:prstGeom prst="rect">
            <a:avLst/>
          </a:prstGeom>
          <a:noFill/>
        </p:spPr>
        <p:txBody>
          <a:bodyPr wrap="square" rtlCol="0">
            <a:spAutoFit/>
          </a:bodyPr>
          <a:lstStyle/>
          <a:p>
            <a:pPr>
              <a:spcBef>
                <a:spcPts val="600"/>
              </a:spcBef>
              <a:spcAft>
                <a:spcPts val="600"/>
              </a:spcAft>
            </a:pPr>
            <a:r>
              <a:rPr lang="en-GB" sz="1200" dirty="0">
                <a:latin typeface="Arial" panose="020B0604020202020204" pitchFamily="34" charset="0"/>
                <a:cs typeface="Arial" panose="020B0604020202020204" pitchFamily="34" charset="0"/>
              </a:rPr>
              <a:t>This project will manage the move of the Education, Health and Care Plan (EHCP) process and workflow from the caseload management system Capita One Education to </a:t>
            </a:r>
            <a:r>
              <a:rPr lang="en-GB" sz="1200" dirty="0" err="1">
                <a:latin typeface="Arial" panose="020B0604020202020204" pitchFamily="34" charset="0"/>
                <a:cs typeface="Arial" panose="020B0604020202020204" pitchFamily="34" charset="0"/>
              </a:rPr>
              <a:t>Liquidlogic</a:t>
            </a:r>
            <a:r>
              <a:rPr lang="en-GB" sz="1200" dirty="0">
                <a:latin typeface="Arial" panose="020B0604020202020204" pitchFamily="34" charset="0"/>
                <a:cs typeface="Arial" panose="020B0604020202020204" pitchFamily="34" charset="0"/>
              </a:rPr>
              <a:t>. This piece of work will support the service to move the EHCP process in its entirety from an application to request an assessment through to the issue of the draft and final plan, annual reviews, and tribunal and mediation. The scope of this project will include SharePoint integration and the implementation of portal functionality.</a:t>
            </a:r>
          </a:p>
          <a:p>
            <a:pPr>
              <a:spcBef>
                <a:spcPts val="600"/>
              </a:spcBef>
              <a:spcAft>
                <a:spcPts val="600"/>
              </a:spcAft>
            </a:pPr>
            <a:r>
              <a:rPr lang="en-GB" sz="1200" b="0" i="0" u="none" strike="noStrike" dirty="0">
                <a:solidFill>
                  <a:srgbClr val="000000"/>
                </a:solidFill>
                <a:effectLst/>
                <a:latin typeface="Arial" panose="020B0604020202020204" pitchFamily="34" charset="0"/>
              </a:rPr>
              <a:t>We are looking to launch the new system and portal from April 2023 and are currently testing and developing the functionality.</a:t>
            </a:r>
            <a:r>
              <a:rPr lang="en-GB" sz="1200" b="0" i="0" dirty="0">
                <a:solidFill>
                  <a:srgbClr val="000000"/>
                </a:solidFill>
                <a:effectLst/>
                <a:latin typeface="Arial" panose="020B0604020202020204" pitchFamily="34" charset="0"/>
              </a:rPr>
              <a:t>​</a:t>
            </a:r>
            <a:endParaRPr lang="en-GB" sz="1200" dirty="0">
              <a:latin typeface="Arial" panose="020B0604020202020204" pitchFamily="34" charset="0"/>
              <a:cs typeface="Arial" panose="020B0604020202020204" pitchFamily="34" charset="0"/>
            </a:endParaRPr>
          </a:p>
          <a:p>
            <a:endParaRPr lang="en-GB" dirty="0"/>
          </a:p>
        </p:txBody>
      </p:sp>
      <p:sp>
        <p:nvSpPr>
          <p:cNvPr id="5" name="TextBox 4">
            <a:extLst>
              <a:ext uri="{FF2B5EF4-FFF2-40B4-BE49-F238E27FC236}">
                <a16:creationId xmlns:a16="http://schemas.microsoft.com/office/drawing/2014/main" id="{09714B8F-44A3-4CD1-B9F0-1434BD5C7A2B}"/>
              </a:ext>
            </a:extLst>
          </p:cNvPr>
          <p:cNvSpPr txBox="1"/>
          <p:nvPr/>
        </p:nvSpPr>
        <p:spPr>
          <a:xfrm>
            <a:off x="154301" y="2367207"/>
            <a:ext cx="4551923" cy="4293483"/>
          </a:xfrm>
          <a:prstGeom prst="rect">
            <a:avLst/>
          </a:prstGeom>
          <a:noFill/>
        </p:spPr>
        <p:txBody>
          <a:bodyPr wrap="square" lIns="91440" tIns="45720" rIns="91440" bIns="45720" rtlCol="0" anchor="t">
            <a:spAutoFit/>
          </a:bodyPr>
          <a:lstStyle/>
          <a:p>
            <a:pPr>
              <a:spcBef>
                <a:spcPts val="600"/>
              </a:spcBef>
              <a:spcAft>
                <a:spcPts val="600"/>
              </a:spcAft>
            </a:pPr>
            <a:r>
              <a:rPr lang="en-GB" sz="1600" b="1" dirty="0">
                <a:latin typeface="Arial" panose="020B0604020202020204" pitchFamily="34" charset="0"/>
                <a:cs typeface="Arial" panose="020B0604020202020204" pitchFamily="34" charset="0"/>
              </a:rPr>
              <a:t>Background to the project:</a:t>
            </a:r>
            <a:endParaRPr lang="en-GB" sz="1100" b="1" dirty="0">
              <a:latin typeface="Arial" panose="020B0604020202020204" pitchFamily="34" charset="0"/>
              <a:cs typeface="Arial" panose="020B0604020202020204" pitchFamily="34" charset="0"/>
            </a:endParaRPr>
          </a:p>
          <a:p>
            <a:r>
              <a:rPr lang="en-GB" sz="1200" dirty="0">
                <a:effectLst/>
                <a:latin typeface="Arial"/>
                <a:ea typeface="Times New Roman" panose="02020603050405020304" pitchFamily="18" charset="0"/>
                <a:cs typeface="Arial"/>
              </a:rPr>
              <a:t>Based on the findings of a Prior Information Notice (PIN) issued to the market in November 2021 and subsequent Soft Market Engagement (SME) with suppliers and other local authorities, CYP LT agreed to the implementation of a solution for Special Educational Needs and Disability (SEND) Family Services</a:t>
            </a:r>
            <a:r>
              <a:rPr lang="en-GB" sz="1200" b="0" i="0" u="none" strike="noStrike" dirty="0">
                <a:effectLst/>
                <a:latin typeface="Arial"/>
                <a:cs typeface="Arial"/>
              </a:rPr>
              <a:t>.</a:t>
            </a:r>
            <a:endParaRPr lang="en-GB" sz="1200" dirty="0">
              <a:effectLst/>
              <a:latin typeface="Arial"/>
              <a:ea typeface="Times New Roman" panose="02020603050405020304" pitchFamily="18" charset="0"/>
              <a:cs typeface="Arial"/>
            </a:endParaRPr>
          </a:p>
          <a:p>
            <a:pPr fontAlgn="base"/>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fontAlgn="base"/>
            <a:r>
              <a:rPr lang="en-GB" sz="1200" dirty="0">
                <a:effectLst/>
                <a:latin typeface="Arial"/>
                <a:ea typeface="Times New Roman" panose="02020603050405020304" pitchFamily="18" charset="0"/>
                <a:cs typeface="Arial"/>
              </a:rPr>
              <a:t>Following further discussions and demonstrations with Family Services, it was agreed that the EHCP process will move to Liquid logic. The </a:t>
            </a:r>
            <a:r>
              <a:rPr lang="en-GB" sz="1200" dirty="0" err="1">
                <a:effectLst/>
                <a:latin typeface="Arial"/>
                <a:ea typeface="Times New Roman" panose="02020603050405020304" pitchFamily="18" charset="0"/>
                <a:cs typeface="Arial"/>
              </a:rPr>
              <a:t>Liquidlogic</a:t>
            </a:r>
            <a:r>
              <a:rPr lang="en-GB" sz="1200" dirty="0">
                <a:effectLst/>
                <a:latin typeface="Arial"/>
                <a:ea typeface="Times New Roman" panose="02020603050405020304" pitchFamily="18" charset="0"/>
                <a:cs typeface="Arial"/>
              </a:rPr>
              <a:t> EHCP workflow sits within the EHM module, which SCC CYP currently use for Early Help and Social </a:t>
            </a:r>
            <a:r>
              <a:rPr lang="en-GB" sz="1200" dirty="0">
                <a:latin typeface="Arial"/>
                <a:ea typeface="Times New Roman" panose="02020603050405020304" pitchFamily="18" charset="0"/>
                <a:cs typeface="Arial"/>
              </a:rPr>
              <a:t>C</a:t>
            </a:r>
            <a:r>
              <a:rPr lang="en-GB" sz="1200" dirty="0">
                <a:effectLst/>
                <a:latin typeface="Arial"/>
                <a:ea typeface="Times New Roman" panose="02020603050405020304" pitchFamily="18" charset="0"/>
                <a:cs typeface="Arial"/>
              </a:rPr>
              <a:t>are</a:t>
            </a:r>
            <a:r>
              <a:rPr lang="en-GB" sz="1200" dirty="0">
                <a:latin typeface="Arial"/>
                <a:ea typeface="Times New Roman" panose="02020603050405020304" pitchFamily="18" charset="0"/>
                <a:cs typeface="Arial"/>
              </a:rPr>
              <a:t>. </a:t>
            </a:r>
          </a:p>
          <a:p>
            <a:pPr fontAlgn="base"/>
            <a:endParaRPr lang="en-GB" sz="1200" dirty="0">
              <a:effectLst/>
              <a:latin typeface="Arial"/>
              <a:ea typeface="Times New Roman" panose="02020603050405020304" pitchFamily="18" charset="0"/>
              <a:cs typeface="Arial"/>
            </a:endParaRPr>
          </a:p>
          <a:p>
            <a:pPr fontAlgn="base"/>
            <a:r>
              <a:rPr lang="en-GB" sz="1200" dirty="0">
                <a:effectLst/>
                <a:latin typeface="Arial"/>
                <a:ea typeface="Times New Roman" panose="02020603050405020304" pitchFamily="18" charset="0"/>
                <a:cs typeface="Arial"/>
              </a:rPr>
              <a:t>At present, the EHCP workflow sits within the Capita One Education caseload management system. There is a need to consolidate Family Services</a:t>
            </a:r>
            <a:r>
              <a:rPr lang="en-GB" sz="1200" dirty="0">
                <a:latin typeface="Arial"/>
                <a:ea typeface="Times New Roman" panose="02020603050405020304" pitchFamily="18" charset="0"/>
                <a:cs typeface="Arial"/>
              </a:rPr>
              <a:t>'</a:t>
            </a:r>
            <a:r>
              <a:rPr lang="en-GB" sz="1200" dirty="0">
                <a:effectLst/>
                <a:latin typeface="Arial"/>
                <a:ea typeface="Times New Roman" panose="02020603050405020304" pitchFamily="18" charset="0"/>
                <a:cs typeface="Arial"/>
              </a:rPr>
              <a:t> processes and the storage of information such as case notes. There is also a high level of scrutiny in Family Services (</a:t>
            </a:r>
            <a:r>
              <a:rPr lang="en-GB" sz="1200" dirty="0" err="1">
                <a:effectLst/>
                <a:latin typeface="Arial"/>
                <a:ea typeface="Times New Roman" panose="02020603050405020304" pitchFamily="18" charset="0"/>
                <a:cs typeface="Arial"/>
              </a:rPr>
              <a:t>eg</a:t>
            </a:r>
            <a:r>
              <a:rPr lang="en-GB" sz="1200" dirty="0">
                <a:effectLst/>
                <a:latin typeface="Arial"/>
                <a:ea typeface="Times New Roman" panose="02020603050405020304" pitchFamily="18" charset="0"/>
                <a:cs typeface="Arial"/>
              </a:rPr>
              <a:t>; SEND Lincolnshire review) and work is currently ongoing to deliver improvements to the system to best support the service. The implementation of this solution is therefore integral to the delivery of outcomes set out in the 2021 SEND review action plan and the achievement of CYP priorities.</a:t>
            </a:r>
          </a:p>
        </p:txBody>
      </p:sp>
    </p:spTree>
    <p:extLst>
      <p:ext uri="{BB962C8B-B14F-4D97-AF65-F5344CB8AC3E}">
        <p14:creationId xmlns:p14="http://schemas.microsoft.com/office/powerpoint/2010/main" val="717212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5E9F4C-6C34-402B-801E-93F6ABE1176A}"/>
              </a:ext>
            </a:extLst>
          </p:cNvPr>
          <p:cNvSpPr/>
          <p:nvPr/>
        </p:nvSpPr>
        <p:spPr>
          <a:xfrm>
            <a:off x="9902264" y="0"/>
            <a:ext cx="2333975"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id="{70CD036C-F47D-4266-AA22-7334D3D8B4B9}"/>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9962169" y="-139489"/>
            <a:ext cx="2124153" cy="1274492"/>
          </a:xfrm>
          <a:prstGeom prst="rect">
            <a:avLst/>
          </a:prstGeom>
        </p:spPr>
      </p:pic>
      <p:grpSp>
        <p:nvGrpSpPr>
          <p:cNvPr id="75" name="Group 74">
            <a:extLst>
              <a:ext uri="{FF2B5EF4-FFF2-40B4-BE49-F238E27FC236}">
                <a16:creationId xmlns:a16="http://schemas.microsoft.com/office/drawing/2014/main" id="{C267D142-46AA-480A-83FF-7ADA125D5249}"/>
              </a:ext>
            </a:extLst>
          </p:cNvPr>
          <p:cNvGrpSpPr/>
          <p:nvPr/>
        </p:nvGrpSpPr>
        <p:grpSpPr>
          <a:xfrm>
            <a:off x="251325" y="1031772"/>
            <a:ext cx="9106102" cy="4794456"/>
            <a:chOff x="331001" y="857406"/>
            <a:chExt cx="9106102" cy="4794456"/>
          </a:xfrm>
        </p:grpSpPr>
        <p:grpSp>
          <p:nvGrpSpPr>
            <p:cNvPr id="27" name="Group 26">
              <a:extLst>
                <a:ext uri="{FF2B5EF4-FFF2-40B4-BE49-F238E27FC236}">
                  <a16:creationId xmlns:a16="http://schemas.microsoft.com/office/drawing/2014/main" id="{AA1187B0-AFD8-4856-A790-18013860208E}"/>
                </a:ext>
              </a:extLst>
            </p:cNvPr>
            <p:cNvGrpSpPr/>
            <p:nvPr/>
          </p:nvGrpSpPr>
          <p:grpSpPr>
            <a:xfrm>
              <a:off x="3547460" y="2423876"/>
              <a:ext cx="2743199" cy="1311076"/>
              <a:chOff x="3918441" y="2296103"/>
              <a:chExt cx="2743199" cy="1311076"/>
            </a:xfrm>
          </p:grpSpPr>
          <p:sp>
            <p:nvSpPr>
              <p:cNvPr id="8" name="Rectangle: Rounded Corners 7">
                <a:extLst>
                  <a:ext uri="{FF2B5EF4-FFF2-40B4-BE49-F238E27FC236}">
                    <a16:creationId xmlns:a16="http://schemas.microsoft.com/office/drawing/2014/main" id="{4D86CF4A-A670-41DD-833C-AE458DF78EDB}"/>
                  </a:ext>
                </a:extLst>
              </p:cNvPr>
              <p:cNvSpPr/>
              <p:nvPr/>
            </p:nvSpPr>
            <p:spPr>
              <a:xfrm>
                <a:off x="4247915" y="2296103"/>
                <a:ext cx="2084252" cy="1311076"/>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4145F26B-BA62-444B-9C09-7E911649A43B}"/>
                  </a:ext>
                </a:extLst>
              </p:cNvPr>
              <p:cNvSpPr txBox="1"/>
              <p:nvPr/>
            </p:nvSpPr>
            <p:spPr>
              <a:xfrm>
                <a:off x="3918441" y="2407319"/>
                <a:ext cx="2743199" cy="1077218"/>
              </a:xfrm>
              <a:prstGeom prst="rect">
                <a:avLst/>
              </a:prstGeom>
              <a:noFill/>
            </p:spPr>
            <p:txBody>
              <a:bodyPr wrap="square" rtlCol="0">
                <a:spAutoFit/>
              </a:bodyPr>
              <a:lstStyle/>
              <a:p>
                <a:pPr algn="ctr"/>
                <a:r>
                  <a:rPr lang="en-GB" sz="1600" b="1">
                    <a:solidFill>
                      <a:schemeClr val="bg1"/>
                    </a:solidFill>
                    <a:latin typeface="Arial" panose="020B0604020202020204" pitchFamily="34" charset="0"/>
                    <a:cs typeface="Arial" panose="020B0604020202020204" pitchFamily="34" charset="0"/>
                  </a:rPr>
                  <a:t>Key benefits to the implementation of </a:t>
                </a:r>
                <a:r>
                  <a:rPr lang="en-GB" sz="1600" b="1" err="1">
                    <a:solidFill>
                      <a:schemeClr val="bg1"/>
                    </a:solidFill>
                    <a:latin typeface="Arial" panose="020B0604020202020204" pitchFamily="34" charset="0"/>
                    <a:cs typeface="Arial" panose="020B0604020202020204" pitchFamily="34" charset="0"/>
                  </a:rPr>
                  <a:t>Liquidlogic</a:t>
                </a:r>
                <a:r>
                  <a:rPr lang="en-GB" sz="1600" b="1">
                    <a:solidFill>
                      <a:schemeClr val="bg1"/>
                    </a:solidFill>
                    <a:latin typeface="Arial" panose="020B0604020202020204" pitchFamily="34" charset="0"/>
                    <a:cs typeface="Arial" panose="020B0604020202020204" pitchFamily="34" charset="0"/>
                  </a:rPr>
                  <a:t> EHCP functionality</a:t>
                </a:r>
                <a:endParaRPr lang="en-GB" sz="1200">
                  <a:solidFill>
                    <a:schemeClr val="bg1"/>
                  </a:solidFill>
                  <a:latin typeface="Arial" panose="020B0604020202020204" pitchFamily="34" charset="0"/>
                  <a:cs typeface="Arial" panose="020B0604020202020204" pitchFamily="34" charset="0"/>
                </a:endParaRPr>
              </a:p>
            </p:txBody>
          </p:sp>
        </p:grpSp>
        <p:sp>
          <p:nvSpPr>
            <p:cNvPr id="15" name="TextBox 14">
              <a:extLst>
                <a:ext uri="{FF2B5EF4-FFF2-40B4-BE49-F238E27FC236}">
                  <a16:creationId xmlns:a16="http://schemas.microsoft.com/office/drawing/2014/main" id="{A7244FF1-4BF2-4238-9240-F3B2C4B51F33}"/>
                </a:ext>
              </a:extLst>
            </p:cNvPr>
            <p:cNvSpPr txBox="1"/>
            <p:nvPr/>
          </p:nvSpPr>
          <p:spPr>
            <a:xfrm>
              <a:off x="617674" y="1061286"/>
              <a:ext cx="2965512" cy="1107996"/>
            </a:xfrm>
            <a:prstGeom prst="rect">
              <a:avLst/>
            </a:prstGeom>
            <a:noFill/>
          </p:spPr>
          <p:txBody>
            <a:bodyPr wrap="square">
              <a:spAutoFit/>
            </a:bodyPr>
            <a:lstStyle/>
            <a:p>
              <a:pPr algn="ctr">
                <a:spcBef>
                  <a:spcPts val="600"/>
                </a:spcBef>
              </a:pPr>
              <a:r>
                <a:rPr lang="en-GB" sz="1100" dirty="0">
                  <a:latin typeface="Arial" panose="020B0604020202020204" pitchFamily="34" charset="0"/>
                  <a:cs typeface="Arial" panose="020B0604020202020204" pitchFamily="34" charset="0"/>
                </a:rPr>
                <a:t>This programme of works is key to the delivery of outcomes set out in the 2021 August SEND review; many improvements hinge on better data recording and reporting which cannot be achieved with our current EHCP CMS. </a:t>
              </a:r>
            </a:p>
          </p:txBody>
        </p:sp>
        <p:sp>
          <p:nvSpPr>
            <p:cNvPr id="19" name="TextBox 18">
              <a:extLst>
                <a:ext uri="{FF2B5EF4-FFF2-40B4-BE49-F238E27FC236}">
                  <a16:creationId xmlns:a16="http://schemas.microsoft.com/office/drawing/2014/main" id="{639877FC-3BEB-4A62-9C20-6E534AFE3737}"/>
                </a:ext>
              </a:extLst>
            </p:cNvPr>
            <p:cNvSpPr txBox="1"/>
            <p:nvPr/>
          </p:nvSpPr>
          <p:spPr>
            <a:xfrm>
              <a:off x="6763920" y="2711379"/>
              <a:ext cx="2488557" cy="769441"/>
            </a:xfrm>
            <a:prstGeom prst="rect">
              <a:avLst/>
            </a:prstGeom>
            <a:noFill/>
          </p:spPr>
          <p:txBody>
            <a:bodyPr wrap="square">
              <a:spAutoFit/>
            </a:bodyPr>
            <a:lstStyle/>
            <a:p>
              <a:pPr algn="ctr">
                <a:spcBef>
                  <a:spcPts val="600"/>
                </a:spcBef>
              </a:pPr>
              <a:r>
                <a:rPr lang="en-GB" sz="1100">
                  <a:latin typeface="Arial" panose="020B0604020202020204" pitchFamily="34" charset="0"/>
                  <a:cs typeface="Arial" panose="020B0604020202020204" pitchFamily="34" charset="0"/>
                </a:rPr>
                <a:t>Opportunity to better achieve greater visibility across services and better align Family Services data with Early Help and Social care. </a:t>
              </a:r>
            </a:p>
          </p:txBody>
        </p:sp>
        <p:sp>
          <p:nvSpPr>
            <p:cNvPr id="14" name="TextBox 13">
              <a:extLst>
                <a:ext uri="{FF2B5EF4-FFF2-40B4-BE49-F238E27FC236}">
                  <a16:creationId xmlns:a16="http://schemas.microsoft.com/office/drawing/2014/main" id="{F4340D1A-8836-4ECC-AC34-B4E2D96DB55F}"/>
                </a:ext>
              </a:extLst>
            </p:cNvPr>
            <p:cNvSpPr txBox="1"/>
            <p:nvPr/>
          </p:nvSpPr>
          <p:spPr>
            <a:xfrm>
              <a:off x="4169929" y="4374589"/>
              <a:ext cx="2014925" cy="1277273"/>
            </a:xfrm>
            <a:prstGeom prst="rect">
              <a:avLst/>
            </a:prstGeom>
            <a:noFill/>
          </p:spPr>
          <p:txBody>
            <a:bodyPr wrap="square" rtlCol="0">
              <a:spAutoFit/>
            </a:bodyPr>
            <a:lstStyle/>
            <a:p>
              <a:pPr algn="ctr">
                <a:spcBef>
                  <a:spcPts val="600"/>
                </a:spcBef>
              </a:pPr>
              <a:r>
                <a:rPr lang="en-GB" sz="1100">
                  <a:latin typeface="Arial" panose="020B0604020202020204" pitchFamily="34" charset="0"/>
                  <a:cs typeface="Arial" panose="020B0604020202020204" pitchFamily="34" charset="0"/>
                </a:rPr>
                <a:t>Provides an opportunity to inform the configuration of the online forms with insight from key stakeholders such as the Parent-Carer Forum, SENDIASS and the SEND Young Persons Network.</a:t>
              </a:r>
            </a:p>
          </p:txBody>
        </p:sp>
        <p:sp>
          <p:nvSpPr>
            <p:cNvPr id="16" name="TextBox 15">
              <a:extLst>
                <a:ext uri="{FF2B5EF4-FFF2-40B4-BE49-F238E27FC236}">
                  <a16:creationId xmlns:a16="http://schemas.microsoft.com/office/drawing/2014/main" id="{3A54BC4B-7F9B-4F43-ABA0-E0B4F7F66F4D}"/>
                </a:ext>
              </a:extLst>
            </p:cNvPr>
            <p:cNvSpPr txBox="1"/>
            <p:nvPr/>
          </p:nvSpPr>
          <p:spPr>
            <a:xfrm>
              <a:off x="6650015" y="3843142"/>
              <a:ext cx="2245410" cy="1446550"/>
            </a:xfrm>
            <a:prstGeom prst="rect">
              <a:avLst/>
            </a:prstGeom>
            <a:noFill/>
          </p:spPr>
          <p:txBody>
            <a:bodyPr wrap="square" rtlCol="0">
              <a:spAutoFit/>
            </a:bodyPr>
            <a:lstStyle/>
            <a:p>
              <a:pPr algn="ctr"/>
              <a:r>
                <a:rPr lang="en-GB" sz="1100">
                  <a:latin typeface="Arial" panose="020B0604020202020204" pitchFamily="34" charset="0"/>
                  <a:cs typeface="Arial" panose="020B0604020202020204" pitchFamily="34" charset="0"/>
                </a:rPr>
                <a:t>Plans will be created in the system and linked to SharePoint, allowing for the storage of information within a consistent and singular location, quick amendments to plans to be made, and version control held within the system. </a:t>
              </a:r>
              <a:endParaRPr lang="en-GB"/>
            </a:p>
          </p:txBody>
        </p:sp>
        <p:sp>
          <p:nvSpPr>
            <p:cNvPr id="24" name="TextBox 23">
              <a:extLst>
                <a:ext uri="{FF2B5EF4-FFF2-40B4-BE49-F238E27FC236}">
                  <a16:creationId xmlns:a16="http://schemas.microsoft.com/office/drawing/2014/main" id="{93BA2CE4-F752-466A-B9EF-BC746389FC0C}"/>
                </a:ext>
              </a:extLst>
            </p:cNvPr>
            <p:cNvSpPr txBox="1"/>
            <p:nvPr/>
          </p:nvSpPr>
          <p:spPr>
            <a:xfrm>
              <a:off x="3890028" y="857406"/>
              <a:ext cx="1522521" cy="938719"/>
            </a:xfrm>
            <a:prstGeom prst="rect">
              <a:avLst/>
            </a:prstGeom>
            <a:noFill/>
          </p:spPr>
          <p:txBody>
            <a:bodyPr wrap="square">
              <a:spAutoFit/>
            </a:bodyPr>
            <a:lstStyle/>
            <a:p>
              <a:pPr algn="ctr">
                <a:spcBef>
                  <a:spcPts val="400"/>
                </a:spcBef>
                <a:spcAft>
                  <a:spcPts val="400"/>
                </a:spcAft>
              </a:pPr>
              <a:r>
                <a:rPr lang="en-GB" sz="1100">
                  <a:latin typeface="Arial" panose="020B0604020202020204" pitchFamily="34" charset="0"/>
                  <a:cs typeface="Arial" panose="020B0604020202020204" pitchFamily="34" charset="0"/>
                </a:rPr>
                <a:t>Aligned with the green paper and the recognised need to digitise the EHCP process.</a:t>
              </a:r>
            </a:p>
          </p:txBody>
        </p:sp>
        <p:sp>
          <p:nvSpPr>
            <p:cNvPr id="26" name="TextBox 25">
              <a:extLst>
                <a:ext uri="{FF2B5EF4-FFF2-40B4-BE49-F238E27FC236}">
                  <a16:creationId xmlns:a16="http://schemas.microsoft.com/office/drawing/2014/main" id="{EAC01111-CE73-49A1-84B9-28D8DA32D4E9}"/>
                </a:ext>
              </a:extLst>
            </p:cNvPr>
            <p:cNvSpPr txBox="1"/>
            <p:nvPr/>
          </p:nvSpPr>
          <p:spPr>
            <a:xfrm>
              <a:off x="6130409" y="1049387"/>
              <a:ext cx="3306694" cy="1277273"/>
            </a:xfrm>
            <a:prstGeom prst="rect">
              <a:avLst/>
            </a:prstGeom>
            <a:noFill/>
          </p:spPr>
          <p:txBody>
            <a:bodyPr wrap="square">
              <a:spAutoFit/>
            </a:bodyPr>
            <a:lstStyle/>
            <a:p>
              <a:pPr algn="ctr">
                <a:spcBef>
                  <a:spcPts val="400"/>
                </a:spcBef>
                <a:spcAft>
                  <a:spcPts val="400"/>
                </a:spcAft>
              </a:pPr>
              <a:r>
                <a:rPr lang="en-GB" sz="1100">
                  <a:latin typeface="Arial" panose="020B0604020202020204" pitchFamily="34" charset="0"/>
                  <a:cs typeface="Arial" panose="020B0604020202020204" pitchFamily="34" charset="0"/>
                </a:rPr>
                <a:t>New portal functionality will streamline the push and pull of stakeholder/ partner contributions </a:t>
              </a:r>
              <a:r>
                <a:rPr lang="en-GB" sz="1100" err="1">
                  <a:latin typeface="Arial" panose="020B0604020202020204" pitchFamily="34" charset="0"/>
                  <a:cs typeface="Arial" panose="020B0604020202020204" pitchFamily="34" charset="0"/>
                </a:rPr>
                <a:t>eg</a:t>
              </a:r>
              <a:r>
                <a:rPr lang="en-GB" sz="1100">
                  <a:latin typeface="Arial" panose="020B0604020202020204" pitchFamily="34" charset="0"/>
                  <a:cs typeface="Arial" panose="020B0604020202020204" pitchFamily="34" charset="0"/>
                </a:rPr>
                <a:t>; health/ psychology services to act as a central source of information of an EHC plan. This will enable relevant stakeholders to access draft plans and outcomes with sufficient notice and to receive reminders for their required contribution.</a:t>
              </a:r>
            </a:p>
          </p:txBody>
        </p:sp>
        <p:sp>
          <p:nvSpPr>
            <p:cNvPr id="30" name="TextBox 29">
              <a:extLst>
                <a:ext uri="{FF2B5EF4-FFF2-40B4-BE49-F238E27FC236}">
                  <a16:creationId xmlns:a16="http://schemas.microsoft.com/office/drawing/2014/main" id="{54A8F3CC-2ABC-491E-8795-18F879AE439A}"/>
                </a:ext>
              </a:extLst>
            </p:cNvPr>
            <p:cNvSpPr txBox="1"/>
            <p:nvPr/>
          </p:nvSpPr>
          <p:spPr>
            <a:xfrm>
              <a:off x="331001" y="2535092"/>
              <a:ext cx="2743198" cy="1446550"/>
            </a:xfrm>
            <a:prstGeom prst="rect">
              <a:avLst/>
            </a:prstGeom>
            <a:noFill/>
          </p:spPr>
          <p:txBody>
            <a:bodyPr wrap="square">
              <a:spAutoFit/>
            </a:bodyPr>
            <a:lstStyle/>
            <a:p>
              <a:pPr algn="ctr"/>
              <a:r>
                <a:rPr lang="en-GB" sz="1100">
                  <a:latin typeface="Arial" panose="020B0604020202020204" pitchFamily="34" charset="0"/>
                  <a:cs typeface="Arial" panose="020B0604020202020204" pitchFamily="34" charset="0"/>
                </a:rPr>
                <a:t>New portal functionality facilitates more effective coproduction (</a:t>
              </a:r>
              <a:r>
                <a:rPr lang="en-GB" sz="1100" err="1">
                  <a:latin typeface="Arial" panose="020B0604020202020204" pitchFamily="34" charset="0"/>
                  <a:cs typeface="Arial" panose="020B0604020202020204" pitchFamily="34" charset="0"/>
                </a:rPr>
                <a:t>eg</a:t>
              </a:r>
              <a:r>
                <a:rPr lang="en-GB" sz="1100">
                  <a:latin typeface="Arial" panose="020B0604020202020204" pitchFamily="34" charset="0"/>
                  <a:cs typeface="Arial" panose="020B0604020202020204" pitchFamily="34" charset="0"/>
                </a:rPr>
                <a:t>; prevention of families having to repeat information to multiple professionals) and allows families to track their progress throughout the EHCP journey, empowering them to feel more involved in the process.</a:t>
              </a:r>
            </a:p>
          </p:txBody>
        </p:sp>
        <p:sp>
          <p:nvSpPr>
            <p:cNvPr id="35" name="TextBox 34">
              <a:extLst>
                <a:ext uri="{FF2B5EF4-FFF2-40B4-BE49-F238E27FC236}">
                  <a16:creationId xmlns:a16="http://schemas.microsoft.com/office/drawing/2014/main" id="{9754F9B4-3C12-491A-85C6-56FC4D476D4E}"/>
                </a:ext>
              </a:extLst>
            </p:cNvPr>
            <p:cNvSpPr txBox="1"/>
            <p:nvPr/>
          </p:nvSpPr>
          <p:spPr>
            <a:xfrm>
              <a:off x="1197624" y="4450570"/>
              <a:ext cx="2580717" cy="1107996"/>
            </a:xfrm>
            <a:prstGeom prst="rect">
              <a:avLst/>
            </a:prstGeom>
            <a:noFill/>
          </p:spPr>
          <p:txBody>
            <a:bodyPr wrap="square">
              <a:spAutoFit/>
            </a:bodyPr>
            <a:lstStyle/>
            <a:p>
              <a:pPr marL="0" marR="0" lvl="0" indent="0" algn="ctr" defTabSz="914400" rtl="0" eaLnBrk="1" fontAlgn="auto" latinLnBrk="0" hangingPunct="1">
                <a:lnSpc>
                  <a:spcPct val="100000"/>
                </a:lnSpc>
                <a:spcBef>
                  <a:spcPts val="400"/>
                </a:spcBef>
                <a:spcAft>
                  <a:spcPts val="400"/>
                </a:spcAft>
                <a:buClrTx/>
                <a:buSzTx/>
                <a:buFontTx/>
                <a:buNone/>
                <a:tabLst/>
                <a:defRPr/>
              </a:pPr>
              <a:r>
                <a:rPr lang="en-GB" sz="1100">
                  <a:solidFill>
                    <a:prstClr val="black"/>
                  </a:solidFill>
                  <a:latin typeface="Arial" panose="020B0604020202020204" pitchFamily="34" charset="0"/>
                  <a:cs typeface="Arial" panose="020B0604020202020204" pitchFamily="34" charset="0"/>
                </a:rPr>
                <a:t>New portal functionality a</a:t>
              </a:r>
              <a:r>
                <a:rPr kumimoji="0" lang="en-GB" sz="1100" b="0" i="0" u="none" strike="noStrike" kern="1200" cap="none" spc="0" normalizeH="0" baseline="0" noProof="0" err="1">
                  <a:ln>
                    <a:noFill/>
                  </a:ln>
                  <a:solidFill>
                    <a:prstClr val="black"/>
                  </a:solidFill>
                  <a:effectLst/>
                  <a:uLnTx/>
                  <a:uFillTx/>
                  <a:latin typeface="Arial" panose="020B0604020202020204" pitchFamily="34" charset="0"/>
                  <a:ea typeface="+mn-ea"/>
                  <a:cs typeface="Arial" panose="020B0604020202020204" pitchFamily="34" charset="0"/>
                </a:rPr>
                <a:t>llows</a:t>
              </a:r>
              <a:r>
                <a:rPr kumimoji="0" lang="en-GB" sz="11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for a more enriched insight into the views of the child or young person for advice givers, placing their wishes and preferences at the centre of the process</a:t>
              </a:r>
            </a:p>
          </p:txBody>
        </p:sp>
        <p:cxnSp>
          <p:nvCxnSpPr>
            <p:cNvPr id="34" name="Connector: Elbow 33">
              <a:extLst>
                <a:ext uri="{FF2B5EF4-FFF2-40B4-BE49-F238E27FC236}">
                  <a16:creationId xmlns:a16="http://schemas.microsoft.com/office/drawing/2014/main" id="{C1A8D283-5404-4391-80EA-1022B3BEA16E}"/>
                </a:ext>
              </a:extLst>
            </p:cNvPr>
            <p:cNvCxnSpPr>
              <a:endCxn id="24" idx="2"/>
            </p:cNvCxnSpPr>
            <p:nvPr/>
          </p:nvCxnSpPr>
          <p:spPr>
            <a:xfrm rot="16200000" flipV="1">
              <a:off x="4416506" y="2046439"/>
              <a:ext cx="559565" cy="195309"/>
            </a:xfrm>
            <a:prstGeom prst="bentConnector3">
              <a:avLst/>
            </a:prstGeom>
            <a:ln w="190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6164DD97-3FA6-4B09-8E46-B8E34CD03411}"/>
                </a:ext>
              </a:extLst>
            </p:cNvPr>
            <p:cNvCxnSpPr>
              <a:cxnSpLocks/>
            </p:cNvCxnSpPr>
            <p:nvPr/>
          </p:nvCxnSpPr>
          <p:spPr>
            <a:xfrm rot="16200000" flipV="1">
              <a:off x="3346303" y="2030012"/>
              <a:ext cx="780609" cy="510067"/>
            </a:xfrm>
            <a:prstGeom prst="bentConnector3">
              <a:avLst>
                <a:gd name="adj1" fmla="val 100040"/>
              </a:avLst>
            </a:prstGeom>
            <a:ln w="190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C7CE2DA-F660-4E7A-86C4-3EBD3BC317FE}"/>
                </a:ext>
              </a:extLst>
            </p:cNvPr>
            <p:cNvCxnSpPr>
              <a:endCxn id="30" idx="3"/>
            </p:cNvCxnSpPr>
            <p:nvPr/>
          </p:nvCxnSpPr>
          <p:spPr>
            <a:xfrm flipH="1">
              <a:off x="3074199" y="3258367"/>
              <a:ext cx="815829" cy="0"/>
            </a:xfrm>
            <a:prstGeom prst="straightConnector1">
              <a:avLst/>
            </a:prstGeom>
            <a:ln w="190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EF4005E7-83D2-463A-933B-508FC12994E2}"/>
                </a:ext>
              </a:extLst>
            </p:cNvPr>
            <p:cNvCxnSpPr>
              <a:cxnSpLocks/>
            </p:cNvCxnSpPr>
            <p:nvPr/>
          </p:nvCxnSpPr>
          <p:spPr>
            <a:xfrm rot="10800000" flipV="1">
              <a:off x="3218650" y="3642007"/>
              <a:ext cx="918598" cy="675961"/>
            </a:xfrm>
            <a:prstGeom prst="bentConnector3">
              <a:avLst>
                <a:gd name="adj1" fmla="val 100255"/>
              </a:avLst>
            </a:prstGeom>
            <a:ln w="190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1" name="Connector: Elbow 60">
              <a:extLst>
                <a:ext uri="{FF2B5EF4-FFF2-40B4-BE49-F238E27FC236}">
                  <a16:creationId xmlns:a16="http://schemas.microsoft.com/office/drawing/2014/main" id="{5E6834FC-DA6B-4F6E-9109-9DA8DE5BC06F}"/>
                </a:ext>
              </a:extLst>
            </p:cNvPr>
            <p:cNvCxnSpPr/>
            <p:nvPr/>
          </p:nvCxnSpPr>
          <p:spPr>
            <a:xfrm flipV="1">
              <a:off x="5435919" y="1938832"/>
              <a:ext cx="635583" cy="493228"/>
            </a:xfrm>
            <a:prstGeom prst="bentConnector3">
              <a:avLst>
                <a:gd name="adj1" fmla="val 10890"/>
              </a:avLst>
            </a:prstGeom>
            <a:ln w="190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1C553EFD-7965-4D18-8398-1F02FFA44593}"/>
                </a:ext>
              </a:extLst>
            </p:cNvPr>
            <p:cNvCxnSpPr/>
            <p:nvPr/>
          </p:nvCxnSpPr>
          <p:spPr>
            <a:xfrm>
              <a:off x="5961186" y="3073701"/>
              <a:ext cx="813706" cy="0"/>
            </a:xfrm>
            <a:prstGeom prst="straightConnector1">
              <a:avLst/>
            </a:prstGeom>
            <a:ln w="190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E181EF38-6FB9-4458-BECE-2BC308B5FEB4}"/>
                </a:ext>
              </a:extLst>
            </p:cNvPr>
            <p:cNvCxnSpPr>
              <a:stCxn id="8" idx="2"/>
            </p:cNvCxnSpPr>
            <p:nvPr/>
          </p:nvCxnSpPr>
          <p:spPr>
            <a:xfrm flipH="1">
              <a:off x="4919059" y="3734952"/>
              <a:ext cx="1" cy="583016"/>
            </a:xfrm>
            <a:prstGeom prst="straightConnector1">
              <a:avLst/>
            </a:prstGeom>
            <a:ln w="190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8" name="Connector: Elbow 67">
              <a:extLst>
                <a:ext uri="{FF2B5EF4-FFF2-40B4-BE49-F238E27FC236}">
                  <a16:creationId xmlns:a16="http://schemas.microsoft.com/office/drawing/2014/main" id="{24DCDD8F-1203-43D6-AFEA-56E0243DF241}"/>
                </a:ext>
              </a:extLst>
            </p:cNvPr>
            <p:cNvCxnSpPr>
              <a:cxnSpLocks/>
            </p:cNvCxnSpPr>
            <p:nvPr/>
          </p:nvCxnSpPr>
          <p:spPr>
            <a:xfrm>
              <a:off x="5771599" y="3585363"/>
              <a:ext cx="863683" cy="490227"/>
            </a:xfrm>
            <a:prstGeom prst="bentConnector3">
              <a:avLst>
                <a:gd name="adj1" fmla="val 50000"/>
              </a:avLst>
            </a:prstGeom>
            <a:ln w="190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74" name="TextBox 73">
            <a:extLst>
              <a:ext uri="{FF2B5EF4-FFF2-40B4-BE49-F238E27FC236}">
                <a16:creationId xmlns:a16="http://schemas.microsoft.com/office/drawing/2014/main" id="{81425D1F-51C6-41B8-8E6E-A71BFA36A573}"/>
              </a:ext>
            </a:extLst>
          </p:cNvPr>
          <p:cNvSpPr txBox="1"/>
          <p:nvPr/>
        </p:nvSpPr>
        <p:spPr>
          <a:xfrm>
            <a:off x="206831" y="360252"/>
            <a:ext cx="6593358" cy="369332"/>
          </a:xfrm>
          <a:prstGeom prst="rect">
            <a:avLst/>
          </a:prstGeom>
          <a:noFill/>
        </p:spPr>
        <p:txBody>
          <a:bodyPr wrap="square">
            <a:spAutoFit/>
          </a:bodyPr>
          <a:lstStyle/>
          <a:p>
            <a:pPr>
              <a:spcBef>
                <a:spcPts val="600"/>
              </a:spcBef>
              <a:spcAft>
                <a:spcPts val="600"/>
              </a:spcAft>
            </a:pPr>
            <a:r>
              <a:rPr lang="en-GB" sz="1800" b="1" dirty="0">
                <a:latin typeface="Arial" panose="020B0604020202020204" pitchFamily="34" charset="0"/>
                <a:cs typeface="Arial" panose="020B0604020202020204" pitchFamily="34" charset="0"/>
              </a:rPr>
              <a:t>Key benefits </a:t>
            </a:r>
            <a:r>
              <a:rPr lang="en-GB" b="1" dirty="0">
                <a:latin typeface="Arial" panose="020B0604020202020204" pitchFamily="34" charset="0"/>
                <a:cs typeface="Arial" panose="020B0604020202020204" pitchFamily="34" charset="0"/>
              </a:rPr>
              <a:t>associated with </a:t>
            </a:r>
            <a:r>
              <a:rPr lang="en-GB" sz="1800" b="1" dirty="0">
                <a:latin typeface="Arial" panose="020B0604020202020204" pitchFamily="34" charset="0"/>
                <a:cs typeface="Arial" panose="020B0604020202020204" pitchFamily="34" charset="0"/>
              </a:rPr>
              <a:t>this programme of works:</a:t>
            </a:r>
            <a:endParaRPr lang="en-GB"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3652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D332DAD-D069-FF3A-3ED3-2EBEB3A96CD0}"/>
              </a:ext>
            </a:extLst>
          </p:cNvPr>
          <p:cNvSpPr txBox="1"/>
          <p:nvPr/>
        </p:nvSpPr>
        <p:spPr>
          <a:xfrm>
            <a:off x="194999" y="235170"/>
            <a:ext cx="6621438" cy="6886501"/>
          </a:xfrm>
          <a:prstGeom prst="rect">
            <a:avLst/>
          </a:prstGeom>
          <a:noFill/>
        </p:spPr>
        <p:txBody>
          <a:bodyPr wrap="square" lIns="91440" tIns="45720" rIns="91440" bIns="45720" anchor="t">
            <a:spAutoFit/>
          </a:bodyPr>
          <a:lstStyle/>
          <a:p>
            <a:r>
              <a:rPr lang="en-US" b="1" dirty="0">
                <a:latin typeface="Arial" panose="020B0604020202020204" pitchFamily="34" charset="0"/>
                <a:ea typeface="Calibri Light"/>
                <a:cs typeface="Arial" panose="020B0604020202020204" pitchFamily="34" charset="0"/>
              </a:rPr>
              <a:t>Upcoming t</a:t>
            </a:r>
            <a:r>
              <a:rPr lang="en-US" sz="1800" b="1" dirty="0">
                <a:latin typeface="Arial" panose="020B0604020202020204" pitchFamily="34" charset="0"/>
                <a:ea typeface="Calibri Light"/>
                <a:cs typeface="Arial" panose="020B0604020202020204" pitchFamily="34" charset="0"/>
              </a:rPr>
              <a:t>esting and configuration of new functionality</a:t>
            </a:r>
          </a:p>
          <a:p>
            <a:endParaRPr lang="en-US" sz="1200" b="1" dirty="0">
              <a:latin typeface="Arial" panose="020B0604020202020204" pitchFamily="34" charset="0"/>
              <a:ea typeface="Calibri Light"/>
              <a:cs typeface="Arial" panose="020B0604020202020204" pitchFamily="34" charset="0"/>
            </a:endParaRPr>
          </a:p>
          <a:p>
            <a:r>
              <a:rPr lang="en-US" sz="1600" b="1" dirty="0">
                <a:latin typeface="Arial" panose="020B0604020202020204" pitchFamily="34" charset="0"/>
                <a:ea typeface="Calibri Light"/>
                <a:cs typeface="Arial" panose="020B0604020202020204" pitchFamily="34" charset="0"/>
              </a:rPr>
              <a:t>EHCP Module</a:t>
            </a:r>
          </a:p>
          <a:p>
            <a:r>
              <a:rPr lang="en-US" sz="800" b="1" dirty="0">
                <a:latin typeface="Arial" panose="020B0604020202020204" pitchFamily="34" charset="0"/>
                <a:ea typeface="Calibri Light"/>
                <a:cs typeface="Arial" panose="020B0604020202020204" pitchFamily="34" charset="0"/>
              </a:rPr>
              <a:t> </a:t>
            </a:r>
            <a:endParaRPr lang="en-US" sz="700" b="1" dirty="0">
              <a:latin typeface="Arial" panose="020B0604020202020204" pitchFamily="34" charset="0"/>
              <a:ea typeface="Calibri Light"/>
              <a:cs typeface="Arial" panose="020B0604020202020204" pitchFamily="34" charset="0"/>
            </a:endParaRPr>
          </a:p>
          <a:p>
            <a:pPr marL="285750" indent="-285750">
              <a:spcAft>
                <a:spcPts val="300"/>
              </a:spcAft>
              <a:buFont typeface="Arial" panose="020B0604020202020204" pitchFamily="34" charset="0"/>
              <a:buChar char="•"/>
            </a:pPr>
            <a:r>
              <a:rPr lang="en-US" sz="1100" dirty="0">
                <a:latin typeface="Arial" panose="020B0604020202020204" pitchFamily="34" charset="0"/>
                <a:ea typeface="Calibri Light"/>
                <a:cs typeface="Arial" panose="020B0604020202020204" pitchFamily="34" charset="0"/>
              </a:rPr>
              <a:t>UAT1 released on the 19</a:t>
            </a:r>
            <a:r>
              <a:rPr lang="en-US" sz="1100" baseline="30000" dirty="0">
                <a:latin typeface="Arial" panose="020B0604020202020204" pitchFamily="34" charset="0"/>
                <a:ea typeface="Calibri Light"/>
                <a:cs typeface="Arial" panose="020B0604020202020204" pitchFamily="34" charset="0"/>
              </a:rPr>
              <a:t>th</a:t>
            </a:r>
            <a:r>
              <a:rPr lang="en-US" sz="1100" dirty="0">
                <a:latin typeface="Arial" panose="020B0604020202020204" pitchFamily="34" charset="0"/>
                <a:ea typeface="Calibri Light"/>
                <a:cs typeface="Arial" panose="020B0604020202020204" pitchFamily="34" charset="0"/>
              </a:rPr>
              <a:t> August. Testing with Family Services took place on the 21</a:t>
            </a:r>
            <a:r>
              <a:rPr lang="en-US" sz="1100" baseline="30000" dirty="0">
                <a:latin typeface="Arial" panose="020B0604020202020204" pitchFamily="34" charset="0"/>
                <a:ea typeface="Calibri Light"/>
                <a:cs typeface="Arial" panose="020B0604020202020204" pitchFamily="34" charset="0"/>
              </a:rPr>
              <a:t>st</a:t>
            </a:r>
            <a:r>
              <a:rPr lang="en-US" sz="1100" dirty="0">
                <a:latin typeface="Arial" panose="020B0604020202020204" pitchFamily="34" charset="0"/>
                <a:ea typeface="Calibri Light"/>
                <a:cs typeface="Arial" panose="020B0604020202020204" pitchFamily="34" charset="0"/>
              </a:rPr>
              <a:t> and 27</a:t>
            </a:r>
            <a:r>
              <a:rPr lang="en-US" sz="1100" baseline="30000" dirty="0">
                <a:latin typeface="Arial" panose="020B0604020202020204" pitchFamily="34" charset="0"/>
                <a:ea typeface="Calibri Light"/>
                <a:cs typeface="Arial" panose="020B0604020202020204" pitchFamily="34" charset="0"/>
              </a:rPr>
              <a:t>th</a:t>
            </a:r>
            <a:r>
              <a:rPr lang="en-US" sz="1100" dirty="0">
                <a:latin typeface="Arial" panose="020B0604020202020204" pitchFamily="34" charset="0"/>
                <a:ea typeface="Calibri Light"/>
                <a:cs typeface="Arial" panose="020B0604020202020204" pitchFamily="34" charset="0"/>
              </a:rPr>
              <a:t> September. Social care representation was present at this testing.</a:t>
            </a:r>
          </a:p>
          <a:p>
            <a:pPr marL="285750" indent="-285750">
              <a:spcAft>
                <a:spcPts val="300"/>
              </a:spcAft>
              <a:buFont typeface="Arial" panose="020B0604020202020204" pitchFamily="34" charset="0"/>
              <a:buChar char="•"/>
            </a:pPr>
            <a:r>
              <a:rPr lang="en-US" sz="1100" dirty="0">
                <a:latin typeface="Arial" panose="020B0604020202020204" pitchFamily="34" charset="0"/>
                <a:ea typeface="Calibri Light"/>
                <a:cs typeface="Arial" panose="020B0604020202020204" pitchFamily="34" charset="0"/>
              </a:rPr>
              <a:t>Required changes are to be incorporated into UAT2 released on the 28</a:t>
            </a:r>
            <a:r>
              <a:rPr lang="en-US" sz="1100" baseline="30000" dirty="0">
                <a:latin typeface="Arial" panose="020B0604020202020204" pitchFamily="34" charset="0"/>
                <a:ea typeface="Calibri Light"/>
                <a:cs typeface="Arial" panose="020B0604020202020204" pitchFamily="34" charset="0"/>
              </a:rPr>
              <a:t>th</a:t>
            </a:r>
            <a:r>
              <a:rPr lang="en-US" sz="1100" dirty="0">
                <a:latin typeface="Arial" panose="020B0604020202020204" pitchFamily="34" charset="0"/>
                <a:ea typeface="Calibri Light"/>
                <a:cs typeface="Arial" panose="020B0604020202020204" pitchFamily="34" charset="0"/>
              </a:rPr>
              <a:t> October. The service super users tested this release in a second round of UAT testing on the 4</a:t>
            </a:r>
            <a:r>
              <a:rPr lang="en-US" sz="1100" baseline="30000" dirty="0">
                <a:latin typeface="Arial" panose="020B0604020202020204" pitchFamily="34" charset="0"/>
                <a:ea typeface="Calibri Light"/>
                <a:cs typeface="Arial" panose="020B0604020202020204" pitchFamily="34" charset="0"/>
              </a:rPr>
              <a:t>th</a:t>
            </a:r>
            <a:r>
              <a:rPr lang="en-US" sz="1100" dirty="0">
                <a:latin typeface="Arial" panose="020B0604020202020204" pitchFamily="34" charset="0"/>
                <a:ea typeface="Calibri Light"/>
                <a:cs typeface="Arial" panose="020B0604020202020204" pitchFamily="34" charset="0"/>
              </a:rPr>
              <a:t> and 7</a:t>
            </a:r>
            <a:r>
              <a:rPr lang="en-US" sz="1100" baseline="30000" dirty="0">
                <a:latin typeface="Arial" panose="020B0604020202020204" pitchFamily="34" charset="0"/>
                <a:ea typeface="Calibri Light"/>
                <a:cs typeface="Arial" panose="020B0604020202020204" pitchFamily="34" charset="0"/>
              </a:rPr>
              <a:t>th</a:t>
            </a:r>
            <a:r>
              <a:rPr lang="en-US" sz="1100" dirty="0">
                <a:latin typeface="Arial" panose="020B0604020202020204" pitchFamily="34" charset="0"/>
                <a:ea typeface="Calibri Light"/>
                <a:cs typeface="Arial" panose="020B0604020202020204" pitchFamily="34" charset="0"/>
              </a:rPr>
              <a:t> November</a:t>
            </a:r>
          </a:p>
          <a:p>
            <a:pPr marL="285750" indent="-285750">
              <a:spcAft>
                <a:spcPts val="300"/>
              </a:spcAft>
              <a:buFont typeface="Arial" panose="020B0604020202020204" pitchFamily="34" charset="0"/>
              <a:buChar char="•"/>
            </a:pPr>
            <a:r>
              <a:rPr lang="en-US" sz="1100" dirty="0">
                <a:latin typeface="Arial" panose="020B0604020202020204" pitchFamily="34" charset="0"/>
                <a:ea typeface="Calibri Light"/>
                <a:cs typeface="Arial" panose="020B0604020202020204" pitchFamily="34" charset="0"/>
              </a:rPr>
              <a:t>Education Psychologists will also test the new functionality on the 25</a:t>
            </a:r>
            <a:r>
              <a:rPr lang="en-US" sz="1100" baseline="30000" dirty="0">
                <a:latin typeface="Arial" panose="020B0604020202020204" pitchFamily="34" charset="0"/>
                <a:ea typeface="Calibri Light"/>
                <a:cs typeface="Arial" panose="020B0604020202020204" pitchFamily="34" charset="0"/>
              </a:rPr>
              <a:t>th</a:t>
            </a:r>
            <a:r>
              <a:rPr lang="en-US" sz="1100" dirty="0">
                <a:latin typeface="Arial" panose="020B0604020202020204" pitchFamily="34" charset="0"/>
                <a:ea typeface="Calibri Light"/>
                <a:cs typeface="Arial" panose="020B0604020202020204" pitchFamily="34" charset="0"/>
              </a:rPr>
              <a:t> November</a:t>
            </a:r>
          </a:p>
          <a:p>
            <a:endParaRPr lang="en-US" sz="1200" b="1" dirty="0">
              <a:latin typeface="Arial" panose="020B0604020202020204" pitchFamily="34" charset="0"/>
              <a:ea typeface="Calibri Light"/>
              <a:cs typeface="Arial" panose="020B0604020202020204" pitchFamily="34" charset="0"/>
            </a:endParaRPr>
          </a:p>
          <a:p>
            <a:r>
              <a:rPr lang="en-US" sz="1600" b="1" dirty="0">
                <a:latin typeface="Arial" panose="020B0604020202020204" pitchFamily="34" charset="0"/>
                <a:ea typeface="Calibri Light"/>
                <a:cs typeface="Arial" panose="020B0604020202020204" pitchFamily="34" charset="0"/>
              </a:rPr>
              <a:t>EHCP/ Parents Portal</a:t>
            </a:r>
          </a:p>
          <a:p>
            <a:r>
              <a:rPr lang="en-US" sz="700" b="1" dirty="0">
                <a:latin typeface="Arial" panose="020B0604020202020204" pitchFamily="34" charset="0"/>
                <a:ea typeface="Calibri Light"/>
                <a:cs typeface="Arial" panose="020B0604020202020204" pitchFamily="34" charset="0"/>
              </a:rPr>
              <a:t> </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Portal UAT was released on the 28</a:t>
            </a:r>
            <a:r>
              <a:rPr kumimoji="0" lang="en-GB" sz="11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th</a:t>
            </a:r>
            <a:r>
              <a:rPr kumimoji="0" lang="en-GB"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October alongside module UAT 2 for testing</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100" dirty="0">
                <a:solidFill>
                  <a:prstClr val="black"/>
                </a:solidFill>
                <a:latin typeface="Arial" panose="020B0604020202020204" pitchFamily="34" charset="0"/>
                <a:cs typeface="Arial" panose="020B0604020202020204" pitchFamily="34" charset="0"/>
              </a:rPr>
              <a:t>Family Services Super Users also tested the portal in November </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100" b="0" u="none" strike="noStrike" kern="1200" cap="none" spc="0" normalizeH="0" baseline="0" noProof="0" dirty="0">
                <a:ln>
                  <a:noFill/>
                </a:ln>
                <a:effectLst/>
                <a:uLnTx/>
                <a:uFillTx/>
                <a:latin typeface="Arial"/>
                <a:cs typeface="Arial"/>
              </a:rPr>
              <a:t>Members of the SPCF and SEND</a:t>
            </a:r>
            <a:r>
              <a:rPr lang="en-GB" sz="1100" dirty="0">
                <a:latin typeface="Arial"/>
                <a:cs typeface="Arial"/>
              </a:rPr>
              <a:t>IASS have been invited to review the portal functionality in November</a:t>
            </a:r>
            <a:endParaRPr lang="en-GB" sz="1100" b="1" u="none" strike="noStrike" kern="1200" cap="none" spc="0" normalizeH="0" baseline="0" noProof="0" dirty="0">
              <a:ln>
                <a:noFill/>
              </a:ln>
              <a:effectLst/>
              <a:uLnTx/>
              <a:uFillTx/>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also secured access to an Apple iPhone, iPad and Samsung phone for parents to test the new EHCP parents' portal on multiple devices.</a:t>
            </a: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sz="1100" b="1" dirty="0">
              <a:latin typeface="Arial" panose="020B0604020202020204" pitchFamily="34" charset="0"/>
              <a:ea typeface="Calibri Light"/>
              <a:cs typeface="Arial" panose="020B0604020202020204" pitchFamily="34" charset="0"/>
            </a:endParaRPr>
          </a:p>
          <a:p>
            <a:r>
              <a:rPr lang="en-US" sz="1600" b="1" dirty="0">
                <a:latin typeface="Arial" panose="020B0604020202020204" pitchFamily="34" charset="0"/>
                <a:ea typeface="Calibri Light"/>
                <a:cs typeface="Arial" panose="020B0604020202020204" pitchFamily="34" charset="0"/>
              </a:rPr>
              <a:t>Delegation/ Professional Portal</a:t>
            </a:r>
          </a:p>
          <a:p>
            <a:r>
              <a:rPr lang="en-US" sz="1000" b="1" dirty="0">
                <a:latin typeface="Arial" panose="020B0604020202020204" pitchFamily="34" charset="0"/>
                <a:ea typeface="Calibri Light"/>
                <a:cs typeface="Arial" panose="020B0604020202020204" pitchFamily="34" charset="0"/>
              </a:rPr>
              <a:t> </a:t>
            </a:r>
            <a:endParaRPr lang="en-US" sz="700" dirty="0">
              <a:latin typeface="Arial" panose="020B0604020202020204" pitchFamily="34" charset="0"/>
              <a:ea typeface="Calibri Light"/>
              <a:cs typeface="Arial" panose="020B0604020202020204" pitchFamily="34" charset="0"/>
            </a:endParaRPr>
          </a:p>
          <a:p>
            <a:r>
              <a:rPr lang="en-US" sz="1100" dirty="0">
                <a:latin typeface="Arial" panose="020B0604020202020204" pitchFamily="34" charset="0"/>
                <a:ea typeface="Calibri Light"/>
                <a:cs typeface="Arial" panose="020B0604020202020204" pitchFamily="34" charset="0"/>
              </a:rPr>
              <a:t>We have begun engagement with various education and health stakeholders and have requested their involvement in testing of professional (delegation) portal functionality used for form delegation.</a:t>
            </a:r>
          </a:p>
          <a:p>
            <a:endParaRPr lang="en-US" sz="1100" dirty="0">
              <a:latin typeface="Arial" panose="020B0604020202020204" pitchFamily="34" charset="0"/>
              <a:ea typeface="Calibri Light"/>
              <a:cs typeface="Arial" panose="020B0604020202020204" pitchFamily="34" charset="0"/>
            </a:endParaRPr>
          </a:p>
          <a:p>
            <a:r>
              <a:rPr lang="en-US" sz="1100" dirty="0">
                <a:latin typeface="Arial" panose="020B0604020202020204" pitchFamily="34" charset="0"/>
                <a:ea typeface="Calibri Light"/>
                <a:cs typeface="Arial" panose="020B0604020202020204" pitchFamily="34" charset="0"/>
              </a:rPr>
              <a:t>This testing is due to take place with professionals in </a:t>
            </a:r>
            <a:r>
              <a:rPr lang="en-US" sz="1100" b="1" dirty="0">
                <a:latin typeface="Arial" panose="020B0604020202020204" pitchFamily="34" charset="0"/>
                <a:ea typeface="Calibri Light"/>
                <a:cs typeface="Arial" panose="020B0604020202020204" pitchFamily="34" charset="0"/>
              </a:rPr>
              <a:t>January 2023</a:t>
            </a:r>
            <a:r>
              <a:rPr lang="en-US" sz="1100" dirty="0">
                <a:latin typeface="Arial" panose="020B0604020202020204" pitchFamily="34" charset="0"/>
                <a:ea typeface="Calibri Light"/>
                <a:cs typeface="Arial" panose="020B0604020202020204" pitchFamily="34" charset="0"/>
              </a:rPr>
              <a:t>. This will include</a:t>
            </a:r>
          </a:p>
          <a:p>
            <a:pPr marL="171450" indent="-171450">
              <a:spcAft>
                <a:spcPts val="300"/>
              </a:spcAft>
              <a:buFont typeface="Arial" panose="020B0604020202020204" pitchFamily="34" charset="0"/>
              <a:buChar char="•"/>
            </a:pPr>
            <a:r>
              <a:rPr lang="en-US" sz="1100" dirty="0">
                <a:latin typeface="Arial" panose="020B0604020202020204" pitchFamily="34" charset="0"/>
                <a:ea typeface="Calibri Light"/>
                <a:cs typeface="Arial" panose="020B0604020202020204" pitchFamily="34" charset="0"/>
              </a:rPr>
              <a:t>Key schools and SENDAT</a:t>
            </a:r>
          </a:p>
          <a:p>
            <a:pPr marL="171450" indent="-171450">
              <a:spcAft>
                <a:spcPts val="300"/>
              </a:spcAft>
              <a:buFont typeface="Arial" panose="020B0604020202020204" pitchFamily="34" charset="0"/>
              <a:buChar char="•"/>
            </a:pPr>
            <a:r>
              <a:rPr lang="en-US" sz="1100" dirty="0">
                <a:latin typeface="Arial" panose="020B0604020202020204" pitchFamily="34" charset="0"/>
                <a:ea typeface="Calibri Light"/>
                <a:cs typeface="Arial" panose="020B0604020202020204" pitchFamily="34" charset="0"/>
              </a:rPr>
              <a:t>SENCos involved in the HNF moderation</a:t>
            </a:r>
          </a:p>
          <a:p>
            <a:pPr marL="171450" indent="-171450">
              <a:spcAft>
                <a:spcPts val="300"/>
              </a:spcAft>
              <a:buFont typeface="Arial" panose="020B0604020202020204" pitchFamily="34" charset="0"/>
              <a:buChar char="•"/>
            </a:pPr>
            <a:r>
              <a:rPr lang="en-US" sz="1100" dirty="0">
                <a:latin typeface="Arial" panose="020B0604020202020204" pitchFamily="34" charset="0"/>
                <a:ea typeface="Calibri Light"/>
                <a:cs typeface="Arial" panose="020B0604020202020204" pitchFamily="34" charset="0"/>
              </a:rPr>
              <a:t>Health (Nic Smith Howell and DCOs to nominate individuals from across health)</a:t>
            </a:r>
          </a:p>
          <a:p>
            <a:endParaRPr lang="en-US" sz="1100" dirty="0">
              <a:latin typeface="Arial" panose="020B0604020202020204" pitchFamily="34" charset="0"/>
              <a:ea typeface="Calibri Light"/>
              <a:cs typeface="Arial" panose="020B0604020202020204" pitchFamily="34" charset="0"/>
            </a:endParaRPr>
          </a:p>
          <a:p>
            <a:r>
              <a:rPr lang="en-US" sz="1100" dirty="0">
                <a:latin typeface="Arial" panose="020B0604020202020204" pitchFamily="34" charset="0"/>
                <a:ea typeface="Calibri Light"/>
                <a:cs typeface="Arial" panose="020B0604020202020204" pitchFamily="34" charset="0"/>
              </a:rPr>
              <a:t>To conduct this testing will be using a combination of face to face testing using SCC laptops or providing an SCC device for allocated professionals to </a:t>
            </a:r>
            <a:r>
              <a:rPr lang="en-US" sz="1100" dirty="0" err="1">
                <a:latin typeface="Arial" panose="020B0604020202020204" pitchFamily="34" charset="0"/>
                <a:ea typeface="Calibri Light"/>
                <a:cs typeface="Arial" panose="020B0604020202020204" pitchFamily="34" charset="0"/>
              </a:rPr>
              <a:t>utilise</a:t>
            </a:r>
            <a:r>
              <a:rPr lang="en-US" sz="1100" dirty="0">
                <a:latin typeface="Arial" panose="020B0604020202020204" pitchFamily="34" charset="0"/>
                <a:ea typeface="Calibri Light"/>
                <a:cs typeface="Arial" panose="020B0604020202020204" pitchFamily="34" charset="0"/>
              </a:rPr>
              <a:t>.</a:t>
            </a:r>
          </a:p>
          <a:p>
            <a:endParaRPr lang="en-US" sz="1100" dirty="0">
              <a:latin typeface="Arial" panose="020B0604020202020204" pitchFamily="34" charset="0"/>
              <a:ea typeface="Calibri Light"/>
              <a:cs typeface="Arial" panose="020B0604020202020204" pitchFamily="34" charset="0"/>
            </a:endParaRPr>
          </a:p>
          <a:p>
            <a:r>
              <a:rPr lang="en-US" sz="1100" dirty="0">
                <a:latin typeface="Arial"/>
                <a:ea typeface="Calibri Light"/>
                <a:cs typeface="Arial"/>
              </a:rPr>
              <a:t>New ECHNA Requests will be submitted through the portal from April 2023. We would also like to work with Schools from April 2023 in regard to Annual Reviews.</a:t>
            </a:r>
          </a:p>
          <a:p>
            <a:endParaRPr lang="en-US" sz="1200"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ABD74990-989B-A8AA-8329-EFD9A4EA4DB2}"/>
              </a:ext>
            </a:extLst>
          </p:cNvPr>
          <p:cNvSpPr/>
          <p:nvPr/>
        </p:nvSpPr>
        <p:spPr>
          <a:xfrm>
            <a:off x="10067846" y="0"/>
            <a:ext cx="2124153" cy="6858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a:extLst>
              <a:ext uri="{FF2B5EF4-FFF2-40B4-BE49-F238E27FC236}">
                <a16:creationId xmlns:a16="http://schemas.microsoft.com/office/drawing/2014/main" id="{D34EEB3E-9236-E67D-ACF2-B9B4D889A1B2}"/>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9962169" y="-139489"/>
            <a:ext cx="2124153" cy="1274492"/>
          </a:xfrm>
          <a:prstGeom prst="rect">
            <a:avLst/>
          </a:prstGeom>
        </p:spPr>
      </p:pic>
      <p:pic>
        <p:nvPicPr>
          <p:cNvPr id="3" name="Picture 3" descr="Graphical user interface, website&#10;&#10;Description automatically generated">
            <a:extLst>
              <a:ext uri="{FF2B5EF4-FFF2-40B4-BE49-F238E27FC236}">
                <a16:creationId xmlns:a16="http://schemas.microsoft.com/office/drawing/2014/main" id="{0BB5CD3C-FC1C-4A67-6C1E-C701B804AFCD}"/>
              </a:ext>
            </a:extLst>
          </p:cNvPr>
          <p:cNvPicPr>
            <a:picLocks noChangeAspect="1"/>
          </p:cNvPicPr>
          <p:nvPr/>
        </p:nvPicPr>
        <p:blipFill>
          <a:blip r:embed="rId4"/>
          <a:stretch>
            <a:fillRect/>
          </a:stretch>
        </p:blipFill>
        <p:spPr>
          <a:xfrm>
            <a:off x="7044490" y="327686"/>
            <a:ext cx="2725214" cy="3911806"/>
          </a:xfrm>
          <a:prstGeom prst="rect">
            <a:avLst/>
          </a:prstGeom>
        </p:spPr>
      </p:pic>
      <p:cxnSp>
        <p:nvCxnSpPr>
          <p:cNvPr id="4" name="Straight Arrow Connector 3">
            <a:extLst>
              <a:ext uri="{FF2B5EF4-FFF2-40B4-BE49-F238E27FC236}">
                <a16:creationId xmlns:a16="http://schemas.microsoft.com/office/drawing/2014/main" id="{B13A5856-1538-23C2-8D59-F3835F3F173A}"/>
              </a:ext>
            </a:extLst>
          </p:cNvPr>
          <p:cNvCxnSpPr/>
          <p:nvPr/>
        </p:nvCxnSpPr>
        <p:spPr>
          <a:xfrm flipV="1">
            <a:off x="5523345" y="1699491"/>
            <a:ext cx="1521145" cy="526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4404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7ECD931-77A4-1729-D762-91F034D8DEFE}"/>
              </a:ext>
            </a:extLst>
          </p:cNvPr>
          <p:cNvPicPr>
            <a:picLocks noChangeAspect="1"/>
          </p:cNvPicPr>
          <p:nvPr/>
        </p:nvPicPr>
        <p:blipFill rotWithShape="1">
          <a:blip r:embed="rId3"/>
          <a:srcRect l="3770"/>
          <a:stretch/>
        </p:blipFill>
        <p:spPr>
          <a:xfrm>
            <a:off x="170146" y="794052"/>
            <a:ext cx="7734649" cy="3582248"/>
          </a:xfrm>
          <a:prstGeom prst="rect">
            <a:avLst/>
          </a:prstGeom>
        </p:spPr>
      </p:pic>
      <p:sp>
        <p:nvSpPr>
          <p:cNvPr id="11" name="Rectangle 1">
            <a:extLst>
              <a:ext uri="{FF2B5EF4-FFF2-40B4-BE49-F238E27FC236}">
                <a16:creationId xmlns:a16="http://schemas.microsoft.com/office/drawing/2014/main" id="{C9D605CC-9A77-ABA5-EF67-4387BBEFAF8D}"/>
              </a:ext>
            </a:extLst>
          </p:cNvPr>
          <p:cNvSpPr>
            <a:spLocks noChangeArrowheads="1"/>
          </p:cNvSpPr>
          <p:nvPr/>
        </p:nvSpPr>
        <p:spPr bwMode="auto">
          <a:xfrm>
            <a:off x="8221212" y="0"/>
            <a:ext cx="3970788" cy="6858000"/>
          </a:xfrm>
          <a:prstGeom prst="rect">
            <a:avLst/>
          </a:prstGeom>
          <a:solidFill>
            <a:srgbClr val="2F5496"/>
          </a:solidFill>
          <a:ln w="12700" algn="ctr">
            <a:solidFill>
              <a:srgbClr val="2F5496"/>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pic>
        <p:nvPicPr>
          <p:cNvPr id="12" name="Picture 12" descr="Logo&#10;&#10;Description automatically generated with medium confidence">
            <a:extLst>
              <a:ext uri="{FF2B5EF4-FFF2-40B4-BE49-F238E27FC236}">
                <a16:creationId xmlns:a16="http://schemas.microsoft.com/office/drawing/2014/main" id="{CEBC2314-2BA2-426E-F4B8-EBDA2BBA61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0927"/>
          <a:stretch>
            <a:fillRect/>
          </a:stretch>
        </p:blipFill>
        <p:spPr bwMode="auto">
          <a:xfrm>
            <a:off x="9654933" y="192735"/>
            <a:ext cx="2537067" cy="120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4" name="TextBox 13">
            <a:extLst>
              <a:ext uri="{FF2B5EF4-FFF2-40B4-BE49-F238E27FC236}">
                <a16:creationId xmlns:a16="http://schemas.microsoft.com/office/drawing/2014/main" id="{238D1118-4CF5-C34F-3778-11111778FE5A}"/>
              </a:ext>
            </a:extLst>
          </p:cNvPr>
          <p:cNvSpPr txBox="1"/>
          <p:nvPr/>
        </p:nvSpPr>
        <p:spPr>
          <a:xfrm>
            <a:off x="170146" y="315182"/>
            <a:ext cx="8512459" cy="369332"/>
          </a:xfrm>
          <a:prstGeom prst="rect">
            <a:avLst/>
          </a:prstGeom>
          <a:noFill/>
        </p:spPr>
        <p:txBody>
          <a:bodyPr wrap="square">
            <a:spAutoFit/>
          </a:bodyPr>
          <a:lstStyle/>
          <a:p>
            <a:r>
              <a:rPr lang="en-GB" b="1" dirty="0">
                <a:latin typeface="Arial" panose="020B0604020202020204" pitchFamily="34" charset="0"/>
                <a:cs typeface="Arial" panose="020B0604020202020204" pitchFamily="34" charset="0"/>
              </a:rPr>
              <a:t>Stakeholder engagement</a:t>
            </a:r>
          </a:p>
        </p:txBody>
      </p:sp>
      <p:sp>
        <p:nvSpPr>
          <p:cNvPr id="2" name="TextBox 1">
            <a:extLst>
              <a:ext uri="{FF2B5EF4-FFF2-40B4-BE49-F238E27FC236}">
                <a16:creationId xmlns:a16="http://schemas.microsoft.com/office/drawing/2014/main" id="{ED719EBB-57A9-D0B5-58A2-244AFF21B160}"/>
              </a:ext>
            </a:extLst>
          </p:cNvPr>
          <p:cNvSpPr txBox="1"/>
          <p:nvPr/>
        </p:nvSpPr>
        <p:spPr>
          <a:xfrm>
            <a:off x="8682605" y="1528123"/>
            <a:ext cx="3229762" cy="3539430"/>
          </a:xfrm>
          <a:prstGeom prst="rect">
            <a:avLst/>
          </a:prstGeom>
          <a:noFill/>
        </p:spPr>
        <p:txBody>
          <a:bodyPr wrap="square">
            <a:spAutoFit/>
          </a:bodyPr>
          <a:lstStyle/>
          <a:p>
            <a:r>
              <a:rPr lang="en-GB" sz="2400" b="1" dirty="0">
                <a:solidFill>
                  <a:schemeClr val="bg1"/>
                </a:solidFill>
                <a:latin typeface="Arial" panose="020B0604020202020204" pitchFamily="34" charset="0"/>
                <a:cs typeface="Arial" panose="020B0604020202020204" pitchFamily="34" charset="0"/>
              </a:rPr>
              <a:t>Next steps and our ask of SENCos</a:t>
            </a:r>
          </a:p>
          <a:p>
            <a:endParaRPr lang="en-GB" b="1"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b="1" dirty="0">
                <a:solidFill>
                  <a:schemeClr val="bg1"/>
                </a:solidFill>
                <a:latin typeface="Arial" panose="020B0604020202020204" pitchFamily="34" charset="0"/>
                <a:cs typeface="Arial" panose="020B0604020202020204" pitchFamily="34" charset="0"/>
              </a:rPr>
              <a:t>HNF Moderators to be involved in testing the functionality in January/ February 2023</a:t>
            </a:r>
          </a:p>
          <a:p>
            <a:pPr marL="285750" indent="-285750">
              <a:buFont typeface="Arial" panose="020B0604020202020204" pitchFamily="34" charset="0"/>
              <a:buChar char="•"/>
            </a:pPr>
            <a:endParaRPr lang="en-GB" sz="1600" b="1"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b="1" dirty="0">
                <a:solidFill>
                  <a:schemeClr val="bg1"/>
                </a:solidFill>
                <a:latin typeface="Arial" panose="020B0604020202020204" pitchFamily="34" charset="0"/>
                <a:cs typeface="Arial" panose="020B0604020202020204" pitchFamily="34" charset="0"/>
              </a:rPr>
              <a:t>Half day session to review the use of the delegation portal to be scheduled</a:t>
            </a:r>
          </a:p>
          <a:p>
            <a:pPr marL="285750"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254407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1AD39C9F7C904DB088F113319444FD" ma:contentTypeVersion="16" ma:contentTypeDescription="Create a new document." ma:contentTypeScope="" ma:versionID="5f9c3dbed634e5127c502d9f621bd9cf">
  <xsd:schema xmlns:xsd="http://www.w3.org/2001/XMLSchema" xmlns:xs="http://www.w3.org/2001/XMLSchema" xmlns:p="http://schemas.microsoft.com/office/2006/metadata/properties" xmlns:ns2="9b08a7be-7ec9-432e-bdf4-f424ed51048e" xmlns:ns3="648a6fde-b53e-419f-b660-b06fed76f9d0" xmlns:ns4="75304046-ffad-4f70-9f4b-bbc776f1b690" targetNamespace="http://schemas.microsoft.com/office/2006/metadata/properties" ma:root="true" ma:fieldsID="23522261272ad4ed02ba5a9369cd0594" ns2:_="" ns3:_="" ns4:_="">
    <xsd:import namespace="9b08a7be-7ec9-432e-bdf4-f424ed51048e"/>
    <xsd:import namespace="648a6fde-b53e-419f-b660-b06fed76f9d0"/>
    <xsd:import namespace="75304046-ffad-4f70-9f4b-bbc776f1b69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08a7be-7ec9-432e-bdf4-f424ed5104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06bf4c4-4eb2-40f1-bc0e-6b8189d6fc3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48a6fde-b53e-419f-b660-b06fed76f9d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304046-ffad-4f70-9f4b-bbc776f1b690"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be42feab-390c-4815-85e9-238cc8c07208}" ma:internalName="TaxCatchAll" ma:showField="CatchAllData" ma:web="648a6fde-b53e-419f-b660-b06fed76f9d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b08a7be-7ec9-432e-bdf4-f424ed51048e">
      <Terms xmlns="http://schemas.microsoft.com/office/infopath/2007/PartnerControls"/>
    </lcf76f155ced4ddcb4097134ff3c332f>
    <TaxCatchAll xmlns="75304046-ffad-4f70-9f4b-bbc776f1b690" xsi:nil="true"/>
  </documentManagement>
</p:properties>
</file>

<file path=customXml/itemProps1.xml><?xml version="1.0" encoding="utf-8"?>
<ds:datastoreItem xmlns:ds="http://schemas.openxmlformats.org/officeDocument/2006/customXml" ds:itemID="{A477B377-2C22-41C2-9501-1E49FF48060E}"/>
</file>

<file path=customXml/itemProps2.xml><?xml version="1.0" encoding="utf-8"?>
<ds:datastoreItem xmlns:ds="http://schemas.openxmlformats.org/officeDocument/2006/customXml" ds:itemID="{7AB33E28-5FC8-4F08-9704-69ADEA1C8D3D}">
  <ds:schemaRefs>
    <ds:schemaRef ds:uri="http://schemas.microsoft.com/sharepoint/v3/contenttype/forms"/>
  </ds:schemaRefs>
</ds:datastoreItem>
</file>

<file path=customXml/itemProps3.xml><?xml version="1.0" encoding="utf-8"?>
<ds:datastoreItem xmlns:ds="http://schemas.openxmlformats.org/officeDocument/2006/customXml" ds:itemID="{13E28F28-6C75-4FAE-87CC-1B8CDAA25916}">
  <ds:schemaRefs>
    <ds:schemaRef ds:uri="1ddc2f73-4fdb-4bf4-b0c8-ea4e7e6a55f3"/>
    <ds:schemaRef ds:uri="http://schemas.microsoft.com/office/2006/metadata/properties"/>
    <ds:schemaRef ds:uri="http://schemas.microsoft.com/office/2006/documentManagement/types"/>
    <ds:schemaRef ds:uri="http://purl.org/dc/elements/1.1/"/>
    <ds:schemaRef ds:uri="http://www.w3.org/XML/1998/namespace"/>
    <ds:schemaRef ds:uri="http://schemas.openxmlformats.org/package/2006/metadata/core-properties"/>
    <ds:schemaRef ds:uri="http://schemas.microsoft.com/office/infopath/2007/PartnerControls"/>
    <ds:schemaRef ds:uri="http://purl.org/dc/terms/"/>
    <ds:schemaRef ds:uri="4c0fa0d3-6c07-492c-8154-37206cb68f1b"/>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238</TotalTime>
  <Words>966</Words>
  <Application>Microsoft Office PowerPoint</Application>
  <PresentationFormat>Widescreen</PresentationFormat>
  <Paragraphs>57</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Improving the EHC and Annual Review Journey   Liquidlogic EHCP functionality implementation</vt:lpstr>
      <vt:lpstr>Liquidlogic EHCP functionality implementation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the EHC and Annual Review Journey   Liquidlogic EHCP functionality implementation</dc:title>
  <dc:creator>Sophie Cooke</dc:creator>
  <cp:lastModifiedBy>Maria Hough</cp:lastModifiedBy>
  <cp:revision>2</cp:revision>
  <dcterms:created xsi:type="dcterms:W3CDTF">2022-11-22T10:58:05Z</dcterms:created>
  <dcterms:modified xsi:type="dcterms:W3CDTF">2022-11-24T12:31:03Z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0x010100791AD39C9F7C904DB088F113319444FD</vt:lpwstr>
  </property>
</Properties>
</file>