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12500" r:id="rId4"/>
    <p:sldId id="12498" r:id="rId5"/>
    <p:sldId id="1249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zzy Connell" userId="e74838f0-e2b2-47cc-94d2-18e28142bcb8" providerId="ADAL" clId="{C0EB5A3B-6844-4BB7-8E37-CBDA9B72B7F2}"/>
    <pc:docChg chg="custSel modSld">
      <pc:chgData name="Izzy Connell" userId="e74838f0-e2b2-47cc-94d2-18e28142bcb8" providerId="ADAL" clId="{C0EB5A3B-6844-4BB7-8E37-CBDA9B72B7F2}" dt="2023-05-24T07:10:44.308" v="734" actId="20577"/>
      <pc:docMkLst>
        <pc:docMk/>
      </pc:docMkLst>
      <pc:sldChg chg="modSp mod">
        <pc:chgData name="Izzy Connell" userId="e74838f0-e2b2-47cc-94d2-18e28142bcb8" providerId="ADAL" clId="{C0EB5A3B-6844-4BB7-8E37-CBDA9B72B7F2}" dt="2023-05-24T07:03:20.888" v="38" actId="20577"/>
        <pc:sldMkLst>
          <pc:docMk/>
          <pc:sldMk cId="822209997" sldId="256"/>
        </pc:sldMkLst>
        <pc:spChg chg="mod">
          <ac:chgData name="Izzy Connell" userId="e74838f0-e2b2-47cc-94d2-18e28142bcb8" providerId="ADAL" clId="{C0EB5A3B-6844-4BB7-8E37-CBDA9B72B7F2}" dt="2023-05-24T07:03:20.888" v="38" actId="20577"/>
          <ac:spMkLst>
            <pc:docMk/>
            <pc:sldMk cId="822209997" sldId="256"/>
            <ac:spMk id="3" creationId="{348745FE-E1A8-4639-BE98-CE22222E779E}"/>
          </ac:spMkLst>
        </pc:spChg>
      </pc:sldChg>
      <pc:sldChg chg="modSp mod">
        <pc:chgData name="Izzy Connell" userId="e74838f0-e2b2-47cc-94d2-18e28142bcb8" providerId="ADAL" clId="{C0EB5A3B-6844-4BB7-8E37-CBDA9B72B7F2}" dt="2023-05-24T07:10:44.308" v="734" actId="20577"/>
        <pc:sldMkLst>
          <pc:docMk/>
          <pc:sldMk cId="3508193659" sldId="257"/>
        </pc:sldMkLst>
        <pc:spChg chg="mod">
          <ac:chgData name="Izzy Connell" userId="e74838f0-e2b2-47cc-94d2-18e28142bcb8" providerId="ADAL" clId="{C0EB5A3B-6844-4BB7-8E37-CBDA9B72B7F2}" dt="2023-05-24T07:10:44.308" v="734" actId="20577"/>
          <ac:spMkLst>
            <pc:docMk/>
            <pc:sldMk cId="3508193659" sldId="257"/>
            <ac:spMk id="3" creationId="{08DA1104-4AD0-9017-13C1-8AB9CB6512A9}"/>
          </ac:spMkLst>
        </pc:spChg>
      </pc:sldChg>
      <pc:sldChg chg="modSp mod">
        <pc:chgData name="Izzy Connell" userId="e74838f0-e2b2-47cc-94d2-18e28142bcb8" providerId="ADAL" clId="{C0EB5A3B-6844-4BB7-8E37-CBDA9B72B7F2}" dt="2023-05-24T07:06:40.926" v="354" actId="14100"/>
        <pc:sldMkLst>
          <pc:docMk/>
          <pc:sldMk cId="1234807910" sldId="12500"/>
        </pc:sldMkLst>
        <pc:spChg chg="mod">
          <ac:chgData name="Izzy Connell" userId="e74838f0-e2b2-47cc-94d2-18e28142bcb8" providerId="ADAL" clId="{C0EB5A3B-6844-4BB7-8E37-CBDA9B72B7F2}" dt="2023-05-24T07:06:31.056" v="350" actId="14100"/>
          <ac:spMkLst>
            <pc:docMk/>
            <pc:sldMk cId="1234807910" sldId="12500"/>
            <ac:spMk id="2" creationId="{2435BF18-1447-4757-E448-8AC14DE7A5C6}"/>
          </ac:spMkLst>
        </pc:spChg>
        <pc:spChg chg="mod">
          <ac:chgData name="Izzy Connell" userId="e74838f0-e2b2-47cc-94d2-18e28142bcb8" providerId="ADAL" clId="{C0EB5A3B-6844-4BB7-8E37-CBDA9B72B7F2}" dt="2023-05-24T07:06:40.926" v="354" actId="14100"/>
          <ac:spMkLst>
            <pc:docMk/>
            <pc:sldMk cId="1234807910" sldId="12500"/>
            <ac:spMk id="3" creationId="{B0DF353E-192C-F850-602E-20FA7CED4C7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CC84D8-B4B8-44AE-B56F-764A7B0E3EEF}" type="datetimeFigureOut">
              <a:rPr lang="en-GB" smtClean="0"/>
              <a:t>24/05/2023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65809D-2D5E-4E3A-9C5A-E43F090F6B3E}" type="slidenum">
              <a:rPr lang="en-GB" smtClean="0"/>
              <a:t>‹#›</a:t>
            </a:fld>
            <a:endParaRPr lang="en-GB"/>
          </a:p>
        </p:txBody>
      </p:sp>
    </p:spTree>
    <p:extLst>
      <p:ext uri="{BB962C8B-B14F-4D97-AF65-F5344CB8AC3E}">
        <p14:creationId xmlns:p14="http://schemas.microsoft.com/office/powerpoint/2010/main" val="652320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638DD-3799-E2A1-96D0-098F636052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9B30A54-3CBE-584C-FCEF-68A77B6D91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2C206AF-990D-E5E5-FF1A-B69AA74D7809}"/>
              </a:ext>
            </a:extLst>
          </p:cNvPr>
          <p:cNvSpPr>
            <a:spLocks noGrp="1"/>
          </p:cNvSpPr>
          <p:nvPr>
            <p:ph type="dt" sz="half" idx="10"/>
          </p:nvPr>
        </p:nvSpPr>
        <p:spPr/>
        <p:txBody>
          <a:bodyPr/>
          <a:lstStyle/>
          <a:p>
            <a:fld id="{2D065DF9-7F68-4C06-B33F-4E4CBD850EFF}" type="datetimeFigureOut">
              <a:rPr lang="en-GB" smtClean="0"/>
              <a:t>24/05/2023</a:t>
            </a:fld>
            <a:endParaRPr lang="en-GB"/>
          </a:p>
        </p:txBody>
      </p:sp>
      <p:sp>
        <p:nvSpPr>
          <p:cNvPr id="5" name="Footer Placeholder 4">
            <a:extLst>
              <a:ext uri="{FF2B5EF4-FFF2-40B4-BE49-F238E27FC236}">
                <a16:creationId xmlns:a16="http://schemas.microsoft.com/office/drawing/2014/main" id="{127DB33B-0DFC-D4C4-49F1-991C21AE25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466166-AB7F-2B70-EF18-D9FB51BA69DF}"/>
              </a:ext>
            </a:extLst>
          </p:cNvPr>
          <p:cNvSpPr>
            <a:spLocks noGrp="1"/>
          </p:cNvSpPr>
          <p:nvPr>
            <p:ph type="sldNum" sz="quarter" idx="12"/>
          </p:nvPr>
        </p:nvSpPr>
        <p:spPr/>
        <p:txBody>
          <a:bodyPr/>
          <a:lstStyle/>
          <a:p>
            <a:fld id="{8F855C2C-137E-4A3F-BD1A-9EF6464894F7}" type="slidenum">
              <a:rPr lang="en-GB" smtClean="0"/>
              <a:t>‹#›</a:t>
            </a:fld>
            <a:endParaRPr lang="en-GB"/>
          </a:p>
        </p:txBody>
      </p:sp>
    </p:spTree>
    <p:extLst>
      <p:ext uri="{BB962C8B-B14F-4D97-AF65-F5344CB8AC3E}">
        <p14:creationId xmlns:p14="http://schemas.microsoft.com/office/powerpoint/2010/main" val="3663941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71C5B-46EC-3F2D-232A-ED07D68E0E8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6A6FBC0-9EB7-1473-9A0F-E183940F05A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B9E1B1D-3178-AEE7-DB9E-87FF3EEFF5FB}"/>
              </a:ext>
            </a:extLst>
          </p:cNvPr>
          <p:cNvSpPr>
            <a:spLocks noGrp="1"/>
          </p:cNvSpPr>
          <p:nvPr>
            <p:ph type="dt" sz="half" idx="10"/>
          </p:nvPr>
        </p:nvSpPr>
        <p:spPr/>
        <p:txBody>
          <a:bodyPr/>
          <a:lstStyle/>
          <a:p>
            <a:fld id="{2D065DF9-7F68-4C06-B33F-4E4CBD850EFF}" type="datetimeFigureOut">
              <a:rPr lang="en-GB" smtClean="0"/>
              <a:t>24/05/2023</a:t>
            </a:fld>
            <a:endParaRPr lang="en-GB"/>
          </a:p>
        </p:txBody>
      </p:sp>
      <p:sp>
        <p:nvSpPr>
          <p:cNvPr id="5" name="Footer Placeholder 4">
            <a:extLst>
              <a:ext uri="{FF2B5EF4-FFF2-40B4-BE49-F238E27FC236}">
                <a16:creationId xmlns:a16="http://schemas.microsoft.com/office/drawing/2014/main" id="{5F97B727-35EE-F5F8-9542-209310316C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3704BC-2E72-DAFE-FAD2-753F06450485}"/>
              </a:ext>
            </a:extLst>
          </p:cNvPr>
          <p:cNvSpPr>
            <a:spLocks noGrp="1"/>
          </p:cNvSpPr>
          <p:nvPr>
            <p:ph type="sldNum" sz="quarter" idx="12"/>
          </p:nvPr>
        </p:nvSpPr>
        <p:spPr/>
        <p:txBody>
          <a:bodyPr/>
          <a:lstStyle/>
          <a:p>
            <a:fld id="{8F855C2C-137E-4A3F-BD1A-9EF6464894F7}" type="slidenum">
              <a:rPr lang="en-GB" smtClean="0"/>
              <a:t>‹#›</a:t>
            </a:fld>
            <a:endParaRPr lang="en-GB"/>
          </a:p>
        </p:txBody>
      </p:sp>
    </p:spTree>
    <p:extLst>
      <p:ext uri="{BB962C8B-B14F-4D97-AF65-F5344CB8AC3E}">
        <p14:creationId xmlns:p14="http://schemas.microsoft.com/office/powerpoint/2010/main" val="4052920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1A693A-DE53-26E1-F510-8E159869D02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B2476C6-B3E0-4A7A-0204-CB81A2B619A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087939F-5D22-6A51-7B02-8B3B0EFDC50F}"/>
              </a:ext>
            </a:extLst>
          </p:cNvPr>
          <p:cNvSpPr>
            <a:spLocks noGrp="1"/>
          </p:cNvSpPr>
          <p:nvPr>
            <p:ph type="dt" sz="half" idx="10"/>
          </p:nvPr>
        </p:nvSpPr>
        <p:spPr/>
        <p:txBody>
          <a:bodyPr/>
          <a:lstStyle/>
          <a:p>
            <a:fld id="{2D065DF9-7F68-4C06-B33F-4E4CBD850EFF}" type="datetimeFigureOut">
              <a:rPr lang="en-GB" smtClean="0"/>
              <a:t>24/05/2023</a:t>
            </a:fld>
            <a:endParaRPr lang="en-GB"/>
          </a:p>
        </p:txBody>
      </p:sp>
      <p:sp>
        <p:nvSpPr>
          <p:cNvPr id="5" name="Footer Placeholder 4">
            <a:extLst>
              <a:ext uri="{FF2B5EF4-FFF2-40B4-BE49-F238E27FC236}">
                <a16:creationId xmlns:a16="http://schemas.microsoft.com/office/drawing/2014/main" id="{B6981595-3F8E-36B5-F52D-FE86C558CE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1BF7F0-4446-AACB-60D1-12F003DBB5FC}"/>
              </a:ext>
            </a:extLst>
          </p:cNvPr>
          <p:cNvSpPr>
            <a:spLocks noGrp="1"/>
          </p:cNvSpPr>
          <p:nvPr>
            <p:ph type="sldNum" sz="quarter" idx="12"/>
          </p:nvPr>
        </p:nvSpPr>
        <p:spPr/>
        <p:txBody>
          <a:bodyPr/>
          <a:lstStyle/>
          <a:p>
            <a:fld id="{8F855C2C-137E-4A3F-BD1A-9EF6464894F7}" type="slidenum">
              <a:rPr lang="en-GB" smtClean="0"/>
              <a:t>‹#›</a:t>
            </a:fld>
            <a:endParaRPr lang="en-GB"/>
          </a:p>
        </p:txBody>
      </p:sp>
    </p:spTree>
    <p:extLst>
      <p:ext uri="{BB962C8B-B14F-4D97-AF65-F5344CB8AC3E}">
        <p14:creationId xmlns:p14="http://schemas.microsoft.com/office/powerpoint/2010/main" val="2079621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739E2-6E94-B3C8-07D6-9FDF7EC5E31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9741ED9-CB16-8F02-DDA7-CC1E942E310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41A116B-ED5F-E1D8-560D-A98EADDD7022}"/>
              </a:ext>
            </a:extLst>
          </p:cNvPr>
          <p:cNvSpPr>
            <a:spLocks noGrp="1"/>
          </p:cNvSpPr>
          <p:nvPr>
            <p:ph type="dt" sz="half" idx="10"/>
          </p:nvPr>
        </p:nvSpPr>
        <p:spPr/>
        <p:txBody>
          <a:bodyPr/>
          <a:lstStyle/>
          <a:p>
            <a:fld id="{2D065DF9-7F68-4C06-B33F-4E4CBD850EFF}" type="datetimeFigureOut">
              <a:rPr lang="en-GB" smtClean="0"/>
              <a:t>24/05/2023</a:t>
            </a:fld>
            <a:endParaRPr lang="en-GB"/>
          </a:p>
        </p:txBody>
      </p:sp>
      <p:sp>
        <p:nvSpPr>
          <p:cNvPr id="5" name="Footer Placeholder 4">
            <a:extLst>
              <a:ext uri="{FF2B5EF4-FFF2-40B4-BE49-F238E27FC236}">
                <a16:creationId xmlns:a16="http://schemas.microsoft.com/office/drawing/2014/main" id="{F87DD9BB-B424-7CD4-EE6C-CA740E6BB8A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0FF78AE-7211-A871-ED88-FBCDF9F932A6}"/>
              </a:ext>
            </a:extLst>
          </p:cNvPr>
          <p:cNvSpPr>
            <a:spLocks noGrp="1"/>
          </p:cNvSpPr>
          <p:nvPr>
            <p:ph type="sldNum" sz="quarter" idx="12"/>
          </p:nvPr>
        </p:nvSpPr>
        <p:spPr/>
        <p:txBody>
          <a:bodyPr/>
          <a:lstStyle/>
          <a:p>
            <a:fld id="{8F855C2C-137E-4A3F-BD1A-9EF6464894F7}" type="slidenum">
              <a:rPr lang="en-GB" smtClean="0"/>
              <a:t>‹#›</a:t>
            </a:fld>
            <a:endParaRPr lang="en-GB"/>
          </a:p>
        </p:txBody>
      </p:sp>
    </p:spTree>
    <p:extLst>
      <p:ext uri="{BB962C8B-B14F-4D97-AF65-F5344CB8AC3E}">
        <p14:creationId xmlns:p14="http://schemas.microsoft.com/office/powerpoint/2010/main" val="569015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D74CC-4247-239B-2B36-5041C51154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77EC48E-AEDD-6919-CA1B-8011964102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C932457-9A26-48B0-05B0-2C29302FBB2F}"/>
              </a:ext>
            </a:extLst>
          </p:cNvPr>
          <p:cNvSpPr>
            <a:spLocks noGrp="1"/>
          </p:cNvSpPr>
          <p:nvPr>
            <p:ph type="dt" sz="half" idx="10"/>
          </p:nvPr>
        </p:nvSpPr>
        <p:spPr/>
        <p:txBody>
          <a:bodyPr/>
          <a:lstStyle/>
          <a:p>
            <a:fld id="{2D065DF9-7F68-4C06-B33F-4E4CBD850EFF}" type="datetimeFigureOut">
              <a:rPr lang="en-GB" smtClean="0"/>
              <a:t>24/05/2023</a:t>
            </a:fld>
            <a:endParaRPr lang="en-GB"/>
          </a:p>
        </p:txBody>
      </p:sp>
      <p:sp>
        <p:nvSpPr>
          <p:cNvPr id="5" name="Footer Placeholder 4">
            <a:extLst>
              <a:ext uri="{FF2B5EF4-FFF2-40B4-BE49-F238E27FC236}">
                <a16:creationId xmlns:a16="http://schemas.microsoft.com/office/drawing/2014/main" id="{F1FF56B9-596C-C1DA-46C6-6A168E70A2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8CE49E-8DAB-EE1D-1E40-DD469DCA09A4}"/>
              </a:ext>
            </a:extLst>
          </p:cNvPr>
          <p:cNvSpPr>
            <a:spLocks noGrp="1"/>
          </p:cNvSpPr>
          <p:nvPr>
            <p:ph type="sldNum" sz="quarter" idx="12"/>
          </p:nvPr>
        </p:nvSpPr>
        <p:spPr/>
        <p:txBody>
          <a:bodyPr/>
          <a:lstStyle/>
          <a:p>
            <a:fld id="{8F855C2C-137E-4A3F-BD1A-9EF6464894F7}" type="slidenum">
              <a:rPr lang="en-GB" smtClean="0"/>
              <a:t>‹#›</a:t>
            </a:fld>
            <a:endParaRPr lang="en-GB"/>
          </a:p>
        </p:txBody>
      </p:sp>
    </p:spTree>
    <p:extLst>
      <p:ext uri="{BB962C8B-B14F-4D97-AF65-F5344CB8AC3E}">
        <p14:creationId xmlns:p14="http://schemas.microsoft.com/office/powerpoint/2010/main" val="4068432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BCEF8-ACC7-F53F-31D3-B17A28B6331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DD57B55-979C-C151-1884-643899BFF95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167AA84-81EA-1C23-838A-F5152252D0F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892FDAB-9879-FD5C-0A59-5F7648372A3C}"/>
              </a:ext>
            </a:extLst>
          </p:cNvPr>
          <p:cNvSpPr>
            <a:spLocks noGrp="1"/>
          </p:cNvSpPr>
          <p:nvPr>
            <p:ph type="dt" sz="half" idx="10"/>
          </p:nvPr>
        </p:nvSpPr>
        <p:spPr/>
        <p:txBody>
          <a:bodyPr/>
          <a:lstStyle/>
          <a:p>
            <a:fld id="{2D065DF9-7F68-4C06-B33F-4E4CBD850EFF}" type="datetimeFigureOut">
              <a:rPr lang="en-GB" smtClean="0"/>
              <a:t>24/05/2023</a:t>
            </a:fld>
            <a:endParaRPr lang="en-GB"/>
          </a:p>
        </p:txBody>
      </p:sp>
      <p:sp>
        <p:nvSpPr>
          <p:cNvPr id="6" name="Footer Placeholder 5">
            <a:extLst>
              <a:ext uri="{FF2B5EF4-FFF2-40B4-BE49-F238E27FC236}">
                <a16:creationId xmlns:a16="http://schemas.microsoft.com/office/drawing/2014/main" id="{FC821C34-B90D-D691-725F-8EE3CA5B7A0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E97A636-C9D6-CA04-1479-B269E3743EA5}"/>
              </a:ext>
            </a:extLst>
          </p:cNvPr>
          <p:cNvSpPr>
            <a:spLocks noGrp="1"/>
          </p:cNvSpPr>
          <p:nvPr>
            <p:ph type="sldNum" sz="quarter" idx="12"/>
          </p:nvPr>
        </p:nvSpPr>
        <p:spPr/>
        <p:txBody>
          <a:bodyPr/>
          <a:lstStyle/>
          <a:p>
            <a:fld id="{8F855C2C-137E-4A3F-BD1A-9EF6464894F7}" type="slidenum">
              <a:rPr lang="en-GB" smtClean="0"/>
              <a:t>‹#›</a:t>
            </a:fld>
            <a:endParaRPr lang="en-GB"/>
          </a:p>
        </p:txBody>
      </p:sp>
    </p:spTree>
    <p:extLst>
      <p:ext uri="{BB962C8B-B14F-4D97-AF65-F5344CB8AC3E}">
        <p14:creationId xmlns:p14="http://schemas.microsoft.com/office/powerpoint/2010/main" val="1333532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1C2C1-2CE7-7F84-B3ED-A1B51B8F51F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438039D-869C-69D5-47FC-CD75AE2861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FCBDD2C-FA4F-00B7-A5E7-DE35FA57F38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5E1E109-3233-259E-A32D-299CD96FF8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7ED3718-A95A-A345-5784-68D351483AB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67D4EE2-8A90-BFB8-9962-93B8DF32F0ED}"/>
              </a:ext>
            </a:extLst>
          </p:cNvPr>
          <p:cNvSpPr>
            <a:spLocks noGrp="1"/>
          </p:cNvSpPr>
          <p:nvPr>
            <p:ph type="dt" sz="half" idx="10"/>
          </p:nvPr>
        </p:nvSpPr>
        <p:spPr/>
        <p:txBody>
          <a:bodyPr/>
          <a:lstStyle/>
          <a:p>
            <a:fld id="{2D065DF9-7F68-4C06-B33F-4E4CBD850EFF}" type="datetimeFigureOut">
              <a:rPr lang="en-GB" smtClean="0"/>
              <a:t>24/05/2023</a:t>
            </a:fld>
            <a:endParaRPr lang="en-GB"/>
          </a:p>
        </p:txBody>
      </p:sp>
      <p:sp>
        <p:nvSpPr>
          <p:cNvPr id="8" name="Footer Placeholder 7">
            <a:extLst>
              <a:ext uri="{FF2B5EF4-FFF2-40B4-BE49-F238E27FC236}">
                <a16:creationId xmlns:a16="http://schemas.microsoft.com/office/drawing/2014/main" id="{63884276-308F-CD40-BEAD-1BB80F08918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CF7A421-C8C3-CC18-D991-B4DA10A93830}"/>
              </a:ext>
            </a:extLst>
          </p:cNvPr>
          <p:cNvSpPr>
            <a:spLocks noGrp="1"/>
          </p:cNvSpPr>
          <p:nvPr>
            <p:ph type="sldNum" sz="quarter" idx="12"/>
          </p:nvPr>
        </p:nvSpPr>
        <p:spPr/>
        <p:txBody>
          <a:bodyPr/>
          <a:lstStyle/>
          <a:p>
            <a:fld id="{8F855C2C-137E-4A3F-BD1A-9EF6464894F7}" type="slidenum">
              <a:rPr lang="en-GB" smtClean="0"/>
              <a:t>‹#›</a:t>
            </a:fld>
            <a:endParaRPr lang="en-GB"/>
          </a:p>
        </p:txBody>
      </p:sp>
    </p:spTree>
    <p:extLst>
      <p:ext uri="{BB962C8B-B14F-4D97-AF65-F5344CB8AC3E}">
        <p14:creationId xmlns:p14="http://schemas.microsoft.com/office/powerpoint/2010/main" val="1935387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3467E-08F0-A9E7-7E40-BB3B31526FA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6E53A4F-4734-25F2-72AC-E690D2F157A6}"/>
              </a:ext>
            </a:extLst>
          </p:cNvPr>
          <p:cNvSpPr>
            <a:spLocks noGrp="1"/>
          </p:cNvSpPr>
          <p:nvPr>
            <p:ph type="dt" sz="half" idx="10"/>
          </p:nvPr>
        </p:nvSpPr>
        <p:spPr/>
        <p:txBody>
          <a:bodyPr/>
          <a:lstStyle/>
          <a:p>
            <a:fld id="{2D065DF9-7F68-4C06-B33F-4E4CBD850EFF}" type="datetimeFigureOut">
              <a:rPr lang="en-GB" smtClean="0"/>
              <a:t>24/05/2023</a:t>
            </a:fld>
            <a:endParaRPr lang="en-GB"/>
          </a:p>
        </p:txBody>
      </p:sp>
      <p:sp>
        <p:nvSpPr>
          <p:cNvPr id="4" name="Footer Placeholder 3">
            <a:extLst>
              <a:ext uri="{FF2B5EF4-FFF2-40B4-BE49-F238E27FC236}">
                <a16:creationId xmlns:a16="http://schemas.microsoft.com/office/drawing/2014/main" id="{78D1C138-04D5-436D-647F-C843E7BBC19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4AAD6CA-A959-500F-BB5B-7D7C89894606}"/>
              </a:ext>
            </a:extLst>
          </p:cNvPr>
          <p:cNvSpPr>
            <a:spLocks noGrp="1"/>
          </p:cNvSpPr>
          <p:nvPr>
            <p:ph type="sldNum" sz="quarter" idx="12"/>
          </p:nvPr>
        </p:nvSpPr>
        <p:spPr/>
        <p:txBody>
          <a:bodyPr/>
          <a:lstStyle/>
          <a:p>
            <a:fld id="{8F855C2C-137E-4A3F-BD1A-9EF6464894F7}" type="slidenum">
              <a:rPr lang="en-GB" smtClean="0"/>
              <a:t>‹#›</a:t>
            </a:fld>
            <a:endParaRPr lang="en-GB"/>
          </a:p>
        </p:txBody>
      </p:sp>
    </p:spTree>
    <p:extLst>
      <p:ext uri="{BB962C8B-B14F-4D97-AF65-F5344CB8AC3E}">
        <p14:creationId xmlns:p14="http://schemas.microsoft.com/office/powerpoint/2010/main" val="4211249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49DC7E-2739-E791-0EC7-E60CB87023BE}"/>
              </a:ext>
            </a:extLst>
          </p:cNvPr>
          <p:cNvSpPr>
            <a:spLocks noGrp="1"/>
          </p:cNvSpPr>
          <p:nvPr>
            <p:ph type="dt" sz="half" idx="10"/>
          </p:nvPr>
        </p:nvSpPr>
        <p:spPr/>
        <p:txBody>
          <a:bodyPr/>
          <a:lstStyle/>
          <a:p>
            <a:fld id="{2D065DF9-7F68-4C06-B33F-4E4CBD850EFF}" type="datetimeFigureOut">
              <a:rPr lang="en-GB" smtClean="0"/>
              <a:t>24/05/2023</a:t>
            </a:fld>
            <a:endParaRPr lang="en-GB"/>
          </a:p>
        </p:txBody>
      </p:sp>
      <p:sp>
        <p:nvSpPr>
          <p:cNvPr id="3" name="Footer Placeholder 2">
            <a:extLst>
              <a:ext uri="{FF2B5EF4-FFF2-40B4-BE49-F238E27FC236}">
                <a16:creationId xmlns:a16="http://schemas.microsoft.com/office/drawing/2014/main" id="{A81287BA-925B-B628-CA2B-524E86E1086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91741C5-C832-2213-D1E7-A36B53077551}"/>
              </a:ext>
            </a:extLst>
          </p:cNvPr>
          <p:cNvSpPr>
            <a:spLocks noGrp="1"/>
          </p:cNvSpPr>
          <p:nvPr>
            <p:ph type="sldNum" sz="quarter" idx="12"/>
          </p:nvPr>
        </p:nvSpPr>
        <p:spPr/>
        <p:txBody>
          <a:bodyPr/>
          <a:lstStyle/>
          <a:p>
            <a:fld id="{8F855C2C-137E-4A3F-BD1A-9EF6464894F7}" type="slidenum">
              <a:rPr lang="en-GB" smtClean="0"/>
              <a:t>‹#›</a:t>
            </a:fld>
            <a:endParaRPr lang="en-GB"/>
          </a:p>
        </p:txBody>
      </p:sp>
    </p:spTree>
    <p:extLst>
      <p:ext uri="{BB962C8B-B14F-4D97-AF65-F5344CB8AC3E}">
        <p14:creationId xmlns:p14="http://schemas.microsoft.com/office/powerpoint/2010/main" val="1461131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DB62F-77ED-F895-4840-CB88971181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49D9462-E600-EDBC-2119-5B2240B7A2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B4E3CFB-BB41-C735-C3B2-1F5321B315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6E0030-EB2F-5BF8-D0A7-0BC54E101954}"/>
              </a:ext>
            </a:extLst>
          </p:cNvPr>
          <p:cNvSpPr>
            <a:spLocks noGrp="1"/>
          </p:cNvSpPr>
          <p:nvPr>
            <p:ph type="dt" sz="half" idx="10"/>
          </p:nvPr>
        </p:nvSpPr>
        <p:spPr/>
        <p:txBody>
          <a:bodyPr/>
          <a:lstStyle/>
          <a:p>
            <a:fld id="{2D065DF9-7F68-4C06-B33F-4E4CBD850EFF}" type="datetimeFigureOut">
              <a:rPr lang="en-GB" smtClean="0"/>
              <a:t>24/05/2023</a:t>
            </a:fld>
            <a:endParaRPr lang="en-GB"/>
          </a:p>
        </p:txBody>
      </p:sp>
      <p:sp>
        <p:nvSpPr>
          <p:cNvPr id="6" name="Footer Placeholder 5">
            <a:extLst>
              <a:ext uri="{FF2B5EF4-FFF2-40B4-BE49-F238E27FC236}">
                <a16:creationId xmlns:a16="http://schemas.microsoft.com/office/drawing/2014/main" id="{9A07942A-A483-8036-B905-C585FF36E83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4C2A76-34B7-5C2E-7EFA-42E157791772}"/>
              </a:ext>
            </a:extLst>
          </p:cNvPr>
          <p:cNvSpPr>
            <a:spLocks noGrp="1"/>
          </p:cNvSpPr>
          <p:nvPr>
            <p:ph type="sldNum" sz="quarter" idx="12"/>
          </p:nvPr>
        </p:nvSpPr>
        <p:spPr/>
        <p:txBody>
          <a:bodyPr/>
          <a:lstStyle/>
          <a:p>
            <a:fld id="{8F855C2C-137E-4A3F-BD1A-9EF6464894F7}" type="slidenum">
              <a:rPr lang="en-GB" smtClean="0"/>
              <a:t>‹#›</a:t>
            </a:fld>
            <a:endParaRPr lang="en-GB"/>
          </a:p>
        </p:txBody>
      </p:sp>
    </p:spTree>
    <p:extLst>
      <p:ext uri="{BB962C8B-B14F-4D97-AF65-F5344CB8AC3E}">
        <p14:creationId xmlns:p14="http://schemas.microsoft.com/office/powerpoint/2010/main" val="1007614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C5C41-E313-657F-3C72-F824C5CBC8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5EB97CF-81B6-FEF7-BD43-D0746465E3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EC5349B-633F-22F6-4531-1505C470C1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E9253E-BDE9-D93E-4C30-2B8097C50B53}"/>
              </a:ext>
            </a:extLst>
          </p:cNvPr>
          <p:cNvSpPr>
            <a:spLocks noGrp="1"/>
          </p:cNvSpPr>
          <p:nvPr>
            <p:ph type="dt" sz="half" idx="10"/>
          </p:nvPr>
        </p:nvSpPr>
        <p:spPr/>
        <p:txBody>
          <a:bodyPr/>
          <a:lstStyle/>
          <a:p>
            <a:fld id="{2D065DF9-7F68-4C06-B33F-4E4CBD850EFF}" type="datetimeFigureOut">
              <a:rPr lang="en-GB" smtClean="0"/>
              <a:t>24/05/2023</a:t>
            </a:fld>
            <a:endParaRPr lang="en-GB"/>
          </a:p>
        </p:txBody>
      </p:sp>
      <p:sp>
        <p:nvSpPr>
          <p:cNvPr id="6" name="Footer Placeholder 5">
            <a:extLst>
              <a:ext uri="{FF2B5EF4-FFF2-40B4-BE49-F238E27FC236}">
                <a16:creationId xmlns:a16="http://schemas.microsoft.com/office/drawing/2014/main" id="{9B0BA97A-9956-5583-0B61-5ACE5300467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9C2F425-8B9F-1359-05F3-3B87C0F38DDF}"/>
              </a:ext>
            </a:extLst>
          </p:cNvPr>
          <p:cNvSpPr>
            <a:spLocks noGrp="1"/>
          </p:cNvSpPr>
          <p:nvPr>
            <p:ph type="sldNum" sz="quarter" idx="12"/>
          </p:nvPr>
        </p:nvSpPr>
        <p:spPr/>
        <p:txBody>
          <a:bodyPr/>
          <a:lstStyle/>
          <a:p>
            <a:fld id="{8F855C2C-137E-4A3F-BD1A-9EF6464894F7}" type="slidenum">
              <a:rPr lang="en-GB" smtClean="0"/>
              <a:t>‹#›</a:t>
            </a:fld>
            <a:endParaRPr lang="en-GB"/>
          </a:p>
        </p:txBody>
      </p:sp>
    </p:spTree>
    <p:extLst>
      <p:ext uri="{BB962C8B-B14F-4D97-AF65-F5344CB8AC3E}">
        <p14:creationId xmlns:p14="http://schemas.microsoft.com/office/powerpoint/2010/main" val="1862071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04C205-9344-590D-6CFA-E5DF2754FC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94409C0-4BB7-85B2-87D9-D1FF5EC2C9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CBA91C3-BFC4-E40A-36A8-873196D5F9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065DF9-7F68-4C06-B33F-4E4CBD850EFF}" type="datetimeFigureOut">
              <a:rPr lang="en-GB" smtClean="0"/>
              <a:t>24/05/2023</a:t>
            </a:fld>
            <a:endParaRPr lang="en-GB"/>
          </a:p>
        </p:txBody>
      </p:sp>
      <p:sp>
        <p:nvSpPr>
          <p:cNvPr id="5" name="Footer Placeholder 4">
            <a:extLst>
              <a:ext uri="{FF2B5EF4-FFF2-40B4-BE49-F238E27FC236}">
                <a16:creationId xmlns:a16="http://schemas.microsoft.com/office/drawing/2014/main" id="{0F3E6F05-A9ED-80EC-F66F-2808D19176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BBC9666-D0B3-614B-3C12-8ECC0539F5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855C2C-137E-4A3F-BD1A-9EF6464894F7}" type="slidenum">
              <a:rPr lang="en-GB" smtClean="0"/>
              <a:t>‹#›</a:t>
            </a:fld>
            <a:endParaRPr lang="en-GB"/>
          </a:p>
        </p:txBody>
      </p:sp>
    </p:spTree>
    <p:extLst>
      <p:ext uri="{BB962C8B-B14F-4D97-AF65-F5344CB8AC3E}">
        <p14:creationId xmlns:p14="http://schemas.microsoft.com/office/powerpoint/2010/main" val="3004264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uffolk.gov.uk/sesinclusionappointment" TargetMode="External"/><Relationship Id="rId7" Type="http://schemas.openxmlformats.org/officeDocument/2006/relationships/hyperlink" Target="https://infolink.suffolk.gov.uk/kb5/suffolk/infolink/service.page?id=FBn2OXIJIFE&amp;localofferchannelnew=0" TargetMode="External"/><Relationship Id="rId2" Type="http://schemas.openxmlformats.org/officeDocument/2006/relationships/hyperlink" Target="mailto:localoffer@suffolk.gov.uk" TargetMode="External"/><Relationship Id="rId1" Type="http://schemas.openxmlformats.org/officeDocument/2006/relationships/slideLayout" Target="../slideLayouts/slideLayout2.xml"/><Relationship Id="rId6" Type="http://schemas.openxmlformats.org/officeDocument/2006/relationships/hyperlink" Target="https://infolink.suffolk.gov.uk/kb5/suffolk/infolink/service.page?id=FBn2OXIJIFE" TargetMode="External"/><Relationship Id="rId5" Type="http://schemas.openxmlformats.org/officeDocument/2006/relationships/hyperlink" Target="mailto:SESReferrals@suffolk.gov.uk" TargetMode="External"/><Relationship Id="rId4" Type="http://schemas.openxmlformats.org/officeDocument/2006/relationships/hyperlink" Target="mailto:sencosupport@suffolk.gov.uk"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ATS@suffolk.gov.uk" TargetMode="External"/><Relationship Id="rId3" Type="http://schemas.openxmlformats.org/officeDocument/2006/relationships/hyperlink" Target="https://infolink.suffolk.gov.uk/kb5/suffolk/infolink/service.page?id=pjytJbX-8CI" TargetMode="External"/><Relationship Id="rId7" Type="http://schemas.openxmlformats.org/officeDocument/2006/relationships/hyperlink" Target="mailto:schoolattendance@suffolk.gov.uk" TargetMode="External"/><Relationship Id="rId2" Type="http://schemas.openxmlformats.org/officeDocument/2006/relationships/hyperlink" Target="https://infolink.suffolk.gov.uk/kb5/suffolk/infolink/service.page?id=FBn2OXIJIFE" TargetMode="External"/><Relationship Id="rId1" Type="http://schemas.openxmlformats.org/officeDocument/2006/relationships/slideLayout" Target="../slideLayouts/slideLayout1.xml"/><Relationship Id="rId6" Type="http://schemas.openxmlformats.org/officeDocument/2006/relationships/hyperlink" Target="mailto:EducationAccess@suffolk.gov.uk" TargetMode="External"/><Relationship Id="rId5" Type="http://schemas.openxmlformats.org/officeDocument/2006/relationships/hyperlink" Target="mailto:localoffer@suffolk.gov.uk" TargetMode="External"/><Relationship Id="rId4" Type="http://schemas.openxmlformats.org/officeDocument/2006/relationships/hyperlink" Target="https://infolink.suffolk.gov.uk/kb5/suffolk/infolink/advice.page?id=Fd-ONIQX11M" TargetMode="External"/><Relationship Id="rId9" Type="http://schemas.openxmlformats.org/officeDocument/2006/relationships/hyperlink" Target="https://www.gov.uk/government/publications/working-together-to-improve-school-attend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F08F4D-3400-AEFA-2A9A-DB068DC1F587}"/>
              </a:ext>
            </a:extLst>
          </p:cNvPr>
          <p:cNvSpPr>
            <a:spLocks noGrp="1"/>
          </p:cNvSpPr>
          <p:nvPr>
            <p:ph type="ctrTitle"/>
          </p:nvPr>
        </p:nvSpPr>
        <p:spPr>
          <a:xfrm>
            <a:off x="640080" y="325369"/>
            <a:ext cx="4368602" cy="1956841"/>
          </a:xfrm>
        </p:spPr>
        <p:txBody>
          <a:bodyPr vert="horz" lIns="91440" tIns="45720" rIns="91440" bIns="45720" rtlCol="0" anchor="b">
            <a:normAutofit/>
          </a:bodyPr>
          <a:lstStyle/>
          <a:p>
            <a:pPr algn="l"/>
            <a:r>
              <a:rPr lang="en-US" sz="4200" dirty="0"/>
              <a:t>Welcome to the SENCo Forum  May 2023</a:t>
            </a:r>
          </a:p>
        </p:txBody>
      </p:sp>
      <p:sp>
        <p:nvSpPr>
          <p:cNvPr id="11"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348745FE-E1A8-4639-BE98-CE22222E779E}"/>
              </a:ext>
            </a:extLst>
          </p:cNvPr>
          <p:cNvSpPr>
            <a:spLocks noGrp="1"/>
          </p:cNvSpPr>
          <p:nvPr>
            <p:ph type="subTitle" idx="1"/>
          </p:nvPr>
        </p:nvSpPr>
        <p:spPr>
          <a:xfrm>
            <a:off x="640080" y="2872899"/>
            <a:ext cx="4243589" cy="3320668"/>
          </a:xfrm>
        </p:spPr>
        <p:txBody>
          <a:bodyPr vert="horz" lIns="91440" tIns="45720" rIns="91440" bIns="45720" rtlCol="0">
            <a:normAutofit/>
          </a:bodyPr>
          <a:lstStyle/>
          <a:p>
            <a:pPr algn="l"/>
            <a:r>
              <a:rPr lang="en-US" sz="2200" b="1" dirty="0"/>
              <a:t>Agenda items: </a:t>
            </a:r>
          </a:p>
          <a:p>
            <a:pPr marL="342900" indent="-228600" algn="l">
              <a:buFont typeface="Arial" panose="020B0604020202020204" pitchFamily="34" charset="0"/>
              <a:buChar char="•"/>
            </a:pPr>
            <a:r>
              <a:rPr lang="en-US" sz="2200" dirty="0"/>
              <a:t>Suffolk TA network updates from Abi Joachim</a:t>
            </a:r>
          </a:p>
          <a:p>
            <a:pPr marL="342900" indent="-228600" algn="l">
              <a:buFont typeface="Arial" panose="020B0604020202020204" pitchFamily="34" charset="0"/>
              <a:buChar char="•"/>
            </a:pPr>
            <a:r>
              <a:rPr lang="en-US" sz="2200" dirty="0"/>
              <a:t>Updates from Sophie Cooke, SCC, digital platforms</a:t>
            </a:r>
          </a:p>
          <a:p>
            <a:pPr marL="342900" indent="-228600" algn="l">
              <a:buFont typeface="Arial" panose="020B0604020202020204" pitchFamily="34" charset="0"/>
              <a:buChar char="•"/>
            </a:pPr>
            <a:r>
              <a:rPr lang="en-US" sz="2200" dirty="0"/>
              <a:t>Health updates – Nicola Chalk</a:t>
            </a:r>
          </a:p>
          <a:p>
            <a:pPr marL="342900" indent="-228600" algn="l">
              <a:buFont typeface="Arial" panose="020B0604020202020204" pitchFamily="34" charset="0"/>
              <a:buChar char="•"/>
            </a:pPr>
            <a:r>
              <a:rPr lang="en-US" sz="2200" dirty="0"/>
              <a:t>SES updates and information</a:t>
            </a:r>
          </a:p>
          <a:p>
            <a:pPr marL="342900" indent="-228600" algn="l">
              <a:buFont typeface="Arial" panose="020B0604020202020204" pitchFamily="34" charset="0"/>
              <a:buChar char="•"/>
            </a:pPr>
            <a:r>
              <a:rPr lang="en-US" sz="2200" dirty="0"/>
              <a:t>Questions and Answers</a:t>
            </a:r>
          </a:p>
        </p:txBody>
      </p:sp>
      <p:pic>
        <p:nvPicPr>
          <p:cNvPr id="4" name="Picture 3" descr="A yellow and blue logo&#10;&#10;Description automatically generated with medium confidence">
            <a:extLst>
              <a:ext uri="{FF2B5EF4-FFF2-40B4-BE49-F238E27FC236}">
                <a16:creationId xmlns:a16="http://schemas.microsoft.com/office/drawing/2014/main" id="{27A657DB-39B3-6D77-F30F-D0EDD8DF4CFB}"/>
              </a:ext>
            </a:extLst>
          </p:cNvPr>
          <p:cNvPicPr>
            <a:picLocks noChangeAspect="1"/>
          </p:cNvPicPr>
          <p:nvPr/>
        </p:nvPicPr>
        <p:blipFill rotWithShape="1">
          <a:blip r:embed="rId2"/>
          <a:srcRect t="161" b="142"/>
          <a:stretch/>
        </p:blipFill>
        <p:spPr>
          <a:xfrm>
            <a:off x="5311703" y="933450"/>
            <a:ext cx="6594548" cy="583311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822209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8481D-6DD7-0053-072D-9E22A8EB12F2}"/>
              </a:ext>
            </a:extLst>
          </p:cNvPr>
          <p:cNvSpPr>
            <a:spLocks noGrp="1"/>
          </p:cNvSpPr>
          <p:nvPr>
            <p:ph type="title"/>
          </p:nvPr>
        </p:nvSpPr>
        <p:spPr/>
        <p:txBody>
          <a:bodyPr/>
          <a:lstStyle/>
          <a:p>
            <a:r>
              <a:rPr lang="en-GB" b="1" dirty="0">
                <a:solidFill>
                  <a:schemeClr val="accent6">
                    <a:lumMod val="75000"/>
                  </a:schemeClr>
                </a:solidFill>
                <a:latin typeface="Arial" panose="020B0604020202020204" pitchFamily="34" charset="0"/>
                <a:cs typeface="Arial" panose="020B0604020202020204" pitchFamily="34" charset="0"/>
              </a:rPr>
              <a:t>SES Updates and Information</a:t>
            </a:r>
          </a:p>
        </p:txBody>
      </p:sp>
      <p:sp>
        <p:nvSpPr>
          <p:cNvPr id="3" name="Content Placeholder 2">
            <a:extLst>
              <a:ext uri="{FF2B5EF4-FFF2-40B4-BE49-F238E27FC236}">
                <a16:creationId xmlns:a16="http://schemas.microsoft.com/office/drawing/2014/main" id="{08DA1104-4AD0-9017-13C1-8AB9CB6512A9}"/>
              </a:ext>
            </a:extLst>
          </p:cNvPr>
          <p:cNvSpPr>
            <a:spLocks noGrp="1"/>
          </p:cNvSpPr>
          <p:nvPr>
            <p:ph idx="1"/>
          </p:nvPr>
        </p:nvSpPr>
        <p:spPr>
          <a:xfrm>
            <a:off x="238125" y="1495425"/>
            <a:ext cx="11811000" cy="4997450"/>
          </a:xfrm>
        </p:spPr>
        <p:txBody>
          <a:bodyPr>
            <a:normAutofit/>
          </a:bodyPr>
          <a:lstStyle/>
          <a:p>
            <a:pPr marL="0" indent="0">
              <a:buNone/>
            </a:pPr>
            <a:r>
              <a:rPr lang="en-GB" dirty="0">
                <a:latin typeface="Arial" panose="020B0604020202020204" pitchFamily="34" charset="0"/>
                <a:cs typeface="Arial" panose="020B0604020202020204" pitchFamily="34" charset="0"/>
              </a:rPr>
              <a:t>Termly visits from January 2024</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 termly</a:t>
            </a:r>
            <a:r>
              <a:rPr lang="en-GB" sz="2000" dirty="0">
                <a:solidFill>
                  <a:srgbClr val="000000"/>
                </a:solidFill>
                <a:latin typeface="Arial" panose="020B0604020202020204" pitchFamily="34" charset="0"/>
                <a:cs typeface="Arial" panose="020B0604020202020204" pitchFamily="34" charset="0"/>
              </a:rPr>
              <a:t> visit from 2 Specialist Teachers to every </a:t>
            </a:r>
            <a:r>
              <a:rPr lang="en-GB" sz="2000" b="1" dirty="0">
                <a:solidFill>
                  <a:srgbClr val="000000"/>
                </a:solidFill>
                <a:latin typeface="Arial" panose="020B0604020202020204" pitchFamily="34" charset="0"/>
                <a:cs typeface="Arial" panose="020B0604020202020204" pitchFamily="34" charset="0"/>
              </a:rPr>
              <a:t>mainstream school </a:t>
            </a:r>
            <a:r>
              <a:rPr lang="en-GB" sz="2000" dirty="0">
                <a:solidFill>
                  <a:srgbClr val="000000"/>
                </a:solidFill>
                <a:latin typeface="Arial" panose="020B0604020202020204" pitchFamily="34" charset="0"/>
                <a:cs typeface="Arial" panose="020B0604020202020204" pitchFamily="34" charset="0"/>
              </a:rPr>
              <a:t>from January 2024. This is so we can share key information with </a:t>
            </a:r>
            <a:r>
              <a:rPr lang="en-GB" sz="2000" b="1" dirty="0">
                <a:solidFill>
                  <a:srgbClr val="000000"/>
                </a:solidFill>
                <a:latin typeface="Arial" panose="020B0604020202020204" pitchFamily="34" charset="0"/>
                <a:cs typeface="Arial" panose="020B0604020202020204" pitchFamily="34" charset="0"/>
              </a:rPr>
              <a:t>every</a:t>
            </a:r>
            <a:r>
              <a:rPr lang="en-GB" sz="2000" dirty="0">
                <a:solidFill>
                  <a:srgbClr val="000000"/>
                </a:solidFill>
                <a:latin typeface="Arial" panose="020B0604020202020204" pitchFamily="34" charset="0"/>
                <a:cs typeface="Arial" panose="020B0604020202020204" pitchFamily="34" charset="0"/>
              </a:rPr>
              <a:t> school and target our support to you, based on the information gathered at the visit. The visits will be face-to-face unless requested otherwise. </a:t>
            </a:r>
            <a:endParaRPr kumimoji="0" lang="en-GB" sz="20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Referrals to SES </a:t>
            </a:r>
            <a:r>
              <a:rPr lang="en-GB" sz="2000" dirty="0">
                <a:solidFill>
                  <a:srgbClr val="000000"/>
                </a:solidFill>
                <a:latin typeface="Arial" panose="020B0604020202020204" pitchFamily="34" charset="0"/>
                <a:cs typeface="Arial" panose="020B0604020202020204" pitchFamily="34" charset="0"/>
              </a:rPr>
              <a:t>as they currently are </a:t>
            </a:r>
            <a:r>
              <a:rPr kumimoji="0" lang="en-GB" sz="20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will cease </a:t>
            </a:r>
            <a:r>
              <a:rPr lang="en-GB" sz="2000" dirty="0">
                <a:solidFill>
                  <a:srgbClr val="000000"/>
                </a:solidFill>
                <a:latin typeface="Arial" panose="020B0604020202020204" pitchFamily="34" charset="0"/>
                <a:cs typeface="Arial" panose="020B0604020202020204" pitchFamily="34" charset="0"/>
              </a:rPr>
              <a:t>during </a:t>
            </a:r>
            <a:r>
              <a:rPr kumimoji="0" lang="en-GB" sz="20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the first half of the autumn term to allow those CYP currently referred to us to be fully supported.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Inclusion Support Meetings (ISMs) will continue from all teams, including the Whole School Inclusion Service. ISMs are also available to Post 16 settings.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dirty="0">
                <a:solidFill>
                  <a:srgbClr val="000000"/>
                </a:solidFill>
                <a:latin typeface="Arial" panose="020B0604020202020204" pitchFamily="34" charset="0"/>
                <a:cs typeface="Arial" panose="020B0604020202020204" pitchFamily="34" charset="0"/>
              </a:rPr>
              <a:t>Solution Circles will continue, and we will be offering more dates within localities work (see next slide). </a:t>
            </a:r>
            <a:endParaRPr kumimoji="0" lang="en-GB" sz="20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dirty="0">
                <a:solidFill>
                  <a:srgbClr val="000000"/>
                </a:solidFill>
                <a:latin typeface="Arial" panose="020B0604020202020204" pitchFamily="34" charset="0"/>
                <a:cs typeface="Arial" panose="020B0604020202020204" pitchFamily="34" charset="0"/>
              </a:rPr>
              <a:t>There will be support for transition with all secondary schools in the summer and autumn terms (supporting Year 6 into Year 7).</a:t>
            </a:r>
            <a:endParaRPr kumimoji="0" lang="en-GB" sz="20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Remember the termly visit must include an additional school leader: SENCo plus One.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dirty="0">
                <a:solidFill>
                  <a:srgbClr val="000000"/>
                </a:solidFill>
                <a:latin typeface="Arial" panose="020B0604020202020204" pitchFamily="34" charset="0"/>
                <a:cs typeface="Arial" panose="020B0604020202020204" pitchFamily="34" charset="0"/>
              </a:rPr>
              <a:t>In the longer term the termly visits will be a Specialist Teacher and an Educational Psychologist. </a:t>
            </a:r>
            <a:endParaRPr kumimoji="0" lang="en-GB" sz="20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3508193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5BF18-1447-4757-E448-8AC14DE7A5C6}"/>
              </a:ext>
            </a:extLst>
          </p:cNvPr>
          <p:cNvSpPr>
            <a:spLocks noGrp="1"/>
          </p:cNvSpPr>
          <p:nvPr>
            <p:ph type="title"/>
          </p:nvPr>
        </p:nvSpPr>
        <p:spPr>
          <a:xfrm>
            <a:off x="838200" y="365126"/>
            <a:ext cx="10515600" cy="711200"/>
          </a:xfrm>
        </p:spPr>
        <p:txBody>
          <a:bodyPr/>
          <a:lstStyle/>
          <a:p>
            <a:r>
              <a:rPr lang="en-GB" b="1" dirty="0">
                <a:solidFill>
                  <a:schemeClr val="accent6">
                    <a:lumMod val="75000"/>
                  </a:schemeClr>
                </a:solidFill>
                <a:latin typeface="Arial" panose="020B0604020202020204" pitchFamily="34" charset="0"/>
                <a:cs typeface="Arial" panose="020B0604020202020204" pitchFamily="34" charset="0"/>
              </a:rPr>
              <a:t>More updates:</a:t>
            </a:r>
          </a:p>
        </p:txBody>
      </p:sp>
      <p:sp>
        <p:nvSpPr>
          <p:cNvPr id="3" name="Content Placeholder 2">
            <a:extLst>
              <a:ext uri="{FF2B5EF4-FFF2-40B4-BE49-F238E27FC236}">
                <a16:creationId xmlns:a16="http://schemas.microsoft.com/office/drawing/2014/main" id="{B0DF353E-192C-F850-602E-20FA7CED4C7E}"/>
              </a:ext>
            </a:extLst>
          </p:cNvPr>
          <p:cNvSpPr>
            <a:spLocks noGrp="1"/>
          </p:cNvSpPr>
          <p:nvPr>
            <p:ph idx="1"/>
          </p:nvPr>
        </p:nvSpPr>
        <p:spPr>
          <a:xfrm>
            <a:off x="838199" y="1200150"/>
            <a:ext cx="10868025" cy="5400675"/>
          </a:xfrm>
        </p:spPr>
        <p:txBody>
          <a:bodyPr>
            <a:normAutofit/>
          </a:bodyPr>
          <a:lstStyle/>
          <a:p>
            <a:pPr marL="0" indent="0">
              <a:buNone/>
            </a:pPr>
            <a:r>
              <a:rPr lang="en-GB" dirty="0">
                <a:latin typeface="Arial" panose="020B0604020202020204" pitchFamily="34" charset="0"/>
                <a:cs typeface="Arial" panose="020B0604020202020204" pitchFamily="34" charset="0"/>
              </a:rPr>
              <a:t>Locality working in communities of schools:</a:t>
            </a:r>
          </a:p>
          <a:p>
            <a:r>
              <a:rPr lang="en-GB" sz="2000" dirty="0">
                <a:latin typeface="Arial" panose="020B0604020202020204" pitchFamily="34" charset="0"/>
                <a:cs typeface="Arial" panose="020B0604020202020204" pitchFamily="34" charset="0"/>
              </a:rPr>
              <a:t>6 localities or communities and half-termly networking meetings in each (from October 2023)</a:t>
            </a:r>
          </a:p>
          <a:p>
            <a:r>
              <a:rPr lang="en-GB" sz="2000" dirty="0">
                <a:latin typeface="Arial" panose="020B0604020202020204" pitchFamily="34" charset="0"/>
                <a:cs typeface="Arial" panose="020B0604020202020204" pitchFamily="34" charset="0"/>
              </a:rPr>
              <a:t>Each community will be led and facilitated by a colleague from the Whole School Inclusion Service.</a:t>
            </a:r>
          </a:p>
          <a:p>
            <a:r>
              <a:rPr lang="en-GB" sz="2000" dirty="0">
                <a:latin typeface="Arial" panose="020B0604020202020204" pitchFamily="34" charset="0"/>
                <a:cs typeface="Arial" panose="020B0604020202020204" pitchFamily="34" charset="0"/>
              </a:rPr>
              <a:t>The agendas will be based on locality area needs and challenges and set by the colleagues from the schools and settings in that area. Key will be the opportunities to network, discuss and debate, ask questions and support each other.</a:t>
            </a:r>
          </a:p>
          <a:p>
            <a:r>
              <a:rPr lang="en-GB" sz="2000" dirty="0">
                <a:latin typeface="Arial" panose="020B0604020202020204" pitchFamily="34" charset="0"/>
                <a:cs typeface="Arial" panose="020B0604020202020204" pitchFamily="34" charset="0"/>
              </a:rPr>
              <a:t>In addition, there will be half a day a fortnight allocated to solution circles in each community to support multi-agency support and early intervention. There will be colleagues from across the Inclusion Service as well as Mental Health Support Services, Early Help and Health Teams. Colleagues from across these services will also be part of the team attached to the area / community of schools. </a:t>
            </a:r>
          </a:p>
          <a:p>
            <a:r>
              <a:rPr lang="en-GB" sz="2000" dirty="0">
                <a:latin typeface="Arial" panose="020B0604020202020204" pitchFamily="34" charset="0"/>
                <a:cs typeface="Arial" panose="020B0604020202020204" pitchFamily="34" charset="0"/>
              </a:rPr>
              <a:t>In addition to the half-termly community meetings there will a termly virtual, countywide SENCo forum for information sharing and key updates. </a:t>
            </a:r>
          </a:p>
        </p:txBody>
      </p:sp>
    </p:spTree>
    <p:extLst>
      <p:ext uri="{BB962C8B-B14F-4D97-AF65-F5344CB8AC3E}">
        <p14:creationId xmlns:p14="http://schemas.microsoft.com/office/powerpoint/2010/main" val="1234807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365AF-E3D2-12A9-A5AB-6FCAD949BE25}"/>
              </a:ext>
            </a:extLst>
          </p:cNvPr>
          <p:cNvSpPr>
            <a:spLocks noGrp="1"/>
          </p:cNvSpPr>
          <p:nvPr>
            <p:ph type="title"/>
          </p:nvPr>
        </p:nvSpPr>
        <p:spPr>
          <a:xfrm>
            <a:off x="838200" y="365125"/>
            <a:ext cx="10515600" cy="7235825"/>
          </a:xfrm>
        </p:spPr>
        <p:txBody>
          <a:bodyPr>
            <a:normAutofit/>
          </a:bodyPr>
          <a:lstStyle/>
          <a:p>
            <a:pPr marL="0" marR="0" lvl="0" indent="0" defTabSz="914400" rtl="0" eaLnBrk="1" fontAlgn="auto" latinLnBrk="0" hangingPunct="1">
              <a:lnSpc>
                <a:spcPct val="100000"/>
              </a:lnSpc>
              <a:spcBef>
                <a:spcPts val="0"/>
              </a:spcBef>
              <a:spcAft>
                <a:spcPts val="0"/>
              </a:spcAft>
              <a:tabLst/>
              <a:defRPr/>
            </a:pPr>
            <a:r>
              <a:rPr kumimoji="0" lang="en-GB"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Suffolk Inclusion Support Line </a:t>
            </a:r>
            <a:r>
              <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mn-cs"/>
              </a:rPr>
              <a:t>– Available all day, for education staff to help them to source the advice, guidance and information needed. </a:t>
            </a:r>
            <a:br>
              <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mn-cs"/>
              </a:rPr>
            </a:br>
            <a:r>
              <a:rPr kumimoji="0" lang="en-GB" sz="1200" b="1" i="0" u="none" strike="noStrike" kern="1200" cap="none" spc="0" normalizeH="0" baseline="0" noProof="0" dirty="0">
                <a:ln>
                  <a:noFill/>
                </a:ln>
                <a:solidFill>
                  <a:srgbClr val="202020"/>
                </a:solidFill>
                <a:effectLst/>
                <a:uLnTx/>
                <a:uFillTx/>
                <a:latin typeface="Arial" panose="020B0604020202020204" pitchFamily="34" charset="0"/>
                <a:ea typeface="Calibri" panose="020F0502020204030204" pitchFamily="34" charset="0"/>
                <a:cs typeface="Arial" panose="020B0604020202020204" pitchFamily="34" charset="0"/>
              </a:rPr>
              <a:t>Contact us on 01473 265502</a:t>
            </a:r>
            <a:r>
              <a:rPr kumimoji="0" lang="en-GB" sz="1200" b="0" i="0" u="none" strike="noStrike" kern="1200" cap="none" spc="0" normalizeH="0" baseline="0" noProof="0" dirty="0">
                <a:ln>
                  <a:noFill/>
                </a:ln>
                <a:solidFill>
                  <a:srgbClr val="202020"/>
                </a:solidFill>
                <a:effectLst/>
                <a:uLnTx/>
                <a:uFillTx/>
                <a:latin typeface="Arial" panose="020B0604020202020204" pitchFamily="34" charset="0"/>
                <a:ea typeface="Calibri" panose="020F0502020204030204" pitchFamily="34" charset="0"/>
                <a:cs typeface="Arial" panose="020B0604020202020204" pitchFamily="34" charset="0"/>
              </a:rPr>
              <a:t> or via email </a:t>
            </a:r>
            <a:r>
              <a:rPr kumimoji="0" lang="en-GB" sz="1200" b="0" i="0" u="sng" strike="noStrike" kern="1200" cap="none" spc="0" normalizeH="0" baseline="0" noProof="0" dirty="0">
                <a:ln>
                  <a:noFill/>
                </a:ln>
                <a:solidFill>
                  <a:srgbClr val="007C89"/>
                </a:solidFill>
                <a:effectLst/>
                <a:uLnTx/>
                <a:uFillTx/>
                <a:latin typeface="Arial" panose="020B0604020202020204" pitchFamily="34" charset="0"/>
                <a:ea typeface="Calibri" panose="020F0502020204030204" pitchFamily="34" charset="0"/>
                <a:cs typeface="Arial" panose="020B0604020202020204" pitchFamily="34" charset="0"/>
                <a:hlinkClick r:id="rId2"/>
              </a:rPr>
              <a:t>localoffer@suffolk.gov.uk</a:t>
            </a:r>
            <a:br>
              <a:rPr kumimoji="0" lang="en-GB" sz="1200" b="0" i="0" u="sng" strike="noStrike" kern="1200" cap="none" spc="0" normalizeH="0" baseline="0" noProof="0" dirty="0">
                <a:ln>
                  <a:noFill/>
                </a:ln>
                <a:solidFill>
                  <a:srgbClr val="007C89"/>
                </a:solidFill>
                <a:effectLst/>
                <a:uLnTx/>
                <a:uFillTx/>
                <a:latin typeface="Arial" panose="020B0604020202020204" pitchFamily="34" charset="0"/>
                <a:ea typeface="Calibri" panose="020F0502020204030204" pitchFamily="34" charset="0"/>
                <a:cs typeface="Arial" panose="020B0604020202020204" pitchFamily="34" charset="0"/>
              </a:rPr>
            </a:br>
            <a:br>
              <a:rPr kumimoji="0" lang="en-GB" sz="1200" b="0" i="0" u="sng" strike="noStrike" kern="1200" cap="none" spc="0" normalizeH="0" baseline="0" noProof="0" dirty="0">
                <a:ln>
                  <a:noFill/>
                </a:ln>
                <a:solidFill>
                  <a:srgbClr val="007C89"/>
                </a:solidFill>
                <a:effectLst/>
                <a:uLnTx/>
                <a:uFillTx/>
                <a:latin typeface="Arial" panose="020B0604020202020204" pitchFamily="34" charset="0"/>
                <a:ea typeface="Calibri" panose="020F0502020204030204" pitchFamily="34" charset="0"/>
                <a:cs typeface="Arial" panose="020B0604020202020204" pitchFamily="34" charset="0"/>
              </a:rPr>
            </a:br>
            <a:r>
              <a:rPr kumimoji="0" lang="en-GB" sz="12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Inclusion Support Meetings (ISMs</a:t>
            </a:r>
            <a: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 available across all primary areas of need, to book: </a:t>
            </a:r>
            <a:r>
              <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mn-cs"/>
                <a:hlinkClick r:id="rId3"/>
              </a:rPr>
              <a:t>http://www.suffolk.gov.uk/sesinclusionappointment</a:t>
            </a:r>
            <a:r>
              <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mn-cs"/>
              </a:rPr>
              <a:t> (ISMs are also available to Post 16 Settings, ISM’s can be to seek available support for implementing provision with a child or young person’s EHCP).</a:t>
            </a:r>
            <a:br>
              <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mn-cs"/>
              </a:rPr>
            </a:br>
            <a:br>
              <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mn-cs"/>
              </a:rPr>
            </a:br>
            <a:r>
              <a:rPr kumimoji="0" lang="en-GB"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Education Access Team – </a:t>
            </a:r>
            <a: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Offer ISM’s. The team are ready to support you with discussions about those CYP vulnerable to exclusion or non attendance. In all cases the ISMs are designed to support you as quickly, and as easily as possible, supporting early interventions.</a:t>
            </a:r>
            <a:br>
              <a:rPr kumimoji="0" lang="en-GB"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br>
            <a:br>
              <a:rPr kumimoji="0" lang="en-GB" sz="1200" b="0" i="0" u="sng" strike="noStrike" kern="1200" cap="none" spc="0" normalizeH="0" baseline="0" noProof="0" dirty="0">
                <a:ln>
                  <a:noFill/>
                </a:ln>
                <a:solidFill>
                  <a:srgbClr val="007C89"/>
                </a:solidFill>
                <a:effectLst/>
                <a:uLnTx/>
                <a:uFillTx/>
                <a:latin typeface="Arial" panose="020B0604020202020204" pitchFamily="34" charset="0"/>
                <a:ea typeface="Calibri" panose="020F0502020204030204" pitchFamily="34" charset="0"/>
                <a:cs typeface="Arial" panose="020B0604020202020204" pitchFamily="34" charset="0"/>
              </a:rPr>
            </a:br>
            <a:r>
              <a:rPr kumimoji="0" lang="en-GB"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SEND Support Consultations/Solution Circles - </a:t>
            </a:r>
            <a: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are available from SES and from the Psychology and Therapeutic Services by emailing </a:t>
            </a:r>
            <a:r>
              <a:rPr kumimoji="0" lang="en-GB" sz="1200" b="0" i="0" u="sng" strike="noStrike" kern="1200" cap="none" spc="0" normalizeH="0" baseline="0" noProof="0" dirty="0">
                <a:ln>
                  <a:noFill/>
                </a:ln>
                <a:solidFill>
                  <a:srgbClr val="0000FF"/>
                </a:solidFill>
                <a:effectLst/>
                <a:uLnTx/>
                <a:uFillTx/>
                <a:latin typeface="Arial" panose="020B0604020202020204" pitchFamily="34" charset="0"/>
                <a:ea typeface="Calibri" panose="020F0502020204030204" pitchFamily="34" charset="0"/>
                <a:cs typeface="Arial" panose="020B0604020202020204" pitchFamily="34" charset="0"/>
                <a:hlinkClick r:id="rId4"/>
              </a:rPr>
              <a:t>sencosupport@suffolk.gov.uk</a:t>
            </a:r>
            <a: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These are </a:t>
            </a:r>
            <a:r>
              <a:rPr kumimoji="0" lang="en-GB" sz="12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multi-professional</a:t>
            </a:r>
            <a: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virtual meetings designed to support early intervention and where a multi team of professionals is needed. </a:t>
            </a:r>
            <a:b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br>
            <a:b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br>
            <a:r>
              <a:rPr kumimoji="0" lang="en-GB" sz="1200" b="1" i="0" u="sng"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SES referrals (core offer):</a:t>
            </a:r>
            <a:r>
              <a:rPr kumimoji="0" lang="en-GB" sz="12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requested via the </a:t>
            </a:r>
            <a:r>
              <a:rPr kumimoji="0" lang="en-GB" sz="12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SES Referral Form and sent to </a:t>
            </a:r>
            <a:r>
              <a:rPr kumimoji="0" lang="en-GB" sz="1200" b="1" i="0" u="sng" strike="noStrike" kern="1200" cap="none" spc="0" normalizeH="0" baseline="0" noProof="0" dirty="0">
                <a:ln>
                  <a:noFill/>
                </a:ln>
                <a:solidFill>
                  <a:srgbClr val="0563C1"/>
                </a:solidFill>
                <a:effectLst/>
                <a:uLnTx/>
                <a:uFillTx/>
                <a:latin typeface="Arial" panose="020B0604020202020204" pitchFamily="34" charset="0"/>
                <a:ea typeface="Calibri" panose="020F0502020204030204" pitchFamily="34" charset="0"/>
                <a:cs typeface="Arial" panose="020B0604020202020204" pitchFamily="34" charset="0"/>
                <a:hlinkClick r:id="rId5"/>
              </a:rPr>
              <a:t>SESReferrals@suffolk.gov.uk</a:t>
            </a:r>
            <a:r>
              <a:rPr kumimoji="0" lang="en-GB" sz="12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This will be for requests for Cognition and Learning, </a:t>
            </a:r>
            <a:r>
              <a:rPr kumimoji="0" lang="en-GB" sz="1200" b="0" i="0" u="none" strike="noStrike" kern="1200" cap="none" spc="0" normalizeH="0" baseline="0" noProof="0" dirty="0" err="1">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SpLD</a:t>
            </a:r>
            <a: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Communication and Interaction, the Speech, Language and Communication Needs (SLCN) service, SEMH, Physical / Sensory and the Whole School Inclusion Service. </a:t>
            </a:r>
            <a:r>
              <a:rPr kumimoji="0" lang="en-GB" sz="1200" b="0" i="0" u="sng" strike="noStrike" kern="1200" cap="none" spc="0" normalizeH="0" baseline="0" noProof="0" dirty="0">
                <a:ln>
                  <a:noFill/>
                </a:ln>
                <a:solidFill>
                  <a:srgbClr val="0000FF"/>
                </a:solidFill>
                <a:effectLst/>
                <a:uLnTx/>
                <a:uFillTx/>
                <a:latin typeface="Arial" panose="020B0604020202020204" pitchFamily="34" charset="0"/>
                <a:ea typeface="Calibri" panose="020F0502020204030204" pitchFamily="34" charset="0"/>
                <a:cs typeface="Arial" panose="020B0604020202020204" pitchFamily="34" charset="0"/>
                <a:hlinkClick r:id="rId6"/>
              </a:rPr>
              <a:t>Suffolk </a:t>
            </a:r>
            <a:r>
              <a:rPr kumimoji="0" lang="en-GB" sz="1200" b="0" i="0" u="sng" strike="noStrike" kern="1200" cap="none" spc="0" normalizeH="0" baseline="0" noProof="0" dirty="0" err="1">
                <a:ln>
                  <a:noFill/>
                </a:ln>
                <a:solidFill>
                  <a:srgbClr val="0000FF"/>
                </a:solidFill>
                <a:effectLst/>
                <a:uLnTx/>
                <a:uFillTx/>
                <a:latin typeface="Arial" panose="020B0604020202020204" pitchFamily="34" charset="0"/>
                <a:ea typeface="Calibri" panose="020F0502020204030204" pitchFamily="34" charset="0"/>
                <a:cs typeface="Arial" panose="020B0604020202020204" pitchFamily="34" charset="0"/>
                <a:hlinkClick r:id="rId6"/>
              </a:rPr>
              <a:t>InfoLink</a:t>
            </a:r>
            <a:r>
              <a:rPr kumimoji="0" lang="en-GB" sz="1200" b="0" i="0" u="sng" strike="noStrike" kern="1200" cap="none" spc="0" normalizeH="0" baseline="0" noProof="0" dirty="0">
                <a:ln>
                  <a:noFill/>
                </a:ln>
                <a:solidFill>
                  <a:srgbClr val="0000FF"/>
                </a:solidFill>
                <a:effectLst/>
                <a:uLnTx/>
                <a:uFillTx/>
                <a:latin typeface="Arial" panose="020B0604020202020204" pitchFamily="34" charset="0"/>
                <a:ea typeface="Calibri" panose="020F0502020204030204" pitchFamily="34" charset="0"/>
                <a:cs typeface="Arial" panose="020B0604020202020204" pitchFamily="34" charset="0"/>
                <a:hlinkClick r:id="rId6"/>
              </a:rPr>
              <a:t> | Specialist Education Services (SES) Suffolk County Council</a:t>
            </a:r>
            <a: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a:t>
            </a:r>
            <a:b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br>
            <a:b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br>
            <a:r>
              <a:rPr kumimoji="0" lang="en-GB" sz="1050" b="1" i="1"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The </a:t>
            </a:r>
            <a:r>
              <a:rPr kumimoji="0" lang="en-GB" sz="1050" b="1" i="1" u="sng"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Inclusion Referral Form</a:t>
            </a:r>
            <a:r>
              <a:rPr kumimoji="0" lang="en-GB" sz="1050" b="1" i="1"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 should </a:t>
            </a:r>
            <a:r>
              <a:rPr kumimoji="0" lang="en-GB" sz="1050" b="1" i="1" u="sng"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still be used</a:t>
            </a:r>
            <a:r>
              <a:rPr kumimoji="0" lang="en-GB" sz="1050" b="1" i="1"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 for the Alternative Tuition Service (ATS), IYFAP, Permanent Exclusions, requests for Reception / Key Stage 1 Specialist Unit provision and Alternative Provision</a:t>
            </a:r>
            <a:r>
              <a:rPr kumimoji="0" lang="en-GB" sz="1050" b="0" i="1"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a:t>
            </a:r>
            <a:r>
              <a:rPr kumimoji="0" lang="en-GB" sz="1050" b="0"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n-GB" sz="1050" b="0" i="1"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Inclusion Referral form can be found here: </a:t>
            </a:r>
            <a:r>
              <a:rPr kumimoji="0" lang="en-GB" sz="1050" b="0" i="1" u="sng" strike="noStrike" kern="1200" cap="none" spc="0" normalizeH="0" baseline="0" noProof="0" dirty="0">
                <a:ln>
                  <a:noFill/>
                </a:ln>
                <a:solidFill>
                  <a:srgbClr val="0000FF"/>
                </a:solidFill>
                <a:effectLst/>
                <a:uLnTx/>
                <a:uFillTx/>
                <a:latin typeface="Arial" panose="020B0604020202020204" pitchFamily="34" charset="0"/>
                <a:ea typeface="Calibri" panose="020F0502020204030204" pitchFamily="34" charset="0"/>
                <a:cs typeface="Times New Roman" panose="02020603050405020304" pitchFamily="18" charset="0"/>
                <a:hlinkClick r:id="rId7"/>
              </a:rPr>
              <a:t>Specialist Education Services (SES) | Community Directory (suffolk.gov.uk)</a:t>
            </a:r>
            <a:r>
              <a:rPr kumimoji="0" lang="en-GB" sz="1050" b="0" i="1"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 </a:t>
            </a:r>
            <a:br>
              <a:rPr kumimoji="0" lang="en-GB" sz="1050" b="0" i="1"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br>
            <a:r>
              <a:rPr kumimoji="0" lang="en-GB" sz="1050" b="0" i="1"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If you would like to join our </a:t>
            </a:r>
            <a:r>
              <a:rPr kumimoji="0" lang="en-GB" sz="1050" b="1" i="1" u="sng"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SENCo Forum and receive details of our regular CPD programme, </a:t>
            </a:r>
            <a:r>
              <a:rPr kumimoji="0" lang="en-GB" sz="1050" b="0" i="1"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including for new SENCos, please email </a:t>
            </a:r>
            <a:r>
              <a:rPr kumimoji="0" lang="en-GB" sz="1050" b="0" i="1" u="sng" strike="noStrike" kern="1200" cap="none" spc="0" normalizeH="0" baseline="0" noProof="0" dirty="0">
                <a:ln>
                  <a:noFill/>
                </a:ln>
                <a:solidFill>
                  <a:srgbClr val="0000FF"/>
                </a:solidFill>
                <a:effectLst/>
                <a:uLnTx/>
                <a:uFillTx/>
                <a:latin typeface="Arial" panose="020B0604020202020204" pitchFamily="34" charset="0"/>
                <a:ea typeface="Calibri" panose="020F0502020204030204" pitchFamily="34" charset="0"/>
                <a:cs typeface="Times New Roman" panose="02020603050405020304" pitchFamily="18" charset="0"/>
                <a:hlinkClick r:id="rId4"/>
              </a:rPr>
              <a:t>sencosupport@suffolk.gov.uk</a:t>
            </a:r>
            <a:b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br>
            <a:endParaRPr lang="en-GB" dirty="0"/>
          </a:p>
        </p:txBody>
      </p:sp>
      <p:sp>
        <p:nvSpPr>
          <p:cNvPr id="3" name="Content Placeholder 2">
            <a:extLst>
              <a:ext uri="{FF2B5EF4-FFF2-40B4-BE49-F238E27FC236}">
                <a16:creationId xmlns:a16="http://schemas.microsoft.com/office/drawing/2014/main" id="{ACBC131B-FA9F-6C9C-D150-EBE8351DE8D3}"/>
              </a:ext>
            </a:extLst>
          </p:cNvPr>
          <p:cNvSpPr>
            <a:spLocks noGrp="1"/>
          </p:cNvSpPr>
          <p:nvPr>
            <p:ph idx="1"/>
          </p:nvPr>
        </p:nvSpPr>
        <p:spPr>
          <a:xfrm>
            <a:off x="295275" y="485775"/>
            <a:ext cx="11420475" cy="5362575"/>
          </a:xfrm>
        </p:spPr>
        <p:txBody>
          <a:bodyPr/>
          <a:lstStyle/>
          <a:p>
            <a:pPr marL="0" indent="0">
              <a:buNone/>
            </a:pPr>
            <a:r>
              <a:rPr lang="en-GB" b="1" dirty="0">
                <a:solidFill>
                  <a:schemeClr val="accent6">
                    <a:lumMod val="75000"/>
                  </a:schemeClr>
                </a:solidFill>
                <a:latin typeface="Arial" panose="020B0604020202020204" pitchFamily="34" charset="0"/>
                <a:cs typeface="Arial" panose="020B0604020202020204" pitchFamily="34" charset="0"/>
              </a:rPr>
              <a:t>The SES Offer currently: </a:t>
            </a:r>
          </a:p>
        </p:txBody>
      </p:sp>
    </p:spTree>
    <p:extLst>
      <p:ext uri="{BB962C8B-B14F-4D97-AF65-F5344CB8AC3E}">
        <p14:creationId xmlns:p14="http://schemas.microsoft.com/office/powerpoint/2010/main" val="4117842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0AB25-5A2B-64C8-F0AE-3BB669FB1036}"/>
              </a:ext>
            </a:extLst>
          </p:cNvPr>
          <p:cNvSpPr>
            <a:spLocks noGrp="1"/>
          </p:cNvSpPr>
          <p:nvPr>
            <p:ph type="ctrTitle"/>
          </p:nvPr>
        </p:nvSpPr>
        <p:spPr>
          <a:xfrm>
            <a:off x="1524000" y="314325"/>
            <a:ext cx="9144000" cy="866775"/>
          </a:xfrm>
        </p:spPr>
        <p:txBody>
          <a:bodyPr>
            <a:normAutofit/>
          </a:bodyPr>
          <a:lstStyle/>
          <a:p>
            <a:r>
              <a:rPr lang="en-GB" sz="4800" dirty="0">
                <a:solidFill>
                  <a:schemeClr val="accent6">
                    <a:lumMod val="75000"/>
                  </a:schemeClr>
                </a:solidFill>
                <a:latin typeface="Arial" panose="020B0604020202020204" pitchFamily="34" charset="0"/>
                <a:cs typeface="Arial" panose="020B0604020202020204" pitchFamily="34" charset="0"/>
              </a:rPr>
              <a:t>Some key contacts </a:t>
            </a:r>
          </a:p>
        </p:txBody>
      </p:sp>
      <p:sp>
        <p:nvSpPr>
          <p:cNvPr id="3" name="Subtitle 2">
            <a:extLst>
              <a:ext uri="{FF2B5EF4-FFF2-40B4-BE49-F238E27FC236}">
                <a16:creationId xmlns:a16="http://schemas.microsoft.com/office/drawing/2014/main" id="{4AAC351B-2D83-20B1-BBC9-A978E65C1A6C}"/>
              </a:ext>
            </a:extLst>
          </p:cNvPr>
          <p:cNvSpPr>
            <a:spLocks noGrp="1"/>
          </p:cNvSpPr>
          <p:nvPr>
            <p:ph type="subTitle" idx="1"/>
          </p:nvPr>
        </p:nvSpPr>
        <p:spPr>
          <a:xfrm>
            <a:off x="333375" y="1524000"/>
            <a:ext cx="11696700" cy="5114925"/>
          </a:xfrm>
        </p:spPr>
        <p:txBody>
          <a:bodyPr>
            <a:normAutofit/>
          </a:bodyPr>
          <a:lstStyle/>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Specialist Education Services information</a:t>
            </a:r>
            <a:r>
              <a:rPr kumimoji="0" lang="en-GB" sz="2000" b="0" i="0" u="none" strike="noStrike" kern="1200" cap="none" spc="0" normalizeH="0" baseline="0" noProof="0" dirty="0">
                <a:ln>
                  <a:noFill/>
                </a:ln>
                <a:solidFill>
                  <a:srgbClr val="193F78"/>
                </a:solidFill>
                <a:effectLst/>
                <a:uLnTx/>
                <a:uFillTx/>
                <a:latin typeface="Arial" panose="020B0604020202020204" pitchFamily="34" charset="0"/>
                <a:ea typeface="+mn-ea"/>
                <a:cs typeface="Arial" panose="020B0604020202020204" pitchFamily="34" charset="0"/>
              </a:rPr>
              <a:t>: </a:t>
            </a:r>
            <a:r>
              <a:rPr kumimoji="0" lang="en-GB" sz="2000" b="1" i="0" u="none" strike="noStrike" kern="1200" cap="none" spc="0" normalizeH="0" baseline="0" noProof="0" dirty="0">
                <a:ln>
                  <a:noFill/>
                </a:ln>
                <a:solidFill>
                  <a:srgbClr val="B3B3B3"/>
                </a:solidFill>
                <a:effectLst/>
                <a:uLnTx/>
                <a:uFillTx/>
                <a:latin typeface="Arial" panose="020B0604020202020204" pitchFamily="34" charset="0"/>
                <a:ea typeface="+mn-ea"/>
                <a:cs typeface="Arial" panose="020B0604020202020204" pitchFamily="34" charset="0"/>
                <a:hlinkClick r:id="rId2">
                  <a:extLst>
                    <a:ext uri="{A12FA001-AC4F-418D-AE19-62706E023703}">
                      <ahyp:hlinkClr xmlns:ahyp="http://schemas.microsoft.com/office/drawing/2018/hyperlinkcolor" val="tx"/>
                    </a:ext>
                  </a:extLst>
                </a:hlinkClick>
              </a:rPr>
              <a:t>Suffolk </a:t>
            </a:r>
            <a:r>
              <a:rPr kumimoji="0" lang="en-GB" sz="2000" b="1" i="0" u="none" strike="noStrike" kern="1200" cap="none" spc="0" normalizeH="0" baseline="0" noProof="0" dirty="0" err="1">
                <a:ln>
                  <a:noFill/>
                </a:ln>
                <a:solidFill>
                  <a:srgbClr val="B3B3B3"/>
                </a:solidFill>
                <a:effectLst/>
                <a:uLnTx/>
                <a:uFillTx/>
                <a:latin typeface="Arial" panose="020B0604020202020204" pitchFamily="34" charset="0"/>
                <a:ea typeface="+mn-ea"/>
                <a:cs typeface="Arial" panose="020B0604020202020204" pitchFamily="34" charset="0"/>
                <a:hlinkClick r:id="rId2">
                  <a:extLst>
                    <a:ext uri="{A12FA001-AC4F-418D-AE19-62706E023703}">
                      <ahyp:hlinkClr xmlns:ahyp="http://schemas.microsoft.com/office/drawing/2018/hyperlinkcolor" val="tx"/>
                    </a:ext>
                  </a:extLst>
                </a:hlinkClick>
              </a:rPr>
              <a:t>InfoLink</a:t>
            </a:r>
            <a:r>
              <a:rPr kumimoji="0" lang="en-GB" sz="2000" b="1" i="0" u="none" strike="noStrike" kern="1200" cap="none" spc="0" normalizeH="0" baseline="0" noProof="0" dirty="0">
                <a:ln>
                  <a:noFill/>
                </a:ln>
                <a:solidFill>
                  <a:srgbClr val="28AFA3"/>
                </a:solidFill>
                <a:effectLst/>
                <a:uLnTx/>
                <a:uFillTx/>
                <a:latin typeface="Arial" panose="020B0604020202020204" pitchFamily="34" charset="0"/>
                <a:ea typeface="+mn-ea"/>
                <a:cs typeface="Arial" panose="020B0604020202020204" pitchFamily="34" charset="0"/>
                <a:hlinkClick r:id="rId2">
                  <a:extLst>
                    <a:ext uri="{A12FA001-AC4F-418D-AE19-62706E023703}">
                      <ahyp:hlinkClr xmlns:ahyp="http://schemas.microsoft.com/office/drawing/2018/hyperlinkcolor" val="tx"/>
                    </a:ext>
                  </a:extLst>
                </a:hlinkClick>
              </a:rPr>
              <a:t> | Specialist Education Services (SES) Suffolk County Council</a:t>
            </a:r>
            <a:endParaRPr lang="en-GB" sz="2000" b="1" dirty="0">
              <a:solidFill>
                <a:srgbClr val="28AFA3"/>
              </a:solidFill>
              <a:latin typeface="Arial" panose="020B0604020202020204" pitchFamily="34" charset="0"/>
              <a:cs typeface="Arial" panose="020B0604020202020204" pitchFamily="34" charset="0"/>
            </a:endParaRP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Family Services Teams: </a:t>
            </a:r>
            <a:r>
              <a:rPr kumimoji="0" lang="en-GB" sz="2000" b="1" i="0" u="none" strike="noStrike" kern="1200" cap="none" spc="0" normalizeH="0" baseline="0" noProof="0" dirty="0">
                <a:ln>
                  <a:noFill/>
                </a:ln>
                <a:solidFill>
                  <a:srgbClr val="B3B3B3"/>
                </a:solidFill>
                <a:effectLst/>
                <a:uLnTx/>
                <a:uFillTx/>
                <a:latin typeface="Calibri" panose="020F0502020204030204"/>
                <a:ea typeface="+mn-ea"/>
                <a:cs typeface="+mn-cs"/>
                <a:hlinkClick r:id="rId3">
                  <a:extLst>
                    <a:ext uri="{A12FA001-AC4F-418D-AE19-62706E023703}">
                      <ahyp:hlinkClr xmlns:ahyp="http://schemas.microsoft.com/office/drawing/2018/hyperlinkcolor" val="tx"/>
                    </a:ext>
                  </a:extLst>
                </a:hlinkClick>
              </a:rPr>
              <a:t>Suffolk </a:t>
            </a:r>
            <a:r>
              <a:rPr kumimoji="0" lang="en-GB" sz="2000" b="1" i="0" u="none" strike="noStrike" kern="1200" cap="none" spc="0" normalizeH="0" baseline="0" noProof="0" dirty="0" err="1">
                <a:ln>
                  <a:noFill/>
                </a:ln>
                <a:solidFill>
                  <a:srgbClr val="B3B3B3"/>
                </a:solidFill>
                <a:effectLst/>
                <a:uLnTx/>
                <a:uFillTx/>
                <a:latin typeface="Calibri" panose="020F0502020204030204"/>
                <a:ea typeface="+mn-ea"/>
                <a:cs typeface="+mn-cs"/>
                <a:hlinkClick r:id="rId3">
                  <a:extLst>
                    <a:ext uri="{A12FA001-AC4F-418D-AE19-62706E023703}">
                      <ahyp:hlinkClr xmlns:ahyp="http://schemas.microsoft.com/office/drawing/2018/hyperlinkcolor" val="tx"/>
                    </a:ext>
                  </a:extLst>
                </a:hlinkClick>
              </a:rPr>
              <a:t>InfoLink</a:t>
            </a:r>
            <a:r>
              <a:rPr kumimoji="0" lang="en-GB" sz="2000" b="1" i="0" u="none" strike="noStrike" kern="1200" cap="none" spc="0" normalizeH="0" baseline="0" noProof="0" dirty="0">
                <a:ln>
                  <a:noFill/>
                </a:ln>
                <a:solidFill>
                  <a:srgbClr val="28AFA3"/>
                </a:solidFill>
                <a:effectLst/>
                <a:uLnTx/>
                <a:uFillTx/>
                <a:latin typeface="Calibri" panose="020F0502020204030204"/>
                <a:ea typeface="+mn-ea"/>
                <a:cs typeface="+mn-cs"/>
                <a:hlinkClick r:id="rId3">
                  <a:extLst>
                    <a:ext uri="{A12FA001-AC4F-418D-AE19-62706E023703}">
                      <ahyp:hlinkClr xmlns:ahyp="http://schemas.microsoft.com/office/drawing/2018/hyperlinkcolor" val="tx"/>
                    </a:ext>
                  </a:extLst>
                </a:hlinkClick>
              </a:rPr>
              <a:t> | *SEND Family Services</a:t>
            </a:r>
            <a:endParaRPr lang="en-GB" sz="2000" b="1" dirty="0">
              <a:solidFill>
                <a:srgbClr val="28AFA3"/>
              </a:solidFill>
              <a:latin typeface="Calibri" panose="020F0502020204030204"/>
            </a:endParaRP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SENCo Central – the ‘go to’ place: </a:t>
            </a:r>
            <a:r>
              <a:rPr kumimoji="0" lang="en-GB" sz="2000" b="1" i="0" u="none" strike="noStrike" kern="1200" cap="none" spc="0" normalizeH="0" baseline="0" noProof="0" dirty="0">
                <a:ln>
                  <a:noFill/>
                </a:ln>
                <a:solidFill>
                  <a:srgbClr val="B3B3B3"/>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Suffolk </a:t>
            </a:r>
            <a:r>
              <a:rPr kumimoji="0" lang="en-GB" sz="2000" b="1" i="0" u="none" strike="noStrike" kern="1200" cap="none" spc="0" normalizeH="0" baseline="0" noProof="0" dirty="0" err="1">
                <a:ln>
                  <a:noFill/>
                </a:ln>
                <a:solidFill>
                  <a:srgbClr val="B3B3B3"/>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InfoLink</a:t>
            </a:r>
            <a:r>
              <a:rPr kumimoji="0" lang="en-GB" sz="2000" b="1" i="0" u="none" strike="noStrike" kern="1200" cap="none" spc="0" normalizeH="0" baseline="0" noProof="0" dirty="0">
                <a:ln>
                  <a:noFill/>
                </a:ln>
                <a:solidFill>
                  <a:srgbClr val="28AFA3"/>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 | SENCO Central</a:t>
            </a:r>
            <a:endParaRPr kumimoji="0" lang="en-GB" sz="2000" b="1" i="0" u="none" strike="noStrike" kern="1200" cap="none" spc="0" normalizeH="0" baseline="0" noProof="0" dirty="0">
              <a:ln>
                <a:noFill/>
              </a:ln>
              <a:solidFill>
                <a:srgbClr val="28AFA3"/>
              </a:solidFill>
              <a:effectLst/>
              <a:uLnTx/>
              <a:uFillTx/>
              <a:latin typeface="Calibri" panose="020F0502020204030204"/>
              <a:ea typeface="+mn-ea"/>
              <a:cs typeface="+mn-cs"/>
            </a:endParaRP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2000" b="1" dirty="0">
                <a:latin typeface="Arial" panose="020B0604020202020204" pitchFamily="34" charset="0"/>
                <a:cs typeface="Arial" panose="020B0604020202020204" pitchFamily="34" charset="0"/>
              </a:rPr>
              <a:t>Inclusion Support Line: 01473 2655012 or </a:t>
            </a:r>
            <a:r>
              <a:rPr lang="en-GB" sz="2000" b="1" dirty="0">
                <a:latin typeface="Arial" panose="020B0604020202020204" pitchFamily="34" charset="0"/>
                <a:cs typeface="Arial" panose="020B0604020202020204" pitchFamily="34" charset="0"/>
                <a:hlinkClick r:id="rId5"/>
              </a:rPr>
              <a:t>localoffer@suffolk.gov.uk</a:t>
            </a:r>
            <a:r>
              <a:rPr lang="en-GB" sz="2000" b="1" dirty="0">
                <a:latin typeface="Arial" panose="020B0604020202020204" pitchFamily="34" charset="0"/>
                <a:cs typeface="Arial" panose="020B0604020202020204" pitchFamily="34" charset="0"/>
              </a:rPr>
              <a:t> </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000" b="1" i="0" u="none" strike="noStrike" kern="1200" cap="none" spc="0" normalizeH="0" baseline="0" noProof="0" dirty="0">
                <a:ln>
                  <a:noFill/>
                </a:ln>
                <a:effectLst/>
                <a:uLnTx/>
                <a:uFillTx/>
                <a:latin typeface="Arial" panose="020B0604020202020204" pitchFamily="34" charset="0"/>
                <a:cs typeface="Arial" panose="020B0604020202020204" pitchFamily="34" charset="0"/>
              </a:rPr>
              <a:t>E</a:t>
            </a:r>
            <a:r>
              <a:rPr lang="en-GB" sz="2000" b="1" dirty="0" err="1">
                <a:latin typeface="Arial" panose="020B0604020202020204" pitchFamily="34" charset="0"/>
                <a:cs typeface="Arial" panose="020B0604020202020204" pitchFamily="34" charset="0"/>
              </a:rPr>
              <a:t>xclusions</a:t>
            </a:r>
            <a:r>
              <a:rPr lang="en-GB" sz="2000" b="1" dirty="0">
                <a:latin typeface="Arial" panose="020B0604020202020204" pitchFamily="34" charset="0"/>
                <a:cs typeface="Arial" panose="020B0604020202020204" pitchFamily="34" charset="0"/>
              </a:rPr>
              <a:t>:  </a:t>
            </a:r>
            <a:r>
              <a:rPr lang="en-GB" sz="2000" b="1" dirty="0">
                <a:latin typeface="Arial" panose="020B0604020202020204" pitchFamily="34" charset="0"/>
                <a:cs typeface="Arial" panose="020B0604020202020204" pitchFamily="34" charset="0"/>
                <a:hlinkClick r:id="rId6"/>
              </a:rPr>
              <a:t>EducationAccess@suffolk.gov.uk</a:t>
            </a:r>
            <a:r>
              <a:rPr lang="en-GB" sz="2000" b="1" dirty="0">
                <a:latin typeface="Arial" panose="020B0604020202020204" pitchFamily="34" charset="0"/>
                <a:cs typeface="Arial" panose="020B0604020202020204" pitchFamily="34" charset="0"/>
              </a:rPr>
              <a:t> </a:t>
            </a:r>
            <a:endParaRPr kumimoji="0" lang="en-GB" sz="2000" b="1"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GB" sz="2000"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If you are worried about a child or young person’s attendance, </a:t>
            </a:r>
            <a:r>
              <a:rPr kumimoji="0" lang="en-GB" sz="2000" b="1" i="0"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for any reason</a:t>
            </a:r>
            <a:r>
              <a:rPr kumimoji="0" lang="en-GB" sz="2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t>
            </a:r>
            <a:r>
              <a:rPr kumimoji="0" lang="en-GB" sz="2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please contact your EWO in SCC: </a:t>
            </a:r>
            <a:r>
              <a:rPr kumimoji="0" lang="en-GB"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hlinkClick r:id="rId7">
                  <a:extLst>
                    <a:ext uri="{A12FA001-AC4F-418D-AE19-62706E023703}">
                      <ahyp:hlinkClr xmlns:ahyp="http://schemas.microsoft.com/office/drawing/2018/hyperlinkcolor" val="tx"/>
                    </a:ext>
                  </a:extLst>
                </a:hlinkClick>
              </a:rPr>
              <a:t>schoolattendance@suffolk.gov.uk</a:t>
            </a:r>
            <a:r>
              <a:rPr lang="en-GB" sz="2000" dirty="0">
                <a:solidFill>
                  <a:srgbClr val="000000"/>
                </a:solidFill>
                <a:latin typeface="Arial" panose="020B0604020202020204" pitchFamily="34" charset="0"/>
                <a:cs typeface="Arial" panose="020B0604020202020204" pitchFamily="34" charset="0"/>
              </a:rPr>
              <a:t> Every school has an EWO allocated to the setting. </a:t>
            </a:r>
            <a:endParaRPr kumimoji="0" lang="en-GB"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You can also contact the Alternative Tuition Service on: </a:t>
            </a:r>
            <a:r>
              <a:rPr kumimoji="0" lang="en-GB"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hlinkClick r:id="rId8">
                  <a:extLst>
                    <a:ext uri="{A12FA001-AC4F-418D-AE19-62706E023703}">
                      <ahyp:hlinkClr xmlns:ahyp="http://schemas.microsoft.com/office/drawing/2018/hyperlinkcolor" val="tx"/>
                    </a:ext>
                  </a:extLst>
                </a:hlinkClick>
              </a:rPr>
              <a:t>ATS@suffolk.gov.uk</a:t>
            </a:r>
            <a:r>
              <a:rPr kumimoji="0" lang="en-GB"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or </a:t>
            </a:r>
            <a:r>
              <a:rPr kumimoji="0" lang="en-GB" sz="20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tel</a:t>
            </a:r>
            <a:r>
              <a:rPr kumimoji="0" lang="en-GB"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01473 263818. The team will advise you re next steps, including whether or not a referral is appropriate.</a:t>
            </a:r>
          </a:p>
          <a:p>
            <a:pPr algn="l"/>
            <a:r>
              <a:rPr lang="en-GB" dirty="0">
                <a:hlinkClick r:id="rId9"/>
              </a:rPr>
              <a:t>Working together to improve school attendance - GOV.UK (www.gov.uk)</a:t>
            </a:r>
            <a:endParaRPr lang="en-GB" dirty="0"/>
          </a:p>
        </p:txBody>
      </p:sp>
    </p:spTree>
    <p:extLst>
      <p:ext uri="{BB962C8B-B14F-4D97-AF65-F5344CB8AC3E}">
        <p14:creationId xmlns:p14="http://schemas.microsoft.com/office/powerpoint/2010/main" val="23796564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954</Words>
  <Application>Microsoft Office PowerPoint</Application>
  <PresentationFormat>Widescreen</PresentationFormat>
  <Paragraphs>36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Welcome to the SENCo Forum  May 2023</vt:lpstr>
      <vt:lpstr>SES Updates and Information</vt:lpstr>
      <vt:lpstr>More updates:</vt:lpstr>
      <vt:lpstr>Suffolk Inclusion Support Line – Available all day, for education staff to help them to source the advice, guidance and information needed.  Contact us on 01473 265502 or via email localoffer@suffolk.gov.uk  Inclusion Support Meetings (ISMs) – available across all primary areas of need, to book: http://www.suffolk.gov.uk/sesinclusionappointment (ISMs are also available to Post 16 Settings, ISM’s can be to seek available support for implementing provision with a child or young person’s EHCP).  Education Access Team – Offer ISM’s. The team are ready to support you with discussions about those CYP vulnerable to exclusion or non attendance. In all cases the ISMs are designed to support you as quickly, and as easily as possible, supporting early interventions.  SEND Support Consultations/Solution Circles - are available from SES and from the Psychology and Therapeutic Services by emailing sencosupport@suffolk.gov.uk These are multi-professional virtual meetings designed to support early intervention and where a multi team of professionals is needed.   SES referrals (core offer): requested via the SES Referral Form and sent to SESReferrals@suffolk.gov.uk  This will be for requests for Cognition and Learning, SpLD, Communication and Interaction, the Speech, Language and Communication Needs (SLCN) service, SEMH, Physical / Sensory and the Whole School Inclusion Service. Suffolk InfoLink | Specialist Education Services (SES) Suffolk County Council   The Inclusion Referral Form should still be used for the Alternative Tuition Service (ATS), IYFAP, Permanent Exclusions, requests for Reception / Key Stage 1 Specialist Unit provision and Alternative Provision. Inclusion Referral form can be found here: Specialist Education Services (SES) | Community Directory (suffolk.gov.uk)  If you would like to join our SENCo Forum and receive details of our regular CPD programme, including for new SENCos, please email sencosupport@suffolk.gov.uk </vt:lpstr>
      <vt:lpstr>Some key contacts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SENCo Forum  May 2023</dc:title>
  <dc:creator>Izzy Connell</dc:creator>
  <cp:lastModifiedBy>Izzy Connell</cp:lastModifiedBy>
  <cp:revision>1</cp:revision>
  <dcterms:created xsi:type="dcterms:W3CDTF">2023-05-22T11:09:33Z</dcterms:created>
  <dcterms:modified xsi:type="dcterms:W3CDTF">2023-05-24T07:10:50Z</dcterms:modified>
</cp:coreProperties>
</file>