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687" r:id="rId6"/>
    <p:sldMasterId id="2147483694" r:id="rId7"/>
    <p:sldMasterId id="2147483700" r:id="rId8"/>
  </p:sldMasterIdLst>
  <p:notesMasterIdLst>
    <p:notesMasterId r:id="rId43"/>
  </p:notesMasterIdLst>
  <p:handoutMasterIdLst>
    <p:handoutMasterId r:id="rId44"/>
  </p:handoutMasterIdLst>
  <p:sldIdLst>
    <p:sldId id="990" r:id="rId9"/>
    <p:sldId id="991" r:id="rId10"/>
    <p:sldId id="973" r:id="rId11"/>
    <p:sldId id="975" r:id="rId12"/>
    <p:sldId id="976" r:id="rId13"/>
    <p:sldId id="320" r:id="rId14"/>
    <p:sldId id="1119" r:id="rId15"/>
    <p:sldId id="266" r:id="rId16"/>
    <p:sldId id="267" r:id="rId17"/>
    <p:sldId id="1121" r:id="rId18"/>
    <p:sldId id="291" r:id="rId19"/>
    <p:sldId id="989" r:id="rId20"/>
    <p:sldId id="982" r:id="rId21"/>
    <p:sldId id="978" r:id="rId22"/>
    <p:sldId id="263" r:id="rId23"/>
    <p:sldId id="2145706741" r:id="rId24"/>
    <p:sldId id="264" r:id="rId25"/>
    <p:sldId id="323" r:id="rId26"/>
    <p:sldId id="269" r:id="rId27"/>
    <p:sldId id="979" r:id="rId28"/>
    <p:sldId id="988" r:id="rId29"/>
    <p:sldId id="983" r:id="rId30"/>
    <p:sldId id="984" r:id="rId31"/>
    <p:sldId id="980" r:id="rId32"/>
    <p:sldId id="1008" r:id="rId33"/>
    <p:sldId id="1122" r:id="rId34"/>
    <p:sldId id="2145706748" r:id="rId35"/>
    <p:sldId id="260" r:id="rId36"/>
    <p:sldId id="1115" r:id="rId37"/>
    <p:sldId id="298" r:id="rId38"/>
    <p:sldId id="2145706747" r:id="rId39"/>
    <p:sldId id="1060" r:id="rId40"/>
    <p:sldId id="2145706749" r:id="rId41"/>
    <p:sldId id="1120"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1C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598" autoAdjust="0"/>
  </p:normalViewPr>
  <p:slideViewPr>
    <p:cSldViewPr snapToGrid="0">
      <p:cViewPr varScale="1">
        <p:scale>
          <a:sx n="79" d="100"/>
          <a:sy n="79" d="100"/>
        </p:scale>
        <p:origin x="43" y="67"/>
      </p:cViewPr>
      <p:guideLst>
        <p:guide orient="horz" pos="2160"/>
        <p:guide pos="3840"/>
      </p:guideLst>
    </p:cSldViewPr>
  </p:slideViewPr>
  <p:outlineViewPr>
    <p:cViewPr>
      <p:scale>
        <a:sx n="33" d="100"/>
        <a:sy n="33" d="100"/>
      </p:scale>
      <p:origin x="0" y="-34810"/>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05F6-DE67-4F72-9A8B-6863EAA6851F}"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GB"/>
        </a:p>
      </dgm:t>
    </dgm:pt>
    <dgm:pt modelId="{FE0483CC-97AD-431E-B933-E2490AA0C08E}">
      <dgm:prSet phldrT="[Text]"/>
      <dgm:spPr/>
      <dgm:t>
        <a:bodyPr/>
        <a:lstStyle/>
        <a:p>
          <a:r>
            <a:rPr lang="en-US" b="1"/>
            <a:t>Evaluate</a:t>
          </a:r>
          <a:endParaRPr lang="en-GB" b="1"/>
        </a:p>
      </dgm:t>
    </dgm:pt>
    <dgm:pt modelId="{7EF8264A-9686-4555-B8AF-9CC27357E0C8}" type="parTrans" cxnId="{0D1C850A-6F7E-4D15-9378-2E7502B9E222}">
      <dgm:prSet/>
      <dgm:spPr/>
      <dgm:t>
        <a:bodyPr/>
        <a:lstStyle/>
        <a:p>
          <a:endParaRPr lang="en-GB"/>
        </a:p>
      </dgm:t>
    </dgm:pt>
    <dgm:pt modelId="{470253A9-E705-4DD4-AADF-18A18B663519}" type="sibTrans" cxnId="{0D1C850A-6F7E-4D15-9378-2E7502B9E222}">
      <dgm:prSet/>
      <dgm:spPr/>
      <dgm:t>
        <a:bodyPr/>
        <a:lstStyle/>
        <a:p>
          <a:endParaRPr lang="en-GB"/>
        </a:p>
      </dgm:t>
    </dgm:pt>
    <dgm:pt modelId="{CAC9D1B1-4AB0-444C-9B6E-3CB7B1E81E1C}">
      <dgm:prSet phldrT="[Text]"/>
      <dgm:spPr/>
      <dgm:t>
        <a:bodyPr/>
        <a:lstStyle/>
        <a:p>
          <a:r>
            <a:rPr lang="en-GB" b="1"/>
            <a:t>Advertise</a:t>
          </a:r>
        </a:p>
      </dgm:t>
    </dgm:pt>
    <dgm:pt modelId="{B9FFDCB9-B586-4201-A9D7-2EECFDFA526F}" type="parTrans" cxnId="{B92717AF-672E-46D6-AB5B-D8952CC98D73}">
      <dgm:prSet/>
      <dgm:spPr/>
      <dgm:t>
        <a:bodyPr/>
        <a:lstStyle/>
        <a:p>
          <a:endParaRPr lang="en-GB"/>
        </a:p>
      </dgm:t>
    </dgm:pt>
    <dgm:pt modelId="{39379F14-3965-4043-A3EA-9D3C03D89F85}" type="sibTrans" cxnId="{B92717AF-672E-46D6-AB5B-D8952CC98D73}">
      <dgm:prSet/>
      <dgm:spPr/>
      <dgm:t>
        <a:bodyPr/>
        <a:lstStyle/>
        <a:p>
          <a:endParaRPr lang="en-GB"/>
        </a:p>
      </dgm:t>
    </dgm:pt>
    <dgm:pt modelId="{9740EF06-C399-4A37-B529-BB140D5AFC66}">
      <dgm:prSet phldrT="[Text]"/>
      <dgm:spPr/>
      <dgm:t>
        <a:bodyPr/>
        <a:lstStyle/>
        <a:p>
          <a:r>
            <a:rPr lang="en-US" b="1"/>
            <a:t>Interview &amp; appoint</a:t>
          </a:r>
          <a:endParaRPr lang="en-GB" b="1"/>
        </a:p>
      </dgm:t>
    </dgm:pt>
    <dgm:pt modelId="{B36B0BFC-F4A4-449D-8DA3-366A4049019D}" type="parTrans" cxnId="{2FA243F1-6B8E-481A-A582-4CA471D8486C}">
      <dgm:prSet/>
      <dgm:spPr/>
      <dgm:t>
        <a:bodyPr/>
        <a:lstStyle/>
        <a:p>
          <a:endParaRPr lang="en-GB"/>
        </a:p>
      </dgm:t>
    </dgm:pt>
    <dgm:pt modelId="{6856165D-5633-45CA-9729-1D480B668660}" type="sibTrans" cxnId="{2FA243F1-6B8E-481A-A582-4CA471D8486C}">
      <dgm:prSet/>
      <dgm:spPr/>
      <dgm:t>
        <a:bodyPr/>
        <a:lstStyle/>
        <a:p>
          <a:endParaRPr lang="en-GB"/>
        </a:p>
      </dgm:t>
    </dgm:pt>
    <dgm:pt modelId="{E33693D8-B80A-41CA-AE17-3A3E85CA0E68}">
      <dgm:prSet phldrT="[Text]"/>
      <dgm:spPr/>
      <dgm:t>
        <a:bodyPr/>
        <a:lstStyle/>
        <a:p>
          <a:r>
            <a:rPr lang="en-US" b="1"/>
            <a:t>Welcome</a:t>
          </a:r>
          <a:r>
            <a:rPr lang="en-US"/>
            <a:t> &amp; </a:t>
          </a:r>
          <a:r>
            <a:rPr lang="en-US" b="1"/>
            <a:t>induct</a:t>
          </a:r>
          <a:endParaRPr lang="en-GB" b="1"/>
        </a:p>
      </dgm:t>
    </dgm:pt>
    <dgm:pt modelId="{2074FA7D-EDEA-4FC0-AF0A-9541AF3E8A1B}" type="parTrans" cxnId="{C154AEF4-1201-4BE7-B1C9-ACE92FCE0383}">
      <dgm:prSet/>
      <dgm:spPr/>
      <dgm:t>
        <a:bodyPr/>
        <a:lstStyle/>
        <a:p>
          <a:endParaRPr lang="en-GB"/>
        </a:p>
      </dgm:t>
    </dgm:pt>
    <dgm:pt modelId="{DD1FAA03-DDE5-4893-A200-2F3391AADB7F}" type="sibTrans" cxnId="{C154AEF4-1201-4BE7-B1C9-ACE92FCE0383}">
      <dgm:prSet/>
      <dgm:spPr/>
      <dgm:t>
        <a:bodyPr/>
        <a:lstStyle/>
        <a:p>
          <a:endParaRPr lang="en-GB"/>
        </a:p>
      </dgm:t>
    </dgm:pt>
    <dgm:pt modelId="{DCDA6CBD-4BF8-4C07-8838-3B303B52C9E8}">
      <dgm:prSet phldrT="[Text]"/>
      <dgm:spPr/>
      <dgm:t>
        <a:bodyPr/>
        <a:lstStyle/>
        <a:p>
          <a:r>
            <a:rPr lang="en-US" b="1"/>
            <a:t>Develop</a:t>
          </a:r>
          <a:endParaRPr lang="en-GB" b="1"/>
        </a:p>
      </dgm:t>
    </dgm:pt>
    <dgm:pt modelId="{42464DE3-60A5-42D4-B5F8-EC2359E2785A}" type="parTrans" cxnId="{9E12272A-D2A5-43E9-9F67-60A3C712A815}">
      <dgm:prSet/>
      <dgm:spPr/>
      <dgm:t>
        <a:bodyPr/>
        <a:lstStyle/>
        <a:p>
          <a:endParaRPr lang="en-GB"/>
        </a:p>
      </dgm:t>
    </dgm:pt>
    <dgm:pt modelId="{54D913CB-66B6-41B2-8E85-C818ECD7B1F8}" type="sibTrans" cxnId="{9E12272A-D2A5-43E9-9F67-60A3C712A815}">
      <dgm:prSet/>
      <dgm:spPr/>
      <dgm:t>
        <a:bodyPr/>
        <a:lstStyle/>
        <a:p>
          <a:endParaRPr lang="en-GB"/>
        </a:p>
      </dgm:t>
    </dgm:pt>
    <dgm:pt modelId="{3E28C7EA-2E15-4001-9E00-2DE6D779C487}" type="pres">
      <dgm:prSet presAssocID="{3E2F05F6-DE67-4F72-9A8B-6863EAA6851F}" presName="cycle" presStyleCnt="0">
        <dgm:presLayoutVars>
          <dgm:dir/>
          <dgm:resizeHandles val="exact"/>
        </dgm:presLayoutVars>
      </dgm:prSet>
      <dgm:spPr/>
    </dgm:pt>
    <dgm:pt modelId="{7C70C27C-9C96-4CB6-A1C0-5EF63FBDA97A}" type="pres">
      <dgm:prSet presAssocID="{FE0483CC-97AD-431E-B933-E2490AA0C08E}" presName="node" presStyleLbl="node1" presStyleIdx="0" presStyleCnt="5">
        <dgm:presLayoutVars>
          <dgm:bulletEnabled val="1"/>
        </dgm:presLayoutVars>
      </dgm:prSet>
      <dgm:spPr/>
    </dgm:pt>
    <dgm:pt modelId="{B97DA399-8435-430D-BEA8-AFFEBF0CD080}" type="pres">
      <dgm:prSet presAssocID="{470253A9-E705-4DD4-AADF-18A18B663519}" presName="sibTrans" presStyleLbl="sibTrans2D1" presStyleIdx="0" presStyleCnt="5"/>
      <dgm:spPr/>
    </dgm:pt>
    <dgm:pt modelId="{E68F999A-CE33-4F94-A5A1-9A7AACDBA32C}" type="pres">
      <dgm:prSet presAssocID="{470253A9-E705-4DD4-AADF-18A18B663519}" presName="connectorText" presStyleLbl="sibTrans2D1" presStyleIdx="0" presStyleCnt="5"/>
      <dgm:spPr/>
    </dgm:pt>
    <dgm:pt modelId="{577C31C5-200C-47FD-89BD-9C3F12B8A629}" type="pres">
      <dgm:prSet presAssocID="{CAC9D1B1-4AB0-444C-9B6E-3CB7B1E81E1C}" presName="node" presStyleLbl="node1" presStyleIdx="1" presStyleCnt="5">
        <dgm:presLayoutVars>
          <dgm:bulletEnabled val="1"/>
        </dgm:presLayoutVars>
      </dgm:prSet>
      <dgm:spPr/>
    </dgm:pt>
    <dgm:pt modelId="{FBACD6A6-8446-4A6C-92BE-D4A41DB3D522}" type="pres">
      <dgm:prSet presAssocID="{39379F14-3965-4043-A3EA-9D3C03D89F85}" presName="sibTrans" presStyleLbl="sibTrans2D1" presStyleIdx="1" presStyleCnt="5"/>
      <dgm:spPr/>
    </dgm:pt>
    <dgm:pt modelId="{FE67322D-275F-4133-B23E-0027B4B42F41}" type="pres">
      <dgm:prSet presAssocID="{39379F14-3965-4043-A3EA-9D3C03D89F85}" presName="connectorText" presStyleLbl="sibTrans2D1" presStyleIdx="1" presStyleCnt="5"/>
      <dgm:spPr/>
    </dgm:pt>
    <dgm:pt modelId="{22F90089-45BC-4E52-8D8C-EF89D42BEE9F}" type="pres">
      <dgm:prSet presAssocID="{9740EF06-C399-4A37-B529-BB140D5AFC66}" presName="node" presStyleLbl="node1" presStyleIdx="2" presStyleCnt="5">
        <dgm:presLayoutVars>
          <dgm:bulletEnabled val="1"/>
        </dgm:presLayoutVars>
      </dgm:prSet>
      <dgm:spPr/>
    </dgm:pt>
    <dgm:pt modelId="{AA0F23A8-A772-42B7-8FB1-459DDA9B5261}" type="pres">
      <dgm:prSet presAssocID="{6856165D-5633-45CA-9729-1D480B668660}" presName="sibTrans" presStyleLbl="sibTrans2D1" presStyleIdx="2" presStyleCnt="5"/>
      <dgm:spPr/>
    </dgm:pt>
    <dgm:pt modelId="{33DE4431-B225-4F35-A16E-A1D67B566AA0}" type="pres">
      <dgm:prSet presAssocID="{6856165D-5633-45CA-9729-1D480B668660}" presName="connectorText" presStyleLbl="sibTrans2D1" presStyleIdx="2" presStyleCnt="5"/>
      <dgm:spPr/>
    </dgm:pt>
    <dgm:pt modelId="{E85EA1F2-97DF-47C0-81EB-4FD466B3F8AD}" type="pres">
      <dgm:prSet presAssocID="{E33693D8-B80A-41CA-AE17-3A3E85CA0E68}" presName="node" presStyleLbl="node1" presStyleIdx="3" presStyleCnt="5">
        <dgm:presLayoutVars>
          <dgm:bulletEnabled val="1"/>
        </dgm:presLayoutVars>
      </dgm:prSet>
      <dgm:spPr/>
    </dgm:pt>
    <dgm:pt modelId="{11178CA0-B98E-4C2B-8546-44B3CACA52F7}" type="pres">
      <dgm:prSet presAssocID="{DD1FAA03-DDE5-4893-A200-2F3391AADB7F}" presName="sibTrans" presStyleLbl="sibTrans2D1" presStyleIdx="3" presStyleCnt="5"/>
      <dgm:spPr/>
    </dgm:pt>
    <dgm:pt modelId="{8F276C37-7497-4B72-9CC2-9FF1598E0B7A}" type="pres">
      <dgm:prSet presAssocID="{DD1FAA03-DDE5-4893-A200-2F3391AADB7F}" presName="connectorText" presStyleLbl="sibTrans2D1" presStyleIdx="3" presStyleCnt="5"/>
      <dgm:spPr/>
    </dgm:pt>
    <dgm:pt modelId="{2F70E96A-0327-47D4-AF79-ABEC09228F20}" type="pres">
      <dgm:prSet presAssocID="{DCDA6CBD-4BF8-4C07-8838-3B303B52C9E8}" presName="node" presStyleLbl="node1" presStyleIdx="4" presStyleCnt="5">
        <dgm:presLayoutVars>
          <dgm:bulletEnabled val="1"/>
        </dgm:presLayoutVars>
      </dgm:prSet>
      <dgm:spPr/>
    </dgm:pt>
    <dgm:pt modelId="{F8DC45AB-7FA2-494B-A09B-C9F631D30EA7}" type="pres">
      <dgm:prSet presAssocID="{54D913CB-66B6-41B2-8E85-C818ECD7B1F8}" presName="sibTrans" presStyleLbl="sibTrans2D1" presStyleIdx="4" presStyleCnt="5"/>
      <dgm:spPr/>
    </dgm:pt>
    <dgm:pt modelId="{0CFAE919-59A1-498C-9A33-B4EA2C777F39}" type="pres">
      <dgm:prSet presAssocID="{54D913CB-66B6-41B2-8E85-C818ECD7B1F8}" presName="connectorText" presStyleLbl="sibTrans2D1" presStyleIdx="4" presStyleCnt="5"/>
      <dgm:spPr/>
    </dgm:pt>
  </dgm:ptLst>
  <dgm:cxnLst>
    <dgm:cxn modelId="{FE788801-21A3-4FDD-B9AE-7A7BDC85F893}" type="presOf" srcId="{39379F14-3965-4043-A3EA-9D3C03D89F85}" destId="{FBACD6A6-8446-4A6C-92BE-D4A41DB3D522}" srcOrd="0" destOrd="0" presId="urn:microsoft.com/office/officeart/2005/8/layout/cycle2"/>
    <dgm:cxn modelId="{0D1C850A-6F7E-4D15-9378-2E7502B9E222}" srcId="{3E2F05F6-DE67-4F72-9A8B-6863EAA6851F}" destId="{FE0483CC-97AD-431E-B933-E2490AA0C08E}" srcOrd="0" destOrd="0" parTransId="{7EF8264A-9686-4555-B8AF-9CC27357E0C8}" sibTransId="{470253A9-E705-4DD4-AADF-18A18B663519}"/>
    <dgm:cxn modelId="{D084FB28-F4F7-45AA-84D7-9B5D6652BD77}" type="presOf" srcId="{E33693D8-B80A-41CA-AE17-3A3E85CA0E68}" destId="{E85EA1F2-97DF-47C0-81EB-4FD466B3F8AD}" srcOrd="0" destOrd="0" presId="urn:microsoft.com/office/officeart/2005/8/layout/cycle2"/>
    <dgm:cxn modelId="{9E12272A-D2A5-43E9-9F67-60A3C712A815}" srcId="{3E2F05F6-DE67-4F72-9A8B-6863EAA6851F}" destId="{DCDA6CBD-4BF8-4C07-8838-3B303B52C9E8}" srcOrd="4" destOrd="0" parTransId="{42464DE3-60A5-42D4-B5F8-EC2359E2785A}" sibTransId="{54D913CB-66B6-41B2-8E85-C818ECD7B1F8}"/>
    <dgm:cxn modelId="{81C0122B-5513-4D07-A7DD-0ACF04D2C4E6}" type="presOf" srcId="{3E2F05F6-DE67-4F72-9A8B-6863EAA6851F}" destId="{3E28C7EA-2E15-4001-9E00-2DE6D779C487}" srcOrd="0" destOrd="0" presId="urn:microsoft.com/office/officeart/2005/8/layout/cycle2"/>
    <dgm:cxn modelId="{E22BBC36-8B1A-4B3E-B35A-9EC21E9873C6}" type="presOf" srcId="{DCDA6CBD-4BF8-4C07-8838-3B303B52C9E8}" destId="{2F70E96A-0327-47D4-AF79-ABEC09228F20}" srcOrd="0" destOrd="0" presId="urn:microsoft.com/office/officeart/2005/8/layout/cycle2"/>
    <dgm:cxn modelId="{CFFD1661-1F47-445B-86D6-E577B08E2C72}" type="presOf" srcId="{39379F14-3965-4043-A3EA-9D3C03D89F85}" destId="{FE67322D-275F-4133-B23E-0027B4B42F41}" srcOrd="1" destOrd="0" presId="urn:microsoft.com/office/officeart/2005/8/layout/cycle2"/>
    <dgm:cxn modelId="{C010884E-CEEC-463A-BAA3-AA8C99420F8F}" type="presOf" srcId="{CAC9D1B1-4AB0-444C-9B6E-3CB7B1E81E1C}" destId="{577C31C5-200C-47FD-89BD-9C3F12B8A629}" srcOrd="0" destOrd="0" presId="urn:microsoft.com/office/officeart/2005/8/layout/cycle2"/>
    <dgm:cxn modelId="{E9300276-7FC7-4CE5-985B-64BDE16CA24B}" type="presOf" srcId="{DD1FAA03-DDE5-4893-A200-2F3391AADB7F}" destId="{11178CA0-B98E-4C2B-8546-44B3CACA52F7}" srcOrd="0" destOrd="0" presId="urn:microsoft.com/office/officeart/2005/8/layout/cycle2"/>
    <dgm:cxn modelId="{A01FEB79-44A3-4A2C-9E53-537631A43E42}" type="presOf" srcId="{6856165D-5633-45CA-9729-1D480B668660}" destId="{33DE4431-B225-4F35-A16E-A1D67B566AA0}" srcOrd="1" destOrd="0" presId="urn:microsoft.com/office/officeart/2005/8/layout/cycle2"/>
    <dgm:cxn modelId="{907B347F-35ED-42BE-AF03-5B00E0350F41}" type="presOf" srcId="{FE0483CC-97AD-431E-B933-E2490AA0C08E}" destId="{7C70C27C-9C96-4CB6-A1C0-5EF63FBDA97A}" srcOrd="0" destOrd="0" presId="urn:microsoft.com/office/officeart/2005/8/layout/cycle2"/>
    <dgm:cxn modelId="{1C4D3C84-0480-4871-8124-D47546F45CAD}" type="presOf" srcId="{9740EF06-C399-4A37-B529-BB140D5AFC66}" destId="{22F90089-45BC-4E52-8D8C-EF89D42BEE9F}" srcOrd="0" destOrd="0" presId="urn:microsoft.com/office/officeart/2005/8/layout/cycle2"/>
    <dgm:cxn modelId="{264E1786-631A-4D98-8098-C20C6380F98D}" type="presOf" srcId="{6856165D-5633-45CA-9729-1D480B668660}" destId="{AA0F23A8-A772-42B7-8FB1-459DDA9B5261}" srcOrd="0" destOrd="0" presId="urn:microsoft.com/office/officeart/2005/8/layout/cycle2"/>
    <dgm:cxn modelId="{E0CE0E93-27E9-4E07-AA65-BD390BAD0587}" type="presOf" srcId="{54D913CB-66B6-41B2-8E85-C818ECD7B1F8}" destId="{0CFAE919-59A1-498C-9A33-B4EA2C777F39}" srcOrd="1" destOrd="0" presId="urn:microsoft.com/office/officeart/2005/8/layout/cycle2"/>
    <dgm:cxn modelId="{7B3247AD-DAB1-4258-863C-2A9460F892D3}" type="presOf" srcId="{DD1FAA03-DDE5-4893-A200-2F3391AADB7F}" destId="{8F276C37-7497-4B72-9CC2-9FF1598E0B7A}" srcOrd="1" destOrd="0" presId="urn:microsoft.com/office/officeart/2005/8/layout/cycle2"/>
    <dgm:cxn modelId="{B92717AF-672E-46D6-AB5B-D8952CC98D73}" srcId="{3E2F05F6-DE67-4F72-9A8B-6863EAA6851F}" destId="{CAC9D1B1-4AB0-444C-9B6E-3CB7B1E81E1C}" srcOrd="1" destOrd="0" parTransId="{B9FFDCB9-B586-4201-A9D7-2EECFDFA526F}" sibTransId="{39379F14-3965-4043-A3EA-9D3C03D89F85}"/>
    <dgm:cxn modelId="{FE52B1B0-DCEB-446F-AFFF-55BAF2B2ED1D}" type="presOf" srcId="{470253A9-E705-4DD4-AADF-18A18B663519}" destId="{B97DA399-8435-430D-BEA8-AFFEBF0CD080}" srcOrd="0" destOrd="0" presId="urn:microsoft.com/office/officeart/2005/8/layout/cycle2"/>
    <dgm:cxn modelId="{AB6BA9D8-7B5F-4D59-B939-B742E6F97D6A}" type="presOf" srcId="{470253A9-E705-4DD4-AADF-18A18B663519}" destId="{E68F999A-CE33-4F94-A5A1-9A7AACDBA32C}" srcOrd="1" destOrd="0" presId="urn:microsoft.com/office/officeart/2005/8/layout/cycle2"/>
    <dgm:cxn modelId="{C08E73DD-5FD1-48B5-995F-F5B7F1A12E7E}" type="presOf" srcId="{54D913CB-66B6-41B2-8E85-C818ECD7B1F8}" destId="{F8DC45AB-7FA2-494B-A09B-C9F631D30EA7}" srcOrd="0" destOrd="0" presId="urn:microsoft.com/office/officeart/2005/8/layout/cycle2"/>
    <dgm:cxn modelId="{2FA243F1-6B8E-481A-A582-4CA471D8486C}" srcId="{3E2F05F6-DE67-4F72-9A8B-6863EAA6851F}" destId="{9740EF06-C399-4A37-B529-BB140D5AFC66}" srcOrd="2" destOrd="0" parTransId="{B36B0BFC-F4A4-449D-8DA3-366A4049019D}" sibTransId="{6856165D-5633-45CA-9729-1D480B668660}"/>
    <dgm:cxn modelId="{C154AEF4-1201-4BE7-B1C9-ACE92FCE0383}" srcId="{3E2F05F6-DE67-4F72-9A8B-6863EAA6851F}" destId="{E33693D8-B80A-41CA-AE17-3A3E85CA0E68}" srcOrd="3" destOrd="0" parTransId="{2074FA7D-EDEA-4FC0-AF0A-9541AF3E8A1B}" sibTransId="{DD1FAA03-DDE5-4893-A200-2F3391AADB7F}"/>
    <dgm:cxn modelId="{16FBE38E-620F-49AB-A351-32E609F396AC}" type="presParOf" srcId="{3E28C7EA-2E15-4001-9E00-2DE6D779C487}" destId="{7C70C27C-9C96-4CB6-A1C0-5EF63FBDA97A}" srcOrd="0" destOrd="0" presId="urn:microsoft.com/office/officeart/2005/8/layout/cycle2"/>
    <dgm:cxn modelId="{DB6AD726-7BA8-4F07-8C2E-C1C3F06387CB}" type="presParOf" srcId="{3E28C7EA-2E15-4001-9E00-2DE6D779C487}" destId="{B97DA399-8435-430D-BEA8-AFFEBF0CD080}" srcOrd="1" destOrd="0" presId="urn:microsoft.com/office/officeart/2005/8/layout/cycle2"/>
    <dgm:cxn modelId="{2C5E1E56-052F-4BD6-95B6-DE6092564C03}" type="presParOf" srcId="{B97DA399-8435-430D-BEA8-AFFEBF0CD080}" destId="{E68F999A-CE33-4F94-A5A1-9A7AACDBA32C}" srcOrd="0" destOrd="0" presId="urn:microsoft.com/office/officeart/2005/8/layout/cycle2"/>
    <dgm:cxn modelId="{A6AAFF8A-F545-4EB1-AAA7-507F45BCBCDF}" type="presParOf" srcId="{3E28C7EA-2E15-4001-9E00-2DE6D779C487}" destId="{577C31C5-200C-47FD-89BD-9C3F12B8A629}" srcOrd="2" destOrd="0" presId="urn:microsoft.com/office/officeart/2005/8/layout/cycle2"/>
    <dgm:cxn modelId="{1C1FB891-47C6-4E30-91F8-8C33E2E571FA}" type="presParOf" srcId="{3E28C7EA-2E15-4001-9E00-2DE6D779C487}" destId="{FBACD6A6-8446-4A6C-92BE-D4A41DB3D522}" srcOrd="3" destOrd="0" presId="urn:microsoft.com/office/officeart/2005/8/layout/cycle2"/>
    <dgm:cxn modelId="{E3D9A8C3-CDD6-437E-8339-03B2CAB3898A}" type="presParOf" srcId="{FBACD6A6-8446-4A6C-92BE-D4A41DB3D522}" destId="{FE67322D-275F-4133-B23E-0027B4B42F41}" srcOrd="0" destOrd="0" presId="urn:microsoft.com/office/officeart/2005/8/layout/cycle2"/>
    <dgm:cxn modelId="{18B59A78-0DA1-4279-8468-ABF57F19F07C}" type="presParOf" srcId="{3E28C7EA-2E15-4001-9E00-2DE6D779C487}" destId="{22F90089-45BC-4E52-8D8C-EF89D42BEE9F}" srcOrd="4" destOrd="0" presId="urn:microsoft.com/office/officeart/2005/8/layout/cycle2"/>
    <dgm:cxn modelId="{C915E014-BABF-4B62-BC76-77E1846E4931}" type="presParOf" srcId="{3E28C7EA-2E15-4001-9E00-2DE6D779C487}" destId="{AA0F23A8-A772-42B7-8FB1-459DDA9B5261}" srcOrd="5" destOrd="0" presId="urn:microsoft.com/office/officeart/2005/8/layout/cycle2"/>
    <dgm:cxn modelId="{261B544E-4D4B-465F-B7D8-6861FCD20B1E}" type="presParOf" srcId="{AA0F23A8-A772-42B7-8FB1-459DDA9B5261}" destId="{33DE4431-B225-4F35-A16E-A1D67B566AA0}" srcOrd="0" destOrd="0" presId="urn:microsoft.com/office/officeart/2005/8/layout/cycle2"/>
    <dgm:cxn modelId="{DD9688E9-5507-4C2A-9D8C-E87B01422B44}" type="presParOf" srcId="{3E28C7EA-2E15-4001-9E00-2DE6D779C487}" destId="{E85EA1F2-97DF-47C0-81EB-4FD466B3F8AD}" srcOrd="6" destOrd="0" presId="urn:microsoft.com/office/officeart/2005/8/layout/cycle2"/>
    <dgm:cxn modelId="{BF2FF00D-7BEA-4D76-B5F3-6A0689FB336A}" type="presParOf" srcId="{3E28C7EA-2E15-4001-9E00-2DE6D779C487}" destId="{11178CA0-B98E-4C2B-8546-44B3CACA52F7}" srcOrd="7" destOrd="0" presId="urn:microsoft.com/office/officeart/2005/8/layout/cycle2"/>
    <dgm:cxn modelId="{AB7F8C24-F77A-4B08-A462-6C1A9D8590A6}" type="presParOf" srcId="{11178CA0-B98E-4C2B-8546-44B3CACA52F7}" destId="{8F276C37-7497-4B72-9CC2-9FF1598E0B7A}" srcOrd="0" destOrd="0" presId="urn:microsoft.com/office/officeart/2005/8/layout/cycle2"/>
    <dgm:cxn modelId="{E5CF9F71-F854-4F33-84F5-E2D6728C1085}" type="presParOf" srcId="{3E28C7EA-2E15-4001-9E00-2DE6D779C487}" destId="{2F70E96A-0327-47D4-AF79-ABEC09228F20}" srcOrd="8" destOrd="0" presId="urn:microsoft.com/office/officeart/2005/8/layout/cycle2"/>
    <dgm:cxn modelId="{A32EEFDC-C500-4623-9F92-183C383F1D2B}" type="presParOf" srcId="{3E28C7EA-2E15-4001-9E00-2DE6D779C487}" destId="{F8DC45AB-7FA2-494B-A09B-C9F631D30EA7}" srcOrd="9" destOrd="0" presId="urn:microsoft.com/office/officeart/2005/8/layout/cycle2"/>
    <dgm:cxn modelId="{810F8163-76D3-4EE3-A31A-4EFE04E6F9DA}" type="presParOf" srcId="{F8DC45AB-7FA2-494B-A09B-C9F631D30EA7}" destId="{0CFAE919-59A1-498C-9A33-B4EA2C777F3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0C27C-9C96-4CB6-A1C0-5EF63FBDA97A}">
      <dsp:nvSpPr>
        <dsp:cNvPr id="0" name=""/>
        <dsp:cNvSpPr/>
      </dsp:nvSpPr>
      <dsp:spPr>
        <a:xfrm>
          <a:off x="4763095" y="838"/>
          <a:ext cx="1446609" cy="144660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Evaluate</a:t>
          </a:r>
          <a:endParaRPr lang="en-GB" sz="1600" b="1" kern="1200"/>
        </a:p>
      </dsp:txBody>
      <dsp:txXfrm>
        <a:off x="4974946" y="212689"/>
        <a:ext cx="1022907" cy="1022907"/>
      </dsp:txXfrm>
    </dsp:sp>
    <dsp:sp modelId="{B97DA399-8435-430D-BEA8-AFFEBF0CD080}">
      <dsp:nvSpPr>
        <dsp:cNvPr id="0" name=""/>
        <dsp:cNvSpPr/>
      </dsp:nvSpPr>
      <dsp:spPr>
        <a:xfrm rot="2160000">
          <a:off x="6163864" y="1111751"/>
          <a:ext cx="384056" cy="488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174866" y="1175536"/>
        <a:ext cx="268839" cy="292938"/>
      </dsp:txXfrm>
    </dsp:sp>
    <dsp:sp modelId="{577C31C5-200C-47FD-89BD-9C3F12B8A629}">
      <dsp:nvSpPr>
        <dsp:cNvPr id="0" name=""/>
        <dsp:cNvSpPr/>
      </dsp:nvSpPr>
      <dsp:spPr>
        <a:xfrm>
          <a:off x="6519668" y="1277063"/>
          <a:ext cx="1446609" cy="144660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Advertise</a:t>
          </a:r>
        </a:p>
      </dsp:txBody>
      <dsp:txXfrm>
        <a:off x="6731519" y="1488914"/>
        <a:ext cx="1022907" cy="1022907"/>
      </dsp:txXfrm>
    </dsp:sp>
    <dsp:sp modelId="{FBACD6A6-8446-4A6C-92BE-D4A41DB3D522}">
      <dsp:nvSpPr>
        <dsp:cNvPr id="0" name=""/>
        <dsp:cNvSpPr/>
      </dsp:nvSpPr>
      <dsp:spPr>
        <a:xfrm rot="6480000">
          <a:off x="6718828" y="2778403"/>
          <a:ext cx="384056" cy="488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6794239" y="2821260"/>
        <a:ext cx="268839" cy="292938"/>
      </dsp:txXfrm>
    </dsp:sp>
    <dsp:sp modelId="{22F90089-45BC-4E52-8D8C-EF89D42BEE9F}">
      <dsp:nvSpPr>
        <dsp:cNvPr id="0" name=""/>
        <dsp:cNvSpPr/>
      </dsp:nvSpPr>
      <dsp:spPr>
        <a:xfrm>
          <a:off x="5848717" y="3342039"/>
          <a:ext cx="1446609" cy="144660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Interview &amp; appoint</a:t>
          </a:r>
          <a:endParaRPr lang="en-GB" sz="1600" b="1" kern="1200"/>
        </a:p>
      </dsp:txBody>
      <dsp:txXfrm>
        <a:off x="6060568" y="3553890"/>
        <a:ext cx="1022907" cy="1022907"/>
      </dsp:txXfrm>
    </dsp:sp>
    <dsp:sp modelId="{AA0F23A8-A772-42B7-8FB1-459DDA9B5261}">
      <dsp:nvSpPr>
        <dsp:cNvPr id="0" name=""/>
        <dsp:cNvSpPr/>
      </dsp:nvSpPr>
      <dsp:spPr>
        <a:xfrm rot="10800000">
          <a:off x="5305241" y="3821228"/>
          <a:ext cx="384056" cy="488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5420458" y="3918874"/>
        <a:ext cx="268839" cy="292938"/>
      </dsp:txXfrm>
    </dsp:sp>
    <dsp:sp modelId="{E85EA1F2-97DF-47C0-81EB-4FD466B3F8AD}">
      <dsp:nvSpPr>
        <dsp:cNvPr id="0" name=""/>
        <dsp:cNvSpPr/>
      </dsp:nvSpPr>
      <dsp:spPr>
        <a:xfrm>
          <a:off x="3677473" y="3342039"/>
          <a:ext cx="1446609" cy="144660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Welcome</a:t>
          </a:r>
          <a:r>
            <a:rPr lang="en-US" sz="1600" kern="1200"/>
            <a:t> &amp; </a:t>
          </a:r>
          <a:r>
            <a:rPr lang="en-US" sz="1600" b="1" kern="1200"/>
            <a:t>induct</a:t>
          </a:r>
          <a:endParaRPr lang="en-GB" sz="1600" b="1" kern="1200"/>
        </a:p>
      </dsp:txBody>
      <dsp:txXfrm>
        <a:off x="3889324" y="3553890"/>
        <a:ext cx="1022907" cy="1022907"/>
      </dsp:txXfrm>
    </dsp:sp>
    <dsp:sp modelId="{11178CA0-B98E-4C2B-8546-44B3CACA52F7}">
      <dsp:nvSpPr>
        <dsp:cNvPr id="0" name=""/>
        <dsp:cNvSpPr/>
      </dsp:nvSpPr>
      <dsp:spPr>
        <a:xfrm rot="15120000">
          <a:off x="3876633" y="2799078"/>
          <a:ext cx="384056" cy="488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952044" y="2951513"/>
        <a:ext cx="268839" cy="292938"/>
      </dsp:txXfrm>
    </dsp:sp>
    <dsp:sp modelId="{2F70E96A-0327-47D4-AF79-ABEC09228F20}">
      <dsp:nvSpPr>
        <dsp:cNvPr id="0" name=""/>
        <dsp:cNvSpPr/>
      </dsp:nvSpPr>
      <dsp:spPr>
        <a:xfrm>
          <a:off x="3006522" y="1277063"/>
          <a:ext cx="1446609" cy="144660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Develop</a:t>
          </a:r>
          <a:endParaRPr lang="en-GB" sz="1600" b="1" kern="1200"/>
        </a:p>
      </dsp:txBody>
      <dsp:txXfrm>
        <a:off x="3218373" y="1488914"/>
        <a:ext cx="1022907" cy="1022907"/>
      </dsp:txXfrm>
    </dsp:sp>
    <dsp:sp modelId="{F8DC45AB-7FA2-494B-A09B-C9F631D30EA7}">
      <dsp:nvSpPr>
        <dsp:cNvPr id="0" name=""/>
        <dsp:cNvSpPr/>
      </dsp:nvSpPr>
      <dsp:spPr>
        <a:xfrm rot="19440000">
          <a:off x="4407291" y="1124529"/>
          <a:ext cx="384056" cy="488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18293" y="1256036"/>
        <a:ext cx="268839" cy="2929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847E15B-E005-481D-A52D-6367BABCBF71}" type="datetimeFigureOut">
              <a:rPr lang="en-GB" smtClean="0"/>
              <a:pPr/>
              <a:t>03/05/2023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F88187-8510-41BB-87DE-20132009C6D0}" type="slidenum">
              <a:rPr lang="en-GB" smtClean="0"/>
              <a:pPr/>
              <a:t>‹#›</a:t>
            </a:fld>
            <a:endParaRPr lang="en-GB"/>
          </a:p>
        </p:txBody>
      </p:sp>
    </p:spTree>
    <p:extLst>
      <p:ext uri="{BB962C8B-B14F-4D97-AF65-F5344CB8AC3E}">
        <p14:creationId xmlns:p14="http://schemas.microsoft.com/office/powerpoint/2010/main" val="2631569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2AAC72-47D2-4B97-8C81-BE96C51CBE94}" type="datetimeFigureOut">
              <a:rPr lang="en-GB" smtClean="0"/>
              <a:pPr/>
              <a:t>03/05/2023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CB0FAE-04C9-4267-B719-DB4BD9BA42C8}" type="slidenum">
              <a:rPr lang="en-GB" smtClean="0"/>
              <a:pPr/>
              <a:t>‹#›</a:t>
            </a:fld>
            <a:endParaRPr lang="en-GB"/>
          </a:p>
        </p:txBody>
      </p:sp>
    </p:spTree>
    <p:extLst>
      <p:ext uri="{BB962C8B-B14F-4D97-AF65-F5344CB8AC3E}">
        <p14:creationId xmlns:p14="http://schemas.microsoft.com/office/powerpoint/2010/main" val="12150677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B0FAE-04C9-4267-B719-DB4BD9BA4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47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13</a:t>
            </a:fld>
            <a:endParaRPr lang="en-GB"/>
          </a:p>
        </p:txBody>
      </p:sp>
    </p:spTree>
    <p:extLst>
      <p:ext uri="{BB962C8B-B14F-4D97-AF65-F5344CB8AC3E}">
        <p14:creationId xmlns:p14="http://schemas.microsoft.com/office/powerpoint/2010/main" val="353609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Wide routes needed for </a:t>
            </a:r>
            <a:r>
              <a:rPr lang="en-US"/>
              <a:t>for parent and staff roles as well as co-opted and other roles</a:t>
            </a:r>
          </a:p>
          <a:p>
            <a:endParaRPr lang="en-US"/>
          </a:p>
          <a:p>
            <a:r>
              <a:rPr lang="en-US" sz="1200" b="0" i="0" u="none" strike="noStrike" baseline="0">
                <a:solidFill>
                  <a:srgbClr val="000000"/>
                </a:solidFill>
                <a:latin typeface="Helvetica 45 Light"/>
              </a:rPr>
              <a:t>Given the significance and responsibility attached to the role, there is a duty to match the investment provided by volunteers with investment to persuade a wide range of talented, skilled individuals to join school and trust boards. </a:t>
            </a:r>
            <a:endParaRPr lang="en-GB"/>
          </a:p>
        </p:txBody>
      </p:sp>
      <p:sp>
        <p:nvSpPr>
          <p:cNvPr id="4" name="Slide Number Placeholder 3"/>
          <p:cNvSpPr>
            <a:spLocks noGrp="1"/>
          </p:cNvSpPr>
          <p:nvPr>
            <p:ph type="sldNum" sz="quarter" idx="5"/>
          </p:nvPr>
        </p:nvSpPr>
        <p:spPr/>
        <p:txBody>
          <a:bodyPr/>
          <a:lstStyle/>
          <a:p>
            <a:fld id="{5ACB0FAE-04C9-4267-B719-DB4BD9BA42C8}" type="slidenum">
              <a:rPr lang="en-GB" smtClean="0"/>
              <a:pPr/>
              <a:t>14</a:t>
            </a:fld>
            <a:endParaRPr lang="en-GB"/>
          </a:p>
        </p:txBody>
      </p:sp>
    </p:spTree>
    <p:extLst>
      <p:ext uri="{BB962C8B-B14F-4D97-AF65-F5344CB8AC3E}">
        <p14:creationId xmlns:p14="http://schemas.microsoft.com/office/powerpoint/2010/main" val="371762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B0FAE-04C9-4267-B719-DB4BD9BA4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4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in 2020 after disappointing annual survey numbers, we convened the equality &amp; diversity advisory group</a:t>
            </a:r>
            <a:endParaRPr lang="en-US"/>
          </a:p>
        </p:txBody>
      </p:sp>
      <p:sp>
        <p:nvSpPr>
          <p:cNvPr id="4" name="Slide Number Placeholder 3"/>
          <p:cNvSpPr>
            <a:spLocks noGrp="1"/>
          </p:cNvSpPr>
          <p:nvPr>
            <p:ph type="sldNum" sz="quarter" idx="5"/>
          </p:nvPr>
        </p:nvSpPr>
        <p:spPr/>
        <p:txBody>
          <a:bodyPr/>
          <a:lstStyle/>
          <a:p>
            <a:fld id="{5ACB0FAE-04C9-4267-B719-DB4BD9BA42C8}" type="slidenum">
              <a:rPr lang="en-GB" smtClean="0"/>
              <a:pPr/>
              <a:t>18</a:t>
            </a:fld>
            <a:endParaRPr lang="en-GB"/>
          </a:p>
        </p:txBody>
      </p:sp>
    </p:spTree>
    <p:extLst>
      <p:ext uri="{BB962C8B-B14F-4D97-AF65-F5344CB8AC3E}">
        <p14:creationId xmlns:p14="http://schemas.microsoft.com/office/powerpoint/2010/main" val="65821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not about out with the old and in with the new</a:t>
            </a:r>
          </a:p>
          <a:p>
            <a:r>
              <a:rPr lang="en-GB"/>
              <a:t>250 million volunteers</a:t>
            </a:r>
            <a:endParaRPr lang="en-US"/>
          </a:p>
        </p:txBody>
      </p:sp>
      <p:sp>
        <p:nvSpPr>
          <p:cNvPr id="4" name="Slide Number Placeholder 3"/>
          <p:cNvSpPr>
            <a:spLocks noGrp="1"/>
          </p:cNvSpPr>
          <p:nvPr>
            <p:ph type="sldNum" sz="quarter" idx="5"/>
          </p:nvPr>
        </p:nvSpPr>
        <p:spPr/>
        <p:txBody>
          <a:bodyPr/>
          <a:lstStyle/>
          <a:p>
            <a:fld id="{5ACB0FAE-04C9-4267-B719-DB4BD9BA42C8}" type="slidenum">
              <a:rPr lang="en-GB" smtClean="0"/>
              <a:pPr/>
              <a:t>19</a:t>
            </a:fld>
            <a:endParaRPr lang="en-GB"/>
          </a:p>
        </p:txBody>
      </p:sp>
    </p:spTree>
    <p:extLst>
      <p:ext uri="{BB962C8B-B14F-4D97-AF65-F5344CB8AC3E}">
        <p14:creationId xmlns:p14="http://schemas.microsoft.com/office/powerpoint/2010/main" val="369799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b="0" i="0" u="none" strike="noStrike" baseline="0">
                <a:solidFill>
                  <a:srgbClr val="000000"/>
                </a:solidFill>
                <a:latin typeface="Helvetica 45 Light"/>
              </a:rPr>
              <a:t>board must also be ready to accept people with backgrounds and experience different to their own, so that they can retain and make the most of what volunteers have to offer </a:t>
            </a:r>
          </a:p>
          <a:p>
            <a:endParaRPr lang="en-US" sz="1800" b="0" i="0" u="none" strike="noStrike" baseline="0">
              <a:solidFill>
                <a:srgbClr val="000000"/>
              </a:solidFill>
              <a:latin typeface="Helvetica 45 Light"/>
            </a:endParaRPr>
          </a:p>
          <a:p>
            <a:r>
              <a:rPr lang="en-US" sz="1800" b="0" i="0" u="none" strike="noStrike" baseline="0">
                <a:solidFill>
                  <a:srgbClr val="000000"/>
                </a:solidFill>
                <a:latin typeface="Helvetica 45 Light"/>
              </a:rPr>
              <a:t>Focus group participants shared how feeling excluded by their board or in other arenas such as governance training can manifest. Volunteers can be excluded by being made to feel unwelcome or like they don’t ‘fit in’ to the environment; meeting practices such as having limited opportunities to speak or not being able to add topics to the agenda; a lack of access to impartial and free information to help them learn more about the topics they are discussing; and poor board dynamics including boards with long serving governors/trustees becoming stale or meetings being dominated by executive leaders. </a:t>
            </a:r>
          </a:p>
        </p:txBody>
      </p:sp>
      <p:sp>
        <p:nvSpPr>
          <p:cNvPr id="4" name="Slide Number Placeholder 3"/>
          <p:cNvSpPr>
            <a:spLocks noGrp="1"/>
          </p:cNvSpPr>
          <p:nvPr>
            <p:ph type="sldNum" sz="quarter" idx="5"/>
          </p:nvPr>
        </p:nvSpPr>
        <p:spPr/>
        <p:txBody>
          <a:bodyPr/>
          <a:lstStyle/>
          <a:p>
            <a:fld id="{5ACB0FAE-04C9-4267-B719-DB4BD9BA42C8}" type="slidenum">
              <a:rPr lang="en-GB" smtClean="0"/>
              <a:pPr/>
              <a:t>20</a:t>
            </a:fld>
            <a:endParaRPr lang="en-GB"/>
          </a:p>
        </p:txBody>
      </p:sp>
    </p:spTree>
    <p:extLst>
      <p:ext uri="{BB962C8B-B14F-4D97-AF65-F5344CB8AC3E}">
        <p14:creationId xmlns:p14="http://schemas.microsoft.com/office/powerpoint/2010/main" val="316760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0" i="0" u="none" strike="noStrike" baseline="0" dirty="0">
              <a:solidFill>
                <a:srgbClr val="000000"/>
              </a:solidFill>
              <a:latin typeface="Helvetica 45 Light"/>
            </a:endParaRPr>
          </a:p>
        </p:txBody>
      </p:sp>
      <p:sp>
        <p:nvSpPr>
          <p:cNvPr id="4" name="Slide Number Placeholder 3"/>
          <p:cNvSpPr>
            <a:spLocks noGrp="1"/>
          </p:cNvSpPr>
          <p:nvPr>
            <p:ph type="sldNum" sz="quarter" idx="5"/>
          </p:nvPr>
        </p:nvSpPr>
        <p:spPr/>
        <p:txBody>
          <a:bodyPr/>
          <a:lstStyle/>
          <a:p>
            <a:fld id="{5ACB0FAE-04C9-4267-B719-DB4BD9BA42C8}" type="slidenum">
              <a:rPr lang="en-GB" smtClean="0"/>
              <a:pPr/>
              <a:t>21</a:t>
            </a:fld>
            <a:endParaRPr lang="en-GB"/>
          </a:p>
        </p:txBody>
      </p:sp>
    </p:spTree>
    <p:extLst>
      <p:ext uri="{BB962C8B-B14F-4D97-AF65-F5344CB8AC3E}">
        <p14:creationId xmlns:p14="http://schemas.microsoft.com/office/powerpoint/2010/main" val="364406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22</a:t>
            </a:fld>
            <a:endParaRPr lang="en-GB"/>
          </a:p>
        </p:txBody>
      </p:sp>
    </p:spTree>
    <p:extLst>
      <p:ext uri="{BB962C8B-B14F-4D97-AF65-F5344CB8AC3E}">
        <p14:creationId xmlns:p14="http://schemas.microsoft.com/office/powerpoint/2010/main" val="313000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Pay credit to these boards</a:t>
            </a:r>
          </a:p>
        </p:txBody>
      </p:sp>
      <p:sp>
        <p:nvSpPr>
          <p:cNvPr id="4" name="Slide Number Placeholder 3"/>
          <p:cNvSpPr>
            <a:spLocks noGrp="1"/>
          </p:cNvSpPr>
          <p:nvPr>
            <p:ph type="sldNum" sz="quarter" idx="5"/>
          </p:nvPr>
        </p:nvSpPr>
        <p:spPr/>
        <p:txBody>
          <a:bodyPr/>
          <a:lstStyle/>
          <a:p>
            <a:fld id="{5ACB0FAE-04C9-4267-B719-DB4BD9BA42C8}" type="slidenum">
              <a:rPr lang="en-GB" smtClean="0"/>
              <a:pPr/>
              <a:t>23</a:t>
            </a:fld>
            <a:endParaRPr lang="en-GB"/>
          </a:p>
        </p:txBody>
      </p:sp>
    </p:spTree>
    <p:extLst>
      <p:ext uri="{BB962C8B-B14F-4D97-AF65-F5344CB8AC3E}">
        <p14:creationId xmlns:p14="http://schemas.microsoft.com/office/powerpoint/2010/main" val="412086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24</a:t>
            </a:fld>
            <a:endParaRPr lang="en-GB"/>
          </a:p>
        </p:txBody>
      </p:sp>
    </p:spTree>
    <p:extLst>
      <p:ext uri="{BB962C8B-B14F-4D97-AF65-F5344CB8AC3E}">
        <p14:creationId xmlns:p14="http://schemas.microsoft.com/office/powerpoint/2010/main" val="28473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About our research – stemmed form an advisory group meeting with governors and trustees, governance professionals and executive leaders on governance and race in August 2020</a:t>
            </a:r>
          </a:p>
          <a:p>
            <a:r>
              <a:rPr lang="en-GB"/>
              <a:t>Asked us to carry out research to understand the barriers to participation </a:t>
            </a:r>
          </a:p>
          <a:p>
            <a:r>
              <a:rPr lang="en-GB"/>
              <a:t>Conducted focus groups with 34 governors and trustees – 14 from white British backgrounds aged under 40, 2 from ethnic minority backgrounds aged under 40 and 18 from ethnic minority backgrounds aged over 40.</a:t>
            </a:r>
          </a:p>
          <a:p>
            <a:r>
              <a:rPr lang="en-GB"/>
              <a:t>Formed the reports by taking the themes and comments that focus group participants raised and supplementing with NGA survey data and reviewing research from other sectors</a:t>
            </a:r>
          </a:p>
        </p:txBody>
      </p:sp>
      <p:sp>
        <p:nvSpPr>
          <p:cNvPr id="4" name="Slide Number Placeholder 3"/>
          <p:cNvSpPr>
            <a:spLocks noGrp="1"/>
          </p:cNvSpPr>
          <p:nvPr>
            <p:ph type="sldNum" sz="quarter" idx="5"/>
          </p:nvPr>
        </p:nvSpPr>
        <p:spPr/>
        <p:txBody>
          <a:bodyPr/>
          <a:lstStyle/>
          <a:p>
            <a:fld id="{5ACB0FAE-04C9-4267-B719-DB4BD9BA42C8}" type="slidenum">
              <a:rPr lang="en-GB" smtClean="0"/>
              <a:pPr/>
              <a:t>3</a:t>
            </a:fld>
            <a:endParaRPr lang="en-GB"/>
          </a:p>
        </p:txBody>
      </p:sp>
    </p:spTree>
    <p:extLst>
      <p:ext uri="{BB962C8B-B14F-4D97-AF65-F5344CB8AC3E}">
        <p14:creationId xmlns:p14="http://schemas.microsoft.com/office/powerpoint/2010/main" val="226740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B0FAE-04C9-4267-B719-DB4BD9BA42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08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CB0FAE-04C9-4267-B719-DB4BD9BA42C8}" type="slidenum">
              <a:rPr lang="en-GB" smtClean="0"/>
              <a:pPr/>
              <a:t>32</a:t>
            </a:fld>
            <a:endParaRPr lang="en-GB"/>
          </a:p>
        </p:txBody>
      </p:sp>
    </p:spTree>
    <p:extLst>
      <p:ext uri="{BB962C8B-B14F-4D97-AF65-F5344CB8AC3E}">
        <p14:creationId xmlns:p14="http://schemas.microsoft.com/office/powerpoint/2010/main" val="226740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402B4-7FFE-48F9-B879-71FD537A5D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6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this!</a:t>
            </a:r>
          </a:p>
        </p:txBody>
      </p:sp>
      <p:sp>
        <p:nvSpPr>
          <p:cNvPr id="4" name="Slide Number Placeholder 3"/>
          <p:cNvSpPr>
            <a:spLocks noGrp="1"/>
          </p:cNvSpPr>
          <p:nvPr>
            <p:ph type="sldNum" sz="quarter" idx="5"/>
          </p:nvPr>
        </p:nvSpPr>
        <p:spPr/>
        <p:txBody>
          <a:bodyPr/>
          <a:lstStyle/>
          <a:p>
            <a:fld id="{5ACB0FAE-04C9-4267-B719-DB4BD9BA42C8}" type="slidenum">
              <a:rPr lang="en-GB" smtClean="0"/>
              <a:pPr/>
              <a:t>4</a:t>
            </a:fld>
            <a:endParaRPr lang="en-GB"/>
          </a:p>
        </p:txBody>
      </p:sp>
    </p:spTree>
    <p:extLst>
      <p:ext uri="{BB962C8B-B14F-4D97-AF65-F5344CB8AC3E}">
        <p14:creationId xmlns:p14="http://schemas.microsoft.com/office/powerpoint/2010/main" val="404604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this topic now? It’s fundamental but also wherever we go people say they need more ideas</a:t>
            </a:r>
          </a:p>
          <a:p>
            <a:endParaRPr lang="en-US"/>
          </a:p>
        </p:txBody>
      </p:sp>
      <p:sp>
        <p:nvSpPr>
          <p:cNvPr id="4" name="Slide Number Placeholder 3"/>
          <p:cNvSpPr>
            <a:spLocks noGrp="1"/>
          </p:cNvSpPr>
          <p:nvPr>
            <p:ph type="sldNum" sz="quarter" idx="5"/>
          </p:nvPr>
        </p:nvSpPr>
        <p:spPr/>
        <p:txBody>
          <a:bodyPr/>
          <a:lstStyle/>
          <a:p>
            <a:fld id="{5ACB0FAE-04C9-4267-B719-DB4BD9BA42C8}" type="slidenum">
              <a:rPr lang="en-GB" smtClean="0"/>
              <a:pPr/>
              <a:t>6</a:t>
            </a:fld>
            <a:endParaRPr lang="en-GB"/>
          </a:p>
        </p:txBody>
      </p:sp>
    </p:spTree>
    <p:extLst>
      <p:ext uri="{BB962C8B-B14F-4D97-AF65-F5344CB8AC3E}">
        <p14:creationId xmlns:p14="http://schemas.microsoft.com/office/powerpoint/2010/main" val="380254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this topic now? </a:t>
            </a:r>
            <a:endParaRPr lang="en-US"/>
          </a:p>
        </p:txBody>
      </p:sp>
      <p:sp>
        <p:nvSpPr>
          <p:cNvPr id="4" name="Slide Number Placeholder 3"/>
          <p:cNvSpPr>
            <a:spLocks noGrp="1"/>
          </p:cNvSpPr>
          <p:nvPr>
            <p:ph type="sldNum" sz="quarter" idx="5"/>
          </p:nvPr>
        </p:nvSpPr>
        <p:spPr/>
        <p:txBody>
          <a:bodyPr/>
          <a:lstStyle/>
          <a:p>
            <a:fld id="{5ACB0FAE-04C9-4267-B719-DB4BD9BA42C8}" type="slidenum">
              <a:rPr lang="en-GB" smtClean="0"/>
              <a:pPr/>
              <a:t>7</a:t>
            </a:fld>
            <a:endParaRPr lang="en-GB"/>
          </a:p>
        </p:txBody>
      </p:sp>
    </p:spTree>
    <p:extLst>
      <p:ext uri="{BB962C8B-B14F-4D97-AF65-F5344CB8AC3E}">
        <p14:creationId xmlns:p14="http://schemas.microsoft.com/office/powerpoint/2010/main" val="48696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 we use 2 vacancies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Reflect on regions: </a:t>
            </a:r>
            <a:r>
              <a:rPr lang="en-GB" sz="1800">
                <a:effectLst/>
                <a:latin typeface="Calibri Light" panose="020F0302020204030204" pitchFamily="34" charset="0"/>
                <a:ea typeface="Yu Gothic Light" panose="020B0300000000000000" pitchFamily="34" charset="-128"/>
                <a:cs typeface="Times New Roman" panose="02020603050405020304" pitchFamily="18" charset="0"/>
              </a:rPr>
              <a:t>The recruitment challenge varies a little across the regions with two or more vacancies most likely to be reported in the South West, followed by the East Midlands and the East of England. It is unsurprising that London is the region with the lowest proportion of boards affected as the capital has the highest number of volunteers registered with the recruitment agencies. There is a slight corelation which shows that regions with two or more vacancies on their governing board are also more likely to report that recruiting to the board is a challenge. </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ACB0FAE-04C9-4267-B719-DB4BD9BA42C8}" type="slidenum">
              <a:rPr lang="en-GB" smtClean="0"/>
              <a:pPr/>
              <a:t>8</a:t>
            </a:fld>
            <a:endParaRPr lang="en-GB"/>
          </a:p>
        </p:txBody>
      </p:sp>
    </p:spTree>
    <p:extLst>
      <p:ext uri="{BB962C8B-B14F-4D97-AF65-F5344CB8AC3E}">
        <p14:creationId xmlns:p14="http://schemas.microsoft.com/office/powerpoint/2010/main" val="39635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CB0FAE-04C9-4267-B719-DB4BD9BA42C8}" type="slidenum">
              <a:rPr lang="en-GB" smtClean="0"/>
              <a:pPr/>
              <a:t>9</a:t>
            </a:fld>
            <a:endParaRPr lang="en-GB"/>
          </a:p>
        </p:txBody>
      </p:sp>
    </p:spTree>
    <p:extLst>
      <p:ext uri="{BB962C8B-B14F-4D97-AF65-F5344CB8AC3E}">
        <p14:creationId xmlns:p14="http://schemas.microsoft.com/office/powerpoint/2010/main" val="205591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800">
                <a:effectLst/>
                <a:latin typeface="Calibri" panose="020F0502020204030204" pitchFamily="34" charset="0"/>
                <a:ea typeface="Calibri" panose="020F0502020204030204" pitchFamily="34" charset="0"/>
                <a:cs typeface="Arial" panose="020B0604020202020204" pitchFamily="34" charset="0"/>
              </a:rPr>
              <a:t>Nina </a:t>
            </a:r>
          </a:p>
          <a:p>
            <a:endParaRPr lang="en-GB"/>
          </a:p>
          <a:p>
            <a:r>
              <a:rPr lang="en-US"/>
              <a:t>59% female, 39% male, rather not say 2% - consistent with previous years </a:t>
            </a:r>
          </a:p>
          <a:p>
            <a:pPr lvl="1"/>
            <a:r>
              <a:rPr lang="en-US"/>
              <a:t>58% of chairs/ co- chairs were female</a:t>
            </a:r>
          </a:p>
          <a:p>
            <a:pPr lvl="1"/>
            <a:r>
              <a:rPr lang="en-US"/>
              <a:t>40% of chairs/ co-chairs were male </a:t>
            </a:r>
          </a:p>
          <a:p>
            <a:pPr lvl="1"/>
            <a:r>
              <a:rPr lang="en-US"/>
              <a:t>Males likely to govern in </a:t>
            </a:r>
            <a:r>
              <a:rPr lang="en-US" err="1"/>
              <a:t>secondarys</a:t>
            </a:r>
            <a:r>
              <a:rPr lang="en-US"/>
              <a:t>, all through and special schools </a:t>
            </a:r>
            <a:endParaRPr lang="en-US" sz="1200">
              <a:effectLst/>
              <a:latin typeface="+mn-lt"/>
              <a:ea typeface="+mn-ea"/>
            </a:endParaRPr>
          </a:p>
          <a:p>
            <a:pPr lvl="1"/>
            <a:endParaRPr lang="en-US" sz="1200">
              <a:effectLst/>
              <a:latin typeface="+mn-lt"/>
              <a:ea typeface="+mn-ea"/>
            </a:endParaRPr>
          </a:p>
          <a:p>
            <a:pPr lvl="1"/>
            <a:r>
              <a:rPr lang="en-GB" sz="1800">
                <a:effectLst/>
                <a:latin typeface="Calibri" panose="020F0502020204030204" pitchFamily="34" charset="0"/>
                <a:ea typeface="Calibri" panose="020F0502020204030204" pitchFamily="34" charset="0"/>
              </a:rPr>
              <a:t>This year’s findings show that there is a higher proportion of males aged under 40 (57%) compared to the number of females under the age of 40 (43%). </a:t>
            </a:r>
          </a:p>
          <a:p>
            <a:pPr lvl="1"/>
            <a:endParaRPr lang="en-GB" sz="1800">
              <a:effectLst/>
              <a:latin typeface="Calibri" panose="020F0502020204030204" pitchFamily="34" charset="0"/>
            </a:endParaRPr>
          </a:p>
          <a:p>
            <a:pPr lvl="1"/>
            <a:r>
              <a:rPr lang="en-US" sz="1800" b="0" i="0" u="none" strike="noStrike" baseline="0">
                <a:solidFill>
                  <a:srgbClr val="3B3B3A"/>
                </a:solidFill>
                <a:latin typeface="Helvetica 45 Light"/>
              </a:rPr>
              <a:t>Historically, women have governed at slightly lower rates in secondaries than in primaries and nurseries, and this year’s findings continue to reinforce this with 20% of those governing in secondaries and 4% in special schools being women, compared with 63% in primaries. </a:t>
            </a:r>
            <a:endParaRPr lang="en-US"/>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B0FAE-04C9-4267-B719-DB4BD9BA42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3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B0FAE-04C9-4267-B719-DB4BD9BA42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95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8.jpeg"/><Relationship Id="rId4"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9.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9.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28.jpeg"/><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DCDCBA-8E4E-0F45-8580-5CCED93F12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4" y="0"/>
            <a:ext cx="12230098" cy="6858000"/>
          </a:xfrm>
          <a:prstGeom prst="rect">
            <a:avLst/>
          </a:prstGeom>
        </p:spPr>
      </p:pic>
      <p:sp>
        <p:nvSpPr>
          <p:cNvPr id="2" name="Title"/>
          <p:cNvSpPr>
            <a:spLocks noGrp="1"/>
          </p:cNvSpPr>
          <p:nvPr>
            <p:ph type="ctrTitle"/>
          </p:nvPr>
        </p:nvSpPr>
        <p:spPr bwMode="white">
          <a:xfrm>
            <a:off x="335360" y="2996952"/>
            <a:ext cx="10945216" cy="1080120"/>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p:cNvSpPr>
            <a:spLocks noGrp="1"/>
          </p:cNvSpPr>
          <p:nvPr>
            <p:ph type="subTitle" idx="1"/>
          </p:nvPr>
        </p:nvSpPr>
        <p:spPr bwMode="white">
          <a:xfrm>
            <a:off x="359795" y="4797152"/>
            <a:ext cx="7968885" cy="697632"/>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3" name="Picture 12">
            <a:extLst>
              <a:ext uri="{FF2B5EF4-FFF2-40B4-BE49-F238E27FC236}">
                <a16:creationId xmlns:a16="http://schemas.microsoft.com/office/drawing/2014/main" id="{42719781-5CE7-014F-85DA-1B56F1AC10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35" y="649217"/>
            <a:ext cx="2108802" cy="568240"/>
          </a:xfrm>
          <a:prstGeom prst="rect">
            <a:avLst/>
          </a:prstGeom>
        </p:spPr>
      </p:pic>
      <p:pic>
        <p:nvPicPr>
          <p:cNvPr id="15" name="Picture 14">
            <a:extLst>
              <a:ext uri="{FF2B5EF4-FFF2-40B4-BE49-F238E27FC236}">
                <a16:creationId xmlns:a16="http://schemas.microsoft.com/office/drawing/2014/main" id="{414E9020-B4E7-BF42-A215-453FCCF28C7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3440" y="6172838"/>
            <a:ext cx="2396365" cy="359455"/>
          </a:xfrm>
          <a:prstGeom prst="rect">
            <a:avLst/>
          </a:prstGeom>
        </p:spPr>
      </p:pic>
      <p:sp>
        <p:nvSpPr>
          <p:cNvPr id="9" name="www.nga.org.uk">
            <a:extLst>
              <a:ext uri="{FF2B5EF4-FFF2-40B4-BE49-F238E27FC236}">
                <a16:creationId xmlns:a16="http://schemas.microsoft.com/office/drawing/2014/main" id="{F75570D5-4474-4191-8938-A2608C831CDB}"/>
              </a:ext>
              <a:ext uri="{C183D7F6-B498-43B3-948B-1728B52AA6E4}">
                <adec:decorative xmlns:adec="http://schemas.microsoft.com/office/drawing/2017/decorative" val="1"/>
              </a:ext>
            </a:extLst>
          </p:cNvPr>
          <p:cNvSpPr txBox="1"/>
          <p:nvPr userDrawn="1"/>
        </p:nvSpPr>
        <p:spPr>
          <a:xfrm>
            <a:off x="464505" y="5891045"/>
            <a:ext cx="2592000" cy="553998"/>
          </a:xfrm>
          <a:prstGeom prst="rect">
            <a:avLst/>
          </a:prstGeom>
          <a:noFill/>
        </p:spPr>
        <p:txBody>
          <a:bodyPr wrap="square" lIns="0" tIns="0" rIns="0" bIns="0" rtlCol="0">
            <a:spAutoFit/>
          </a:bodyPr>
          <a:lstStyle/>
          <a:p>
            <a:pPr algn="l"/>
            <a:r>
              <a:rPr lang="en-US" sz="3600" b="0" i="0" dirty="0">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#NGAconf</a:t>
            </a:r>
          </a:p>
        </p:txBody>
      </p:sp>
      <p:pic>
        <p:nvPicPr>
          <p:cNvPr id="8" name="Picture 7">
            <a:extLst>
              <a:ext uri="{FF2B5EF4-FFF2-40B4-BE49-F238E27FC236}">
                <a16:creationId xmlns:a16="http://schemas.microsoft.com/office/drawing/2014/main" id="{2C9315C9-8D48-4185-B15E-F505392CE6D0}"/>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435" t="32238" r="24979" b="30329"/>
          <a:stretch/>
        </p:blipFill>
        <p:spPr>
          <a:xfrm>
            <a:off x="614514" y="1384315"/>
            <a:ext cx="2229125" cy="892557"/>
          </a:xfrm>
          <a:prstGeom prst="rect">
            <a:avLst/>
          </a:prstGeom>
        </p:spPr>
      </p:pic>
    </p:spTree>
    <p:extLst>
      <p:ext uri="{BB962C8B-B14F-4D97-AF65-F5344CB8AC3E}">
        <p14:creationId xmlns:p14="http://schemas.microsoft.com/office/powerpoint/2010/main" val="32113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6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7E3CA4-963E-414E-9DDC-AADA6CD7CED7}"/>
              </a:ext>
              <a:ext uri="{C183D7F6-B498-43B3-948B-1728B52AA6E4}">
                <adec:decorative xmlns:adec="http://schemas.microsoft.com/office/drawing/2017/decorative" val="1"/>
              </a:ext>
            </a:extLst>
          </p:cNvPr>
          <p:cNvSpPr/>
          <p:nvPr userDrawn="1"/>
        </p:nvSpPr>
        <p:spPr>
          <a:xfrm>
            <a:off x="47328" y="44624"/>
            <a:ext cx="12097344" cy="6768752"/>
          </a:xfrm>
          <a:prstGeom prst="rect">
            <a:avLst/>
          </a:prstGeom>
          <a:solidFill>
            <a:srgbClr val="BED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F3FAD1-A9EB-4339-B7BD-44CE71A3AE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2"/>
            <a:ext cx="12192000" cy="6858000"/>
          </a:xfrm>
          <a:prstGeom prst="rect">
            <a:avLst/>
          </a:prstGeom>
        </p:spPr>
      </p:pic>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accent4">
                    <a:lumMod val="75000"/>
                  </a:schemeClr>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4">
                  <a:lumMod val="75000"/>
                </a:schemeClr>
              </a:buClr>
              <a:buFont typeface="Wingdings" panose="05000000000000000000" pitchFamily="2" charset="2"/>
              <a:buChar char="§"/>
              <a:defRPr sz="2400">
                <a:latin typeface="Calibri Light" panose="020F0302020204030204" pitchFamily="34" charset="0"/>
                <a:cs typeface="Calibri Light" panose="020F0302020204030204" pitchFamily="34" charset="0"/>
              </a:defRPr>
            </a:lvl1pPr>
            <a:lvl2pPr>
              <a:lnSpc>
                <a:spcPct val="100000"/>
              </a:lnSpc>
              <a:buClr>
                <a:schemeClr val="accent1">
                  <a:lumMod val="75000"/>
                </a:schemeClr>
              </a:buClr>
              <a:defRPr sz="2400">
                <a:latin typeface="Calibri Light" panose="020F0302020204030204" pitchFamily="34" charset="0"/>
                <a:cs typeface="Calibri Light" panose="020F0302020204030204" pitchFamily="34" charset="0"/>
              </a:defRPr>
            </a:lvl2pPr>
            <a:lvl3pPr marL="1143000" indent="-228600">
              <a:lnSpc>
                <a:spcPct val="100000"/>
              </a:lnSpc>
              <a:buClr>
                <a:schemeClr val="accent1">
                  <a:lumMod val="75000"/>
                </a:schemeClr>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a:lnSpc>
                <a:spcPct val="100000"/>
              </a:lnSpc>
              <a:buClr>
                <a:schemeClr val="accent1">
                  <a:lumMod val="75000"/>
                </a:schemeClr>
              </a:buClr>
              <a:defRPr sz="2400">
                <a:latin typeface="Calibri Light" panose="020F0302020204030204" pitchFamily="34" charset="0"/>
                <a:cs typeface="Calibri Light" panose="020F0302020204030204" pitchFamily="34" charset="0"/>
              </a:defRPr>
            </a:lvl4pPr>
            <a:lvl5pPr>
              <a:lnSpc>
                <a:spcPct val="100000"/>
              </a:lnSpc>
              <a:buClr>
                <a:schemeClr val="accent1">
                  <a:lumMod val="75000"/>
                </a:schemeClr>
              </a:buClr>
              <a:defRPr sz="240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spTree>
    <p:extLst>
      <p:ext uri="{BB962C8B-B14F-4D97-AF65-F5344CB8AC3E}">
        <p14:creationId xmlns:p14="http://schemas.microsoft.com/office/powerpoint/2010/main" val="4322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navy multi id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B9297C-0428-4C70-8C73-58174BB7A2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11" y="1"/>
            <a:ext cx="12208596" cy="6845942"/>
          </a:xfrm>
          <a:prstGeom prst="rect">
            <a:avLst/>
          </a:prstGeom>
        </p:spPr>
      </p:pic>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pic>
        <p:nvPicPr>
          <p:cNvPr id="8" name="Picture 7">
            <a:extLst>
              <a:ext uri="{FF2B5EF4-FFF2-40B4-BE49-F238E27FC236}">
                <a16:creationId xmlns:a16="http://schemas.microsoft.com/office/drawing/2014/main" id="{456262AE-058D-45C8-9754-A96D69CA7DC3}"/>
              </a:ext>
              <a:ext uri="{C183D7F6-B498-43B3-948B-1728B52AA6E4}">
                <adec:decorative xmlns:adec="http://schemas.microsoft.com/office/drawing/2017/decorative" val="1"/>
              </a:ext>
            </a:extLst>
          </p:cNvPr>
          <p:cNvPicPr>
            <a:picLocks noChangeAspect="1"/>
          </p:cNvPicPr>
          <p:nvPr userDrawn="1"/>
        </p:nvPicPr>
        <p:blipFill>
          <a:blip r:embed="rId3">
            <a:alphaModFix amt="14000"/>
            <a:extLst>
              <a:ext uri="{28A0092B-C50C-407E-A947-70E740481C1C}">
                <a14:useLocalDpi xmlns:a14="http://schemas.microsoft.com/office/drawing/2010/main" val="0"/>
              </a:ext>
            </a:extLst>
          </a:blip>
          <a:stretch>
            <a:fillRect/>
          </a:stretch>
        </p:blipFill>
        <p:spPr>
          <a:xfrm>
            <a:off x="7625852" y="1268760"/>
            <a:ext cx="4263331" cy="5085876"/>
          </a:xfrm>
          <a:prstGeom prst="rect">
            <a:avLst/>
          </a:prstGeom>
        </p:spPr>
      </p:pic>
    </p:spTree>
    <p:extLst>
      <p:ext uri="{BB962C8B-B14F-4D97-AF65-F5344CB8AC3E}">
        <p14:creationId xmlns:p14="http://schemas.microsoft.com/office/powerpoint/2010/main" val="9553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navy one id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B9297C-0428-4C70-8C73-58174BB7A2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11" y="1"/>
            <a:ext cx="12208596" cy="6845942"/>
          </a:xfrm>
          <a:prstGeom prst="rect">
            <a:avLst/>
          </a:prstGeom>
        </p:spPr>
      </p:pic>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pic>
        <p:nvPicPr>
          <p:cNvPr id="7" name="Picture 6">
            <a:extLst>
              <a:ext uri="{FF2B5EF4-FFF2-40B4-BE49-F238E27FC236}">
                <a16:creationId xmlns:a16="http://schemas.microsoft.com/office/drawing/2014/main" id="{D220E4C8-B3FA-4B7B-9991-0853EF856C80}"/>
              </a:ext>
              <a:ext uri="{C183D7F6-B498-43B3-948B-1728B52AA6E4}">
                <adec:decorative xmlns:adec="http://schemas.microsoft.com/office/drawing/2017/decorative" val="1"/>
              </a:ext>
            </a:extLst>
          </p:cNvPr>
          <p:cNvPicPr>
            <a:picLocks noChangeAspect="1"/>
          </p:cNvPicPr>
          <p:nvPr userDrawn="1"/>
        </p:nvPicPr>
        <p:blipFill>
          <a:blip r:embed="rId3">
            <a:alphaModFix amt="30000"/>
            <a:extLst>
              <a:ext uri="{28A0092B-C50C-407E-A947-70E740481C1C}">
                <a14:useLocalDpi xmlns:a14="http://schemas.microsoft.com/office/drawing/2010/main" val="0"/>
              </a:ext>
            </a:extLst>
          </a:blip>
          <a:stretch>
            <a:fillRect/>
          </a:stretch>
        </p:blipFill>
        <p:spPr>
          <a:xfrm>
            <a:off x="7494984" y="1925226"/>
            <a:ext cx="4114800" cy="4178300"/>
          </a:xfrm>
          <a:prstGeom prst="rect">
            <a:avLst/>
          </a:prstGeom>
        </p:spPr>
      </p:pic>
    </p:spTree>
    <p:extLst>
      <p:ext uri="{BB962C8B-B14F-4D97-AF65-F5344CB8AC3E}">
        <p14:creationId xmlns:p14="http://schemas.microsoft.com/office/powerpoint/2010/main" val="184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 Learning Link main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475AB9-4E71-4F94-9F3C-B5721E34BC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8959" cy="6840538"/>
          </a:xfrm>
          <a:prstGeom prst="rect">
            <a:avLst/>
          </a:prstGeom>
        </p:spPr>
      </p:pic>
      <p:pic>
        <p:nvPicPr>
          <p:cNvPr id="15" name="Picture 14">
            <a:extLst>
              <a:ext uri="{FF2B5EF4-FFF2-40B4-BE49-F238E27FC236}">
                <a16:creationId xmlns:a16="http://schemas.microsoft.com/office/drawing/2014/main" id="{A329EB02-1F3E-C84F-9AA1-1CAD3747A1F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 y="-17462"/>
            <a:ext cx="12192000" cy="6858000"/>
          </a:xfrm>
          <a:prstGeom prst="rect">
            <a:avLst/>
          </a:prstGeom>
        </p:spPr>
      </p:pic>
      <p:pic>
        <p:nvPicPr>
          <p:cNvPr id="10" name="Picture 9">
            <a:extLst>
              <a:ext uri="{FF2B5EF4-FFF2-40B4-BE49-F238E27FC236}">
                <a16:creationId xmlns:a16="http://schemas.microsoft.com/office/drawing/2014/main" id="{6DB54270-0DAB-48E2-8AAC-03DC914929F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1938" y="6321536"/>
            <a:ext cx="1714500" cy="228600"/>
          </a:xfrm>
          <a:prstGeom prst="rect">
            <a:avLst/>
          </a:prstGeom>
        </p:spPr>
      </p:pic>
      <p:sp>
        <p:nvSpPr>
          <p:cNvPr id="11" name="Rectangle 10">
            <a:extLst>
              <a:ext uri="{FF2B5EF4-FFF2-40B4-BE49-F238E27FC236}">
                <a16:creationId xmlns:a16="http://schemas.microsoft.com/office/drawing/2014/main" id="{945746F9-15A1-472D-8CB0-D9CF2FCB21A0}"/>
              </a:ext>
              <a:ext uri="{C183D7F6-B498-43B3-948B-1728B52AA6E4}">
                <adec:decorative xmlns:adec="http://schemas.microsoft.com/office/drawing/2017/decorative" val="1"/>
              </a:ext>
            </a:extLst>
          </p:cNvPr>
          <p:cNvSpPr/>
          <p:nvPr userDrawn="1"/>
        </p:nvSpPr>
        <p:spPr>
          <a:xfrm>
            <a:off x="63622" y="66467"/>
            <a:ext cx="12078673" cy="1675807"/>
          </a:xfrm>
          <a:prstGeom prst="rect">
            <a:avLst/>
          </a:prstGeom>
          <a:solidFill>
            <a:srgbClr val="4B8C4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9669F97-55C5-4CB4-9CA3-D107D82872A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080252" y="395933"/>
            <a:ext cx="1246257" cy="1018447"/>
          </a:xfrm>
          <a:prstGeom prst="rect">
            <a:avLst/>
          </a:prstGeom>
        </p:spPr>
      </p:pic>
      <p:pic>
        <p:nvPicPr>
          <p:cNvPr id="13" name="Picture 12">
            <a:extLst>
              <a:ext uri="{FF2B5EF4-FFF2-40B4-BE49-F238E27FC236}">
                <a16:creationId xmlns:a16="http://schemas.microsoft.com/office/drawing/2014/main" id="{C387B14C-44EA-4FA5-ACF4-F7EAD9209AAF}"/>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788" y="385274"/>
            <a:ext cx="2642016" cy="1143000"/>
          </a:xfrm>
          <a:prstGeom prst="rect">
            <a:avLst/>
          </a:prstGeom>
        </p:spPr>
      </p:pic>
      <p:pic>
        <p:nvPicPr>
          <p:cNvPr id="14" name="Picture 13">
            <a:extLst>
              <a:ext uri="{FF2B5EF4-FFF2-40B4-BE49-F238E27FC236}">
                <a16:creationId xmlns:a16="http://schemas.microsoft.com/office/drawing/2014/main" id="{2BCF891E-E57D-4390-89E3-4A9DE2437215}"/>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26033"/>
          <a:stretch/>
        </p:blipFill>
        <p:spPr>
          <a:xfrm>
            <a:off x="4296453" y="646737"/>
            <a:ext cx="4381500" cy="845441"/>
          </a:xfrm>
          <a:prstGeom prst="rect">
            <a:avLst/>
          </a:prstGeom>
        </p:spPr>
      </p:pic>
      <p:sp>
        <p:nvSpPr>
          <p:cNvPr id="2" name="Title 1"/>
          <p:cNvSpPr>
            <a:spLocks noGrp="1"/>
          </p:cNvSpPr>
          <p:nvPr>
            <p:ph type="title"/>
          </p:nvPr>
        </p:nvSpPr>
        <p:spPr>
          <a:xfrm>
            <a:off x="609600" y="1903264"/>
            <a:ext cx="10972800" cy="576205"/>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2622424"/>
            <a:ext cx="10972800" cy="3556224"/>
          </a:xfrm>
          <a:prstGeom prst="rect">
            <a:avLst/>
          </a:prstGeom>
        </p:spPr>
        <p:txBody>
          <a:bodyPr/>
          <a:lstStyle>
            <a:lvl1pPr marL="342900" indent="-3429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55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Learning Link coloured ic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83A1D9-C4D5-784C-A186-1309D7CEBD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36636"/>
          </a:xfrm>
          <a:prstGeom prst="rect">
            <a:avLst/>
          </a:prstGeom>
        </p:spPr>
      </p:pic>
      <p:sp>
        <p:nvSpPr>
          <p:cNvPr id="11" name="Rectangle 10">
            <a:extLst>
              <a:ext uri="{FF2B5EF4-FFF2-40B4-BE49-F238E27FC236}">
                <a16:creationId xmlns:a16="http://schemas.microsoft.com/office/drawing/2014/main" id="{7BC86BDA-B29E-EA42-A17B-526134837895}"/>
              </a:ext>
              <a:ext uri="{C183D7F6-B498-43B3-948B-1728B52AA6E4}">
                <adec:decorative xmlns:adec="http://schemas.microsoft.com/office/drawing/2017/decorative" val="1"/>
              </a:ext>
            </a:extLst>
          </p:cNvPr>
          <p:cNvSpPr/>
          <p:nvPr userDrawn="1"/>
        </p:nvSpPr>
        <p:spPr>
          <a:xfrm>
            <a:off x="80475" y="68025"/>
            <a:ext cx="12078673" cy="1736194"/>
          </a:xfrm>
          <a:prstGeom prst="rect">
            <a:avLst/>
          </a:prstGeom>
          <a:solidFill>
            <a:srgbClr val="4B8C4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B54270-0DAB-48E2-8AAC-03DC914929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1938" y="6321536"/>
            <a:ext cx="1714500" cy="228600"/>
          </a:xfrm>
          <a:prstGeom prst="rect">
            <a:avLst/>
          </a:prstGeom>
        </p:spPr>
      </p:pic>
      <p:sp>
        <p:nvSpPr>
          <p:cNvPr id="2" name="Title 1"/>
          <p:cNvSpPr>
            <a:spLocks noGrp="1"/>
          </p:cNvSpPr>
          <p:nvPr>
            <p:ph type="title"/>
          </p:nvPr>
        </p:nvSpPr>
        <p:spPr>
          <a:xfrm>
            <a:off x="609600" y="1903264"/>
            <a:ext cx="10972800" cy="576205"/>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2965577"/>
            <a:ext cx="10972800" cy="3288573"/>
          </a:xfrm>
          <a:prstGeom prst="rect">
            <a:avLst/>
          </a:prstGeom>
        </p:spPr>
        <p:txBody>
          <a:bodyPr/>
          <a:lstStyle>
            <a:lvl1pPr marL="342900" indent="-3429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a:extLst>
              <a:ext uri="{FF2B5EF4-FFF2-40B4-BE49-F238E27FC236}">
                <a16:creationId xmlns:a16="http://schemas.microsoft.com/office/drawing/2014/main" id="{78349F72-0D81-4E4B-B976-C35C3EE7FAB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600315"/>
            <a:ext cx="2203087" cy="953109"/>
          </a:xfrm>
          <a:prstGeom prst="rect">
            <a:avLst/>
          </a:prstGeom>
        </p:spPr>
      </p:pic>
      <p:pic>
        <p:nvPicPr>
          <p:cNvPr id="12" name="Picture 11">
            <a:extLst>
              <a:ext uri="{FF2B5EF4-FFF2-40B4-BE49-F238E27FC236}">
                <a16:creationId xmlns:a16="http://schemas.microsoft.com/office/drawing/2014/main" id="{F3045738-3FEB-3448-9270-BAB9802E59F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19403"/>
            <a:ext cx="12192000" cy="6836635"/>
          </a:xfrm>
          <a:prstGeom prst="rect">
            <a:avLst/>
          </a:prstGeom>
        </p:spPr>
      </p:pic>
      <p:pic>
        <p:nvPicPr>
          <p:cNvPr id="13" name="Picture 12">
            <a:extLst>
              <a:ext uri="{FF2B5EF4-FFF2-40B4-BE49-F238E27FC236}">
                <a16:creationId xmlns:a16="http://schemas.microsoft.com/office/drawing/2014/main" id="{3094C318-380D-7A4F-88C2-123AAE383E4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462"/>
            <a:ext cx="12192000" cy="6892363"/>
          </a:xfrm>
          <a:prstGeom prst="rect">
            <a:avLst/>
          </a:prstGeom>
        </p:spPr>
      </p:pic>
      <p:pic>
        <p:nvPicPr>
          <p:cNvPr id="15" name="Picture 14">
            <a:extLst>
              <a:ext uri="{FF2B5EF4-FFF2-40B4-BE49-F238E27FC236}">
                <a16:creationId xmlns:a16="http://schemas.microsoft.com/office/drawing/2014/main" id="{FCAFE636-29CC-B44D-A0A8-3AB9DA98C4EE}"/>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26455"/>
          <a:stretch/>
        </p:blipFill>
        <p:spPr>
          <a:xfrm>
            <a:off x="3749396" y="689414"/>
            <a:ext cx="4063745" cy="778440"/>
          </a:xfrm>
          <a:prstGeom prst="rect">
            <a:avLst/>
          </a:prstGeom>
        </p:spPr>
      </p:pic>
    </p:spTree>
    <p:extLst>
      <p:ext uri="{BB962C8B-B14F-4D97-AF65-F5344CB8AC3E}">
        <p14:creationId xmlns:p14="http://schemas.microsoft.com/office/powerpoint/2010/main" val="2464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earning Link free trial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83A1D9-C4D5-784C-A186-1309D7CEBD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36636"/>
          </a:xfrm>
          <a:prstGeom prst="rect">
            <a:avLst/>
          </a:prstGeom>
        </p:spPr>
      </p:pic>
      <p:sp>
        <p:nvSpPr>
          <p:cNvPr id="11" name="Rectangle 10">
            <a:extLst>
              <a:ext uri="{FF2B5EF4-FFF2-40B4-BE49-F238E27FC236}">
                <a16:creationId xmlns:a16="http://schemas.microsoft.com/office/drawing/2014/main" id="{7BC86BDA-B29E-EA42-A17B-526134837895}"/>
              </a:ext>
              <a:ext uri="{C183D7F6-B498-43B3-948B-1728B52AA6E4}">
                <adec:decorative xmlns:adec="http://schemas.microsoft.com/office/drawing/2017/decorative" val="1"/>
              </a:ext>
            </a:extLst>
          </p:cNvPr>
          <p:cNvSpPr/>
          <p:nvPr userDrawn="1"/>
        </p:nvSpPr>
        <p:spPr>
          <a:xfrm>
            <a:off x="80475" y="68024"/>
            <a:ext cx="12078673" cy="1835239"/>
          </a:xfrm>
          <a:prstGeom prst="rect">
            <a:avLst/>
          </a:prstGeom>
          <a:solidFill>
            <a:srgbClr val="4B8C4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B54270-0DAB-48E2-8AAC-03DC914929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1938" y="6321536"/>
            <a:ext cx="1714500" cy="228600"/>
          </a:xfrm>
          <a:prstGeom prst="rect">
            <a:avLst/>
          </a:prstGeom>
        </p:spPr>
      </p:pic>
      <p:sp>
        <p:nvSpPr>
          <p:cNvPr id="2" name="Title 1"/>
          <p:cNvSpPr>
            <a:spLocks noGrp="1"/>
          </p:cNvSpPr>
          <p:nvPr>
            <p:ph type="title"/>
          </p:nvPr>
        </p:nvSpPr>
        <p:spPr>
          <a:xfrm>
            <a:off x="609600" y="1903264"/>
            <a:ext cx="10972800" cy="576205"/>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2965577"/>
            <a:ext cx="10972800" cy="3288573"/>
          </a:xfrm>
          <a:prstGeom prst="rect">
            <a:avLst/>
          </a:prstGeom>
        </p:spPr>
        <p:txBody>
          <a:bodyPr/>
          <a:lstStyle>
            <a:lvl1pPr marL="342900" indent="-3429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bg1"/>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bg1"/>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F3045738-3FEB-3448-9270-BAB9802E59F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21365"/>
            <a:ext cx="12192000" cy="6836635"/>
          </a:xfrm>
          <a:prstGeom prst="rect">
            <a:avLst/>
          </a:prstGeom>
        </p:spPr>
      </p:pic>
      <p:pic>
        <p:nvPicPr>
          <p:cNvPr id="13" name="Picture 12">
            <a:extLst>
              <a:ext uri="{FF2B5EF4-FFF2-40B4-BE49-F238E27FC236}">
                <a16:creationId xmlns:a16="http://schemas.microsoft.com/office/drawing/2014/main" id="{3094C318-380D-7A4F-88C2-123AAE383E4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7182"/>
            <a:ext cx="12192000" cy="6892363"/>
          </a:xfrm>
          <a:prstGeom prst="rect">
            <a:avLst/>
          </a:prstGeom>
        </p:spPr>
      </p:pic>
      <p:pic>
        <p:nvPicPr>
          <p:cNvPr id="14" name="Picture 13">
            <a:extLst>
              <a:ext uri="{FF2B5EF4-FFF2-40B4-BE49-F238E27FC236}">
                <a16:creationId xmlns:a16="http://schemas.microsoft.com/office/drawing/2014/main" id="{B0D0BF26-6499-774B-9F2D-902DB8878319}"/>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39788" y="552526"/>
            <a:ext cx="2241000" cy="1143000"/>
          </a:xfrm>
          <a:prstGeom prst="rect">
            <a:avLst/>
          </a:prstGeom>
        </p:spPr>
      </p:pic>
      <p:pic>
        <p:nvPicPr>
          <p:cNvPr id="15" name="Picture 14">
            <a:extLst>
              <a:ext uri="{FF2B5EF4-FFF2-40B4-BE49-F238E27FC236}">
                <a16:creationId xmlns:a16="http://schemas.microsoft.com/office/drawing/2014/main" id="{317A5A07-D19D-6D4A-9587-16E95977B183}"/>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31352"/>
          <a:stretch/>
        </p:blipFill>
        <p:spPr>
          <a:xfrm>
            <a:off x="3749396" y="689413"/>
            <a:ext cx="4063745" cy="727744"/>
          </a:xfrm>
          <a:prstGeom prst="rect">
            <a:avLst/>
          </a:prstGeom>
        </p:spPr>
      </p:pic>
    </p:spTree>
    <p:extLst>
      <p:ext uri="{BB962C8B-B14F-4D97-AF65-F5344CB8AC3E}">
        <p14:creationId xmlns:p14="http://schemas.microsoft.com/office/powerpoint/2010/main" val="29930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rofessional Development -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1E9555-05AE-4924-AD3D-180FFE94F0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30" y="0"/>
            <a:ext cx="12181170" cy="6830563"/>
          </a:xfrm>
          <a:prstGeom prst="rect">
            <a:avLst/>
          </a:prstGeom>
        </p:spPr>
      </p:pic>
      <p:sp>
        <p:nvSpPr>
          <p:cNvPr id="2" name="Title 1"/>
          <p:cNvSpPr>
            <a:spLocks noGrp="1"/>
          </p:cNvSpPr>
          <p:nvPr>
            <p:ph type="title"/>
          </p:nvPr>
        </p:nvSpPr>
        <p:spPr>
          <a:xfrm>
            <a:off x="605807" y="1619554"/>
            <a:ext cx="10972800" cy="708069"/>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968049B2-CA46-401C-BC5A-179A204A6C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35" y="36061"/>
            <a:ext cx="12097344" cy="1846636"/>
          </a:xfrm>
          <a:prstGeom prst="rect">
            <a:avLst/>
          </a:prstGeom>
        </p:spPr>
      </p:pic>
      <p:sp>
        <p:nvSpPr>
          <p:cNvPr id="3" name="Content Placeholder 2"/>
          <p:cNvSpPr>
            <a:spLocks noGrp="1"/>
          </p:cNvSpPr>
          <p:nvPr>
            <p:ph idx="1"/>
          </p:nvPr>
        </p:nvSpPr>
        <p:spPr>
          <a:xfrm>
            <a:off x="609600" y="2372264"/>
            <a:ext cx="10972800" cy="4081072"/>
          </a:xfrm>
          <a:prstGeom prst="rect">
            <a:avLst/>
          </a:prstGeom>
        </p:spPr>
        <p:txBody>
          <a:bodyPr/>
          <a:lstStyle>
            <a:lvl1pPr marL="342900" indent="-3429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1pPr>
            <a:lvl2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2pPr>
            <a:lvl3pPr marL="1143000" indent="-228600">
              <a:lnSpc>
                <a:spcPct val="100000"/>
              </a:lnSpc>
              <a:buClr>
                <a:schemeClr val="accent6"/>
              </a:buClr>
              <a:buFont typeface="Wingdings" panose="05000000000000000000" pitchFamily="2" charset="2"/>
              <a:buChar char="§"/>
              <a:defRPr sz="2400">
                <a:solidFill>
                  <a:schemeClr val="bg1"/>
                </a:solidFill>
                <a:latin typeface="Calibri Light" panose="020F0302020204030204" pitchFamily="34" charset="0"/>
                <a:cs typeface="Calibri Light" panose="020F0302020204030204" pitchFamily="34" charset="0"/>
              </a:defRPr>
            </a:lvl3pPr>
            <a:lvl4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4pPr>
            <a:lvl5pPr>
              <a:lnSpc>
                <a:spcPct val="100000"/>
              </a:lnSpc>
              <a:buClr>
                <a:schemeClr val="accent6"/>
              </a:buClr>
              <a:defRPr sz="2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pic>
        <p:nvPicPr>
          <p:cNvPr id="10" name="Picture 9">
            <a:extLst>
              <a:ext uri="{FF2B5EF4-FFF2-40B4-BE49-F238E27FC236}">
                <a16:creationId xmlns:a16="http://schemas.microsoft.com/office/drawing/2014/main" id="{52964F69-4EAB-4C07-9C8D-A637B972D8A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788" y="677731"/>
            <a:ext cx="2319074" cy="871124"/>
          </a:xfrm>
          <a:prstGeom prst="rect">
            <a:avLst/>
          </a:prstGeom>
        </p:spPr>
      </p:pic>
    </p:spTree>
    <p:extLst>
      <p:ext uri="{BB962C8B-B14F-4D97-AF65-F5344CB8AC3E}">
        <p14:creationId xmlns:p14="http://schemas.microsoft.com/office/powerpoint/2010/main" val="375031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C2C728-9785-42B2-9AD7-4DF4F2348C9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11" y="1"/>
            <a:ext cx="12208596" cy="6845942"/>
          </a:xfrm>
          <a:prstGeom prst="rect">
            <a:avLst/>
          </a:prstGeom>
        </p:spPr>
      </p:pic>
      <p:pic>
        <p:nvPicPr>
          <p:cNvPr id="12" name="Picture 11">
            <a:extLst>
              <a:ext uri="{FF2B5EF4-FFF2-40B4-BE49-F238E27FC236}">
                <a16:creationId xmlns:a16="http://schemas.microsoft.com/office/drawing/2014/main" id="{50B906BF-1F7A-4142-A4F2-A7949EBBBCB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5767" y="681990"/>
            <a:ext cx="2565938" cy="683238"/>
          </a:xfrm>
          <a:prstGeom prst="rect">
            <a:avLst/>
          </a:prstGeom>
        </p:spPr>
      </p:pic>
      <p:pic>
        <p:nvPicPr>
          <p:cNvPr id="14" name="Picture 13">
            <a:extLst>
              <a:ext uri="{FF2B5EF4-FFF2-40B4-BE49-F238E27FC236}">
                <a16:creationId xmlns:a16="http://schemas.microsoft.com/office/drawing/2014/main" id="{89675D58-44AD-4CD4-96B5-4BD6BF8675AF}"/>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435" t="32238" r="24979" b="30329"/>
          <a:stretch/>
        </p:blipFill>
        <p:spPr>
          <a:xfrm>
            <a:off x="9547681" y="5563138"/>
            <a:ext cx="2092935" cy="838025"/>
          </a:xfrm>
          <a:prstGeom prst="rect">
            <a:avLst/>
          </a:prstGeom>
        </p:spPr>
      </p:pic>
      <p:sp>
        <p:nvSpPr>
          <p:cNvPr id="15" name="TextBox 14">
            <a:extLst>
              <a:ext uri="{FF2B5EF4-FFF2-40B4-BE49-F238E27FC236}">
                <a16:creationId xmlns:a16="http://schemas.microsoft.com/office/drawing/2014/main" id="{35E838F3-1C8B-4D90-B791-8EF9901D2CA1}"/>
              </a:ext>
              <a:ext uri="{C183D7F6-B498-43B3-948B-1728B52AA6E4}">
                <adec:decorative xmlns:adec="http://schemas.microsoft.com/office/drawing/2017/decorative" val="1"/>
              </a:ext>
            </a:extLst>
          </p:cNvPr>
          <p:cNvSpPr txBox="1"/>
          <p:nvPr userDrawn="1"/>
        </p:nvSpPr>
        <p:spPr>
          <a:xfrm>
            <a:off x="839705" y="5989223"/>
            <a:ext cx="2592000" cy="369332"/>
          </a:xfrm>
          <a:prstGeom prst="rect">
            <a:avLst/>
          </a:prstGeom>
          <a:noFill/>
        </p:spPr>
        <p:txBody>
          <a:bodyPr wrap="square" lIns="0" tIns="0" rIns="0" bIns="0" rtlCol="0">
            <a:spAutoFit/>
          </a:bodyPr>
          <a:lstStyle/>
          <a:p>
            <a:r>
              <a:rPr lang="en-US" sz="2400" b="0" i="0">
                <a:solidFill>
                  <a:schemeClr val="bg1"/>
                </a:solidFill>
                <a:latin typeface="Calibri" panose="020F0502020204030204" pitchFamily="34" charset="0"/>
                <a:ea typeface="Helvetica 65 Medium" charset="0"/>
                <a:cs typeface="Calibri" panose="020F0502020204030204" pitchFamily="34" charset="0"/>
              </a:rPr>
              <a:t>www.nga.org.uk</a:t>
            </a:r>
          </a:p>
        </p:txBody>
      </p:sp>
      <p:sp>
        <p:nvSpPr>
          <p:cNvPr id="2" name="Title 1"/>
          <p:cNvSpPr>
            <a:spLocks noGrp="1"/>
          </p:cNvSpPr>
          <p:nvPr>
            <p:ph type="ctrTitle"/>
          </p:nvPr>
        </p:nvSpPr>
        <p:spPr>
          <a:xfrm>
            <a:off x="865766" y="1844823"/>
            <a:ext cx="10414809" cy="3768345"/>
          </a:xfrm>
          <a:prstGeom prst="rect">
            <a:avLst/>
          </a:prstGeom>
        </p:spPr>
        <p:txBody>
          <a:bodyPr lIns="0" tIns="0" rIns="0" bIns="0"/>
          <a:lstStyle>
            <a:lvl1pPr algn="l">
              <a:defRPr sz="3200" b="0" baseline="0">
                <a:solidFill>
                  <a:schemeClr val="bg1"/>
                </a:solidFill>
                <a:latin typeface="Calibri" panose="020F0502020204030204" pitchFamily="34" charset="0"/>
                <a:cs typeface="Calibri" panose="020F0502020204030204" pitchFamily="34" charset="0"/>
              </a:defRPr>
            </a:lvl1pPr>
          </a:lstStyle>
          <a:p>
            <a:endParaRPr lang="en-GB"/>
          </a:p>
        </p:txBody>
      </p:sp>
      <p:pic>
        <p:nvPicPr>
          <p:cNvPr id="8" name="Picture 7">
            <a:extLst>
              <a:ext uri="{FF2B5EF4-FFF2-40B4-BE49-F238E27FC236}">
                <a16:creationId xmlns:a16="http://schemas.microsoft.com/office/drawing/2014/main" id="{E706CBC0-1318-48D7-A95C-1582441F91E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710901" y="690616"/>
            <a:ext cx="1762591" cy="465324"/>
          </a:xfrm>
          <a:prstGeom prst="rect">
            <a:avLst/>
          </a:prstGeom>
        </p:spPr>
      </p:pic>
    </p:spTree>
    <p:extLst>
      <p:ext uri="{BB962C8B-B14F-4D97-AF65-F5344CB8AC3E}">
        <p14:creationId xmlns:p14="http://schemas.microsoft.com/office/powerpoint/2010/main" val="273504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605807" y="344668"/>
            <a:ext cx="10972800" cy="708069"/>
          </a:xfrm>
          <a:prstGeom prst="rect">
            <a:avLst/>
          </a:prstGeom>
        </p:spPr>
        <p:txBody>
          <a:bodyPr/>
          <a:lstStyle>
            <a:lvl1pPr algn="l">
              <a:defRPr sz="2800" b="1">
                <a:solidFill>
                  <a:schemeClr val="accent1"/>
                </a:solidFill>
                <a:latin typeface="Calibri" panose="020F0502020204030204" pitchFamily="34" charset="0"/>
              </a:defRPr>
            </a:lvl1pPr>
          </a:lstStyle>
          <a:p>
            <a:r>
              <a:rPr lang="en-US"/>
              <a:t>Click to edit Master title style</a:t>
            </a:r>
            <a:endParaRPr lang="en-GB"/>
          </a:p>
        </p:txBody>
      </p:sp>
      <p:sp>
        <p:nvSpPr>
          <p:cNvPr id="4" name="Content Placeholder 2"/>
          <p:cNvSpPr>
            <a:spLocks noGrp="1"/>
          </p:cNvSpPr>
          <p:nvPr>
            <p:ph idx="1"/>
          </p:nvPr>
        </p:nvSpPr>
        <p:spPr>
          <a:xfrm>
            <a:off x="609600" y="1040725"/>
            <a:ext cx="10972800" cy="5017160"/>
          </a:xfrm>
          <a:prstGeom prst="rect">
            <a:avLst/>
          </a:prstGeom>
        </p:spPr>
        <p:txBody>
          <a:bodyPr/>
          <a:lstStyle>
            <a:lvl1pPr marL="342900" indent="-342900">
              <a:lnSpc>
                <a:spcPct val="100000"/>
              </a:lnSpc>
              <a:buClr>
                <a:schemeClr val="accent1"/>
              </a:buClr>
              <a:buFont typeface="Wingdings" panose="05000000000000000000" pitchFamily="2" charset="2"/>
              <a:buChar char="§"/>
              <a:defRPr sz="1800">
                <a:latin typeface="Calibri" panose="020F0502020204030204" pitchFamily="34" charset="0"/>
              </a:defRPr>
            </a:lvl1pPr>
            <a:lvl2pPr>
              <a:lnSpc>
                <a:spcPct val="100000"/>
              </a:lnSpc>
              <a:buClr>
                <a:schemeClr val="accent1"/>
              </a:buClr>
              <a:defRPr sz="1800">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1600">
                <a:latin typeface="Calibri" panose="020F0502020204030204" pitchFamily="34" charset="0"/>
              </a:defRPr>
            </a:lvl3pPr>
            <a:lvl4pPr>
              <a:lnSpc>
                <a:spcPct val="100000"/>
              </a:lnSpc>
              <a:buClr>
                <a:schemeClr val="accent1"/>
              </a:buClr>
              <a:defRPr sz="1600">
                <a:latin typeface="Calibri" panose="020F0502020204030204" pitchFamily="34" charset="0"/>
              </a:defRPr>
            </a:lvl4pPr>
            <a:lvl5pPr>
              <a:lnSpc>
                <a:spcPct val="100000"/>
              </a:lnSpc>
              <a:buClr>
                <a:schemeClr val="accent1"/>
              </a:buClr>
              <a:defRPr sz="16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NGA 2017</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61406"/>
            <a:ext cx="12192000" cy="603504"/>
          </a:xfrm>
          <a:prstGeom prst="rect">
            <a:avLst/>
          </a:prstGeom>
        </p:spPr>
      </p:pic>
      <p:sp>
        <p:nvSpPr>
          <p:cNvPr id="8" name="Date Placeholder 6"/>
          <p:cNvSpPr txBox="1">
            <a:spLocks/>
          </p:cNvSpPr>
          <p:nvPr userDrawn="1"/>
        </p:nvSpPr>
        <p:spPr bwMode="white">
          <a:xfrm>
            <a:off x="334800" y="6454800"/>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NGA 2019</a:t>
            </a:r>
          </a:p>
        </p:txBody>
      </p:sp>
    </p:spTree>
    <p:extLst>
      <p:ext uri="{BB962C8B-B14F-4D97-AF65-F5344CB8AC3E}">
        <p14:creationId xmlns:p14="http://schemas.microsoft.com/office/powerpoint/2010/main" val="36345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Footer">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03"/>
          <a:stretch/>
        </p:blipFill>
        <p:spPr>
          <a:xfrm>
            <a:off x="5917" y="6165304"/>
            <a:ext cx="12180165" cy="692413"/>
          </a:xfrm>
          <a:prstGeom prst="rect">
            <a:avLst/>
          </a:prstGeom>
        </p:spPr>
      </p:pic>
      <p:sp>
        <p:nvSpPr>
          <p:cNvPr id="2"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8" name="Content Placeholder">
            <a:extLst>
              <a:ext uri="{FF2B5EF4-FFF2-40B4-BE49-F238E27FC236}">
                <a16:creationId xmlns:a16="http://schemas.microsoft.com/office/drawing/2014/main" id="{96CF5C91-92D6-48BA-BEC6-E790B6B60E2C}"/>
              </a:ext>
            </a:extLst>
          </p:cNvP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www.nga.org.uk">
            <a:extLst>
              <a:ext uri="{FF2B5EF4-FFF2-40B4-BE49-F238E27FC236}">
                <a16:creationId xmlns:a16="http://schemas.microsoft.com/office/drawing/2014/main" id="{76371925-CE28-45BD-86C2-06111B276905}"/>
              </a:ext>
              <a:ext uri="{C183D7F6-B498-43B3-948B-1728B52AA6E4}">
                <adec:decorative xmlns:adec="http://schemas.microsoft.com/office/drawing/2017/decorative" val="1"/>
              </a:ext>
            </a:extLst>
          </p:cNvPr>
          <p:cNvSpPr txBox="1"/>
          <p:nvPr userDrawn="1"/>
        </p:nvSpPr>
        <p:spPr>
          <a:xfrm>
            <a:off x="605807" y="6265288"/>
            <a:ext cx="2592000" cy="492443"/>
          </a:xfrm>
          <a:prstGeom prst="rect">
            <a:avLst/>
          </a:prstGeom>
          <a:noFill/>
        </p:spPr>
        <p:txBody>
          <a:bodyPr wrap="square" lIns="0" tIns="0" rIns="0" bIns="0" rtlCol="0">
            <a:spAutoFit/>
          </a:bodyPr>
          <a:lstStyle/>
          <a:p>
            <a:pPr algn="l"/>
            <a:r>
              <a:rPr lang="en-US" sz="3200" b="0" i="0" dirty="0">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#NGAconf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4"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Light" panose="020F0302020204030204" pitchFamily="34" charset="0"/>
                <a:ea typeface="+mn-ea"/>
                <a:cs typeface="Arial" pitchFamily="34" charset="0"/>
              </a:rPr>
              <a:t>© NGA 2017</a:t>
            </a:r>
          </a:p>
        </p:txBody>
      </p:sp>
      <p:sp>
        <p:nvSpPr>
          <p:cNvPr id="8" name="Date Placeholder 6"/>
          <p:cNvSpPr txBox="1">
            <a:spLocks/>
          </p:cNvSpPr>
          <p:nvPr userDrawn="1"/>
        </p:nvSpPr>
        <p:spPr bwMode="white">
          <a:xfrm>
            <a:off x="334800" y="6454800"/>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NGA 2020</a:t>
            </a:r>
          </a:p>
        </p:txBody>
      </p:sp>
    </p:spTree>
    <p:extLst>
      <p:ext uri="{BB962C8B-B14F-4D97-AF65-F5344CB8AC3E}">
        <p14:creationId xmlns:p14="http://schemas.microsoft.com/office/powerpoint/2010/main" val="34694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332E2-4763-1E3D-179A-B86C9F723C61}"/>
              </a:ext>
            </a:extLst>
          </p:cNvPr>
          <p:cNvSpPr>
            <a:spLocks noGrp="1"/>
          </p:cNvSpPr>
          <p:nvPr>
            <p:ph type="dt" sz="half" idx="10"/>
          </p:nvPr>
        </p:nvSpPr>
        <p:spPr/>
        <p:txBody>
          <a:bodyPr/>
          <a:lstStyle/>
          <a:p>
            <a:fld id="{8F2A1214-F275-4AA6-88AC-2D01B130D80D}" type="datetimeFigureOut">
              <a:rPr lang="en-GB" smtClean="0"/>
              <a:t>03/05/2023</a:t>
            </a:fld>
            <a:endParaRPr lang="en-GB"/>
          </a:p>
        </p:txBody>
      </p:sp>
      <p:sp>
        <p:nvSpPr>
          <p:cNvPr id="3" name="Footer Placeholder 2">
            <a:extLst>
              <a:ext uri="{FF2B5EF4-FFF2-40B4-BE49-F238E27FC236}">
                <a16:creationId xmlns:a16="http://schemas.microsoft.com/office/drawing/2014/main" id="{A94774B9-DABB-383B-0830-6A1C1222E6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DE3F0B-E892-0BB1-FA4E-35E7ADEB9C91}"/>
              </a:ext>
            </a:extLst>
          </p:cNvPr>
          <p:cNvSpPr>
            <a:spLocks noGrp="1"/>
          </p:cNvSpPr>
          <p:nvPr>
            <p:ph type="sldNum" sz="quarter" idx="12"/>
          </p:nvPr>
        </p:nvSpPr>
        <p:spPr/>
        <p:txBody>
          <a:bodyPr/>
          <a:lstStyle/>
          <a:p>
            <a:fld id="{B9D64FCA-151D-48BE-B577-801C122B0D11}" type="slidenum">
              <a:rPr lang="en-GB" smtClean="0"/>
              <a:t>‹#›</a:t>
            </a:fld>
            <a:endParaRPr lang="en-GB"/>
          </a:p>
        </p:txBody>
      </p:sp>
    </p:spTree>
    <p:extLst>
      <p:ext uri="{BB962C8B-B14F-4D97-AF65-F5344CB8AC3E}">
        <p14:creationId xmlns:p14="http://schemas.microsoft.com/office/powerpoint/2010/main" val="1110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no background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4"/>
            <a:ext cx="12190992" cy="6857433"/>
          </a:xfrm>
          <a:prstGeom prst="rect">
            <a:avLst/>
          </a:prstGeom>
        </p:spPr>
      </p:pic>
      <p:sp>
        <p:nvSpPr>
          <p:cNvPr id="3" name="Title 1"/>
          <p:cNvSpPr>
            <a:spLocks noGrp="1"/>
          </p:cNvSpPr>
          <p:nvPr>
            <p:ph type="title"/>
          </p:nvPr>
        </p:nvSpPr>
        <p:spPr>
          <a:xfrm>
            <a:off x="605807" y="344668"/>
            <a:ext cx="10972800" cy="708069"/>
          </a:xfrm>
          <a:prstGeom prst="rect">
            <a:avLst/>
          </a:prstGeom>
        </p:spPr>
        <p:txBody>
          <a:bodyPr/>
          <a:lstStyle>
            <a:lvl1pPr algn="l">
              <a:defRPr sz="2800" b="1">
                <a:solidFill>
                  <a:schemeClr val="accent1"/>
                </a:solidFill>
              </a:defRPr>
            </a:lvl1pPr>
          </a:lstStyle>
          <a:p>
            <a:r>
              <a:rPr lang="en-US" dirty="0"/>
              <a:t>Click to edit Master title style</a:t>
            </a:r>
            <a:endParaRPr lang="en-GB" dirty="0"/>
          </a:p>
        </p:txBody>
      </p:sp>
      <p:sp>
        <p:nvSpPr>
          <p:cNvPr id="4" name="Content Placeholder 2"/>
          <p:cNvSpPr>
            <a:spLocks noGrp="1"/>
          </p:cNvSpPr>
          <p:nvPr>
            <p:ph idx="1"/>
          </p:nvPr>
        </p:nvSpPr>
        <p:spPr>
          <a:xfrm>
            <a:off x="609600" y="1040725"/>
            <a:ext cx="10972800" cy="5017160"/>
          </a:xfrm>
          <a:prstGeom prst="rect">
            <a:avLst/>
          </a:prstGeom>
        </p:spPr>
        <p:txBody>
          <a:bodyPr/>
          <a:lstStyle>
            <a:lvl1pPr marL="342900" indent="-342900">
              <a:lnSpc>
                <a:spcPct val="150000"/>
              </a:lnSpc>
              <a:buClr>
                <a:schemeClr val="accent1"/>
              </a:buClr>
              <a:buFont typeface="Wingdings" panose="05000000000000000000" pitchFamily="2" charset="2"/>
              <a:buChar char="§"/>
              <a:defRPr sz="1800"/>
            </a:lvl1pPr>
            <a:lvl2pPr>
              <a:lnSpc>
                <a:spcPct val="150000"/>
              </a:lnSpc>
              <a:buClr>
                <a:schemeClr val="accent1"/>
              </a:buClr>
              <a:defRPr sz="1800"/>
            </a:lvl2pPr>
            <a:lvl3pPr marL="1143000" indent="-228600">
              <a:lnSpc>
                <a:spcPct val="150000"/>
              </a:lnSpc>
              <a:buClr>
                <a:schemeClr val="accent1"/>
              </a:buClr>
              <a:buFont typeface="Wingdings" panose="05000000000000000000" pitchFamily="2" charset="2"/>
              <a:buChar char="§"/>
              <a:defRPr sz="1600"/>
            </a:lvl3pPr>
            <a:lvl4pPr>
              <a:lnSpc>
                <a:spcPct val="150000"/>
              </a:lnSpc>
              <a:buClr>
                <a:schemeClr val="accent1"/>
              </a:buClr>
              <a:defRPr sz="1600"/>
            </a:lvl4pPr>
            <a:lvl5pPr>
              <a:lnSpc>
                <a:spcPct val="150000"/>
              </a:lnSpc>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 NGA 2016</a:t>
            </a:r>
          </a:p>
        </p:txBody>
      </p:sp>
    </p:spTree>
    <p:extLst>
      <p:ext uri="{BB962C8B-B14F-4D97-AF65-F5344CB8AC3E}">
        <p14:creationId xmlns:p14="http://schemas.microsoft.com/office/powerpoint/2010/main" val="40383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 Learning Link main - 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82817-7A59-94EE-8CA4-07812B9D95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10" y="-1"/>
            <a:ext cx="5483290" cy="2069673"/>
          </a:xfrm>
          <a:prstGeom prst="rect">
            <a:avLst/>
          </a:prstGeom>
        </p:spPr>
      </p:pic>
      <p:sp>
        <p:nvSpPr>
          <p:cNvPr id="7" name="Title 1">
            <a:extLst>
              <a:ext uri="{FF2B5EF4-FFF2-40B4-BE49-F238E27FC236}">
                <a16:creationId xmlns:a16="http://schemas.microsoft.com/office/drawing/2014/main" id="{88199BA5-0FB0-58AD-D8FA-617050A1C0B1}"/>
              </a:ext>
            </a:extLst>
          </p:cNvPr>
          <p:cNvSpPr>
            <a:spLocks noGrp="1"/>
          </p:cNvSpPr>
          <p:nvPr>
            <p:ph type="title" idx="4294967295"/>
          </p:nvPr>
        </p:nvSpPr>
        <p:spPr>
          <a:xfrm>
            <a:off x="609600" y="-576205"/>
            <a:ext cx="10972800" cy="576205"/>
          </a:xfrm>
          <a:prstGeom prst="rect">
            <a:avLst/>
          </a:prstGeom>
        </p:spPr>
        <p:txBody>
          <a:bodyPr anchor="b"/>
          <a:lstStyle/>
          <a:p>
            <a:pPr algn="ctr"/>
            <a:endParaRPr lang="en-GB" sz="1800">
              <a:solidFill>
                <a:schemeClr val="tx1"/>
              </a:solidFill>
              <a:latin typeface="+mn-lt"/>
            </a:endParaRPr>
          </a:p>
        </p:txBody>
      </p:sp>
      <p:sp>
        <p:nvSpPr>
          <p:cNvPr id="9" name="Rectangle 8">
            <a:extLst>
              <a:ext uri="{FF2B5EF4-FFF2-40B4-BE49-F238E27FC236}">
                <a16:creationId xmlns:a16="http://schemas.microsoft.com/office/drawing/2014/main" id="{CEFCD6F3-C2F3-D8DB-E1AC-21A3F0109B05}"/>
              </a:ext>
              <a:ext uri="{C183D7F6-B498-43B3-948B-1728B52AA6E4}">
                <adec:decorative xmlns:adec="http://schemas.microsoft.com/office/drawing/2017/decorative" val="1"/>
              </a:ext>
            </a:extLst>
          </p:cNvPr>
          <p:cNvSpPr/>
          <p:nvPr userDrawn="1"/>
        </p:nvSpPr>
        <p:spPr>
          <a:xfrm>
            <a:off x="0" y="6500553"/>
            <a:ext cx="12192000" cy="357447"/>
          </a:xfrm>
          <a:prstGeom prst="rect">
            <a:avLst/>
          </a:prstGeom>
          <a:solidFill>
            <a:srgbClr val="81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BF892E2-EB3F-C147-6326-AD3E8446DAA7}"/>
              </a:ext>
            </a:extLst>
          </p:cNvPr>
          <p:cNvSpPr txBox="1"/>
          <p:nvPr userDrawn="1"/>
        </p:nvSpPr>
        <p:spPr>
          <a:xfrm>
            <a:off x="442913" y="6575596"/>
            <a:ext cx="3755790" cy="184666"/>
          </a:xfrm>
          <a:prstGeom prst="rect">
            <a:avLst/>
          </a:prstGeom>
          <a:noFill/>
        </p:spPr>
        <p:txBody>
          <a:bodyPr wrap="square" lIns="0" tIns="0" rIns="0" bIns="0" rtlCol="0">
            <a:spAutoFit/>
          </a:bodyPr>
          <a:lstStyle/>
          <a:p>
            <a:r>
              <a:rPr lang="en-US" sz="1200" b="1" err="1">
                <a:solidFill>
                  <a:schemeClr val="bg1"/>
                </a:solidFill>
                <a:latin typeface="Arial" panose="020B0604020202020204" pitchFamily="34" charset="0"/>
                <a:cs typeface="Arial" panose="020B0604020202020204" pitchFamily="34" charset="0"/>
              </a:rPr>
              <a:t>www.nga.org.uk</a:t>
            </a:r>
            <a:r>
              <a:rPr lang="en-US" sz="1200" b="1">
                <a:solidFill>
                  <a:schemeClr val="bg1"/>
                </a:solidFill>
                <a:latin typeface="Arial" panose="020B0604020202020204" pitchFamily="34" charset="0"/>
                <a:cs typeface="Arial" panose="020B0604020202020204" pitchFamily="34" charset="0"/>
              </a:rPr>
              <a:t>/</a:t>
            </a:r>
            <a:r>
              <a:rPr lang="en-US" sz="1200" b="1" err="1">
                <a:solidFill>
                  <a:schemeClr val="bg1"/>
                </a:solidFill>
                <a:latin typeface="Arial" panose="020B0604020202020204" pitchFamily="34" charset="0"/>
                <a:cs typeface="Arial" panose="020B0604020202020204" pitchFamily="34" charset="0"/>
              </a:rPr>
              <a:t>learninglink</a:t>
            </a:r>
            <a:endParaRPr lang="en-US" sz="1200" b="1">
              <a:solidFill>
                <a:schemeClr val="bg1"/>
              </a:solidFill>
              <a:latin typeface="Arial" panose="020B0604020202020204" pitchFamily="34" charset="0"/>
              <a:cs typeface="Arial" panose="020B0604020202020204" pitchFamily="34" charset="0"/>
            </a:endParaRPr>
          </a:p>
        </p:txBody>
      </p:sp>
      <p:sp>
        <p:nvSpPr>
          <p:cNvPr id="47" name="Date Placeholder 6">
            <a:extLst>
              <a:ext uri="{FF2B5EF4-FFF2-40B4-BE49-F238E27FC236}">
                <a16:creationId xmlns:a16="http://schemas.microsoft.com/office/drawing/2014/main" id="{6FA1387F-FFC4-9C4A-4269-70E04A93DBA9}"/>
              </a:ext>
              <a:ext uri="{C183D7F6-B498-43B3-948B-1728B52AA6E4}">
                <adec:decorative xmlns:adec="http://schemas.microsoft.com/office/drawing/2017/decorative" val="1"/>
              </a:ext>
            </a:extLst>
          </p:cNvPr>
          <p:cNvSpPr txBox="1">
            <a:spLocks/>
          </p:cNvSpPr>
          <p:nvPr userDrawn="1"/>
        </p:nvSpPr>
        <p:spPr bwMode="white">
          <a:xfrm>
            <a:off x="11046312" y="6616998"/>
            <a:ext cx="702775" cy="184666"/>
          </a:xfrm>
          <a:prstGeom prst="rect">
            <a:avLst/>
          </a:prstGeom>
        </p:spPr>
        <p:txBody>
          <a:bodyPr lIns="0" tIns="0" rIns="0" bIns="0"/>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pic>
        <p:nvPicPr>
          <p:cNvPr id="51" name="Picture 50" descr="Logo&#10;&#10;Description automatically generated">
            <a:extLst>
              <a:ext uri="{FF2B5EF4-FFF2-40B4-BE49-F238E27FC236}">
                <a16:creationId xmlns:a16="http://schemas.microsoft.com/office/drawing/2014/main" id="{5C66D896-5688-96E9-4D4D-0722B1333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586" y="320297"/>
            <a:ext cx="1803400" cy="808190"/>
          </a:xfrm>
          <a:prstGeom prst="rect">
            <a:avLst/>
          </a:prstGeom>
        </p:spPr>
      </p:pic>
      <p:pic>
        <p:nvPicPr>
          <p:cNvPr id="53" name="Picture 52">
            <a:extLst>
              <a:ext uri="{FF2B5EF4-FFF2-40B4-BE49-F238E27FC236}">
                <a16:creationId xmlns:a16="http://schemas.microsoft.com/office/drawing/2014/main" id="{E9575FCE-572E-4DC4-E30A-F978B440BD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0808" y="569500"/>
            <a:ext cx="2915498" cy="558987"/>
          </a:xfrm>
          <a:prstGeom prst="rect">
            <a:avLst/>
          </a:prstGeom>
        </p:spPr>
      </p:pic>
      <p:pic>
        <p:nvPicPr>
          <p:cNvPr id="3" name="Picture 2" descr="A blue and white sign&#10;&#10;Description automatically generated with low confidence">
            <a:extLst>
              <a:ext uri="{FF2B5EF4-FFF2-40B4-BE49-F238E27FC236}">
                <a16:creationId xmlns:a16="http://schemas.microsoft.com/office/drawing/2014/main" id="{3D46EC0E-8669-10D3-1CEE-9EC15AF76D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128" y="384032"/>
            <a:ext cx="2224727" cy="740878"/>
          </a:xfrm>
          <a:prstGeom prst="rect">
            <a:avLst/>
          </a:prstGeom>
        </p:spPr>
      </p:pic>
    </p:spTree>
    <p:extLst>
      <p:ext uri="{BB962C8B-B14F-4D97-AF65-F5344CB8AC3E}">
        <p14:creationId xmlns:p14="http://schemas.microsoft.com/office/powerpoint/2010/main" val="146006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DCDCBA-8E4E-0F45-8580-5CCED93F12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230098" cy="6858000"/>
          </a:xfrm>
          <a:prstGeom prst="rect">
            <a:avLst/>
          </a:prstGeom>
        </p:spPr>
      </p:pic>
      <p:sp>
        <p:nvSpPr>
          <p:cNvPr id="2" name="Title"/>
          <p:cNvSpPr>
            <a:spLocks noGrp="1"/>
          </p:cNvSpPr>
          <p:nvPr>
            <p:ph type="ctrTitle"/>
          </p:nvPr>
        </p:nvSpPr>
        <p:spPr bwMode="white">
          <a:xfrm>
            <a:off x="335360" y="2996952"/>
            <a:ext cx="10945216" cy="1080120"/>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p:cNvSpPr>
            <a:spLocks noGrp="1"/>
          </p:cNvSpPr>
          <p:nvPr>
            <p:ph type="subTitle" idx="1"/>
          </p:nvPr>
        </p:nvSpPr>
        <p:spPr bwMode="white">
          <a:xfrm>
            <a:off x="359795" y="4797152"/>
            <a:ext cx="7968885" cy="697632"/>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3" name="Picture 12">
            <a:extLst>
              <a:ext uri="{FF2B5EF4-FFF2-40B4-BE49-F238E27FC236}">
                <a16:creationId xmlns:a16="http://schemas.microsoft.com/office/drawing/2014/main" id="{42719781-5CE7-014F-85DA-1B56F1AC10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35" y="649217"/>
            <a:ext cx="2108802" cy="568240"/>
          </a:xfrm>
          <a:prstGeom prst="rect">
            <a:avLst/>
          </a:prstGeom>
        </p:spPr>
      </p:pic>
      <p:sp>
        <p:nvSpPr>
          <p:cNvPr id="8" name="www.nga.org.uk" descr="nga.org.uk">
            <a:extLst>
              <a:ext uri="{FF2B5EF4-FFF2-40B4-BE49-F238E27FC236}">
                <a16:creationId xmlns:a16="http://schemas.microsoft.com/office/drawing/2014/main" id="{7ABE31BE-183E-423D-BFBE-475CA7D90818}"/>
              </a:ext>
              <a:ext uri="{C183D7F6-B498-43B3-948B-1728B52AA6E4}">
                <adec:decorative xmlns:adec="http://schemas.microsoft.com/office/drawing/2017/decorative" val="0"/>
              </a:ext>
            </a:extLst>
          </p:cNvPr>
          <p:cNvSpPr txBox="1"/>
          <p:nvPr userDrawn="1"/>
        </p:nvSpPr>
        <p:spPr>
          <a:xfrm>
            <a:off x="8976320" y="6062631"/>
            <a:ext cx="2519992" cy="369332"/>
          </a:xfrm>
          <a:prstGeom prst="rect">
            <a:avLst/>
          </a:prstGeom>
          <a:noFill/>
        </p:spPr>
        <p:txBody>
          <a:bodyPr wrap="square" lIns="0" tIns="0" rIns="0" bIns="0" rtlCol="0">
            <a:spAutoFit/>
          </a:bodyPr>
          <a:lstStyle/>
          <a:p>
            <a:pPr algn="r"/>
            <a:r>
              <a:rPr lang="en-US" sz="2400" b="0" i="0">
                <a:solidFill>
                  <a:schemeClr val="bg1"/>
                </a:solidFill>
                <a:latin typeface="Calibri" panose="020F0502020204030204" pitchFamily="34" charset="0"/>
                <a:ea typeface="Helvetica 65 Medium" charset="0"/>
                <a:cs typeface="Calibri" panose="020F0502020204030204" pitchFamily="34" charset="0"/>
              </a:rPr>
              <a:t>www.nga.org.uk</a:t>
            </a:r>
          </a:p>
        </p:txBody>
      </p:sp>
      <p:pic>
        <p:nvPicPr>
          <p:cNvPr id="10" name="Picture 9">
            <a:extLst>
              <a:ext uri="{FF2B5EF4-FFF2-40B4-BE49-F238E27FC236}">
                <a16:creationId xmlns:a16="http://schemas.microsoft.com/office/drawing/2014/main" id="{8D9EE154-CF61-4500-877D-200A72F5E80A}"/>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435" t="32238" r="24979" b="30329"/>
          <a:stretch/>
        </p:blipFill>
        <p:spPr>
          <a:xfrm>
            <a:off x="614514" y="1384315"/>
            <a:ext cx="2229125" cy="892557"/>
          </a:xfrm>
          <a:prstGeom prst="rect">
            <a:avLst/>
          </a:prstGeom>
        </p:spPr>
      </p:pic>
      <p:pic>
        <p:nvPicPr>
          <p:cNvPr id="11" name="Picture 10">
            <a:extLst>
              <a:ext uri="{FF2B5EF4-FFF2-40B4-BE49-F238E27FC236}">
                <a16:creationId xmlns:a16="http://schemas.microsoft.com/office/drawing/2014/main" id="{DDC03DE2-0300-1544-B769-814DF80F905E}"/>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7374" y="535384"/>
            <a:ext cx="1897640" cy="628804"/>
          </a:xfrm>
          <a:prstGeom prst="rect">
            <a:avLst/>
          </a:prstGeom>
        </p:spPr>
      </p:pic>
    </p:spTree>
    <p:extLst>
      <p:ext uri="{BB962C8B-B14F-4D97-AF65-F5344CB8AC3E}">
        <p14:creationId xmlns:p14="http://schemas.microsoft.com/office/powerpoint/2010/main" val="14350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
          <p15:clr>
            <a:srgbClr val="FBAE40"/>
          </p15:clr>
        </p15:guide>
        <p15:guide id="2" orient="horz" pos="663">
          <p15:clr>
            <a:srgbClr val="FBAE40"/>
          </p15:clr>
        </p15:guide>
        <p15:guide id="3" pos="72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Footer">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03"/>
          <a:stretch/>
        </p:blipFill>
        <p:spPr>
          <a:xfrm>
            <a:off x="5917" y="6165304"/>
            <a:ext cx="12180165" cy="692413"/>
          </a:xfrm>
          <a:prstGeom prst="rect">
            <a:avLst/>
          </a:prstGeom>
        </p:spPr>
      </p:pic>
      <p:sp>
        <p:nvSpPr>
          <p:cNvPr id="2"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8" name="Content Placeholder">
            <a:extLst>
              <a:ext uri="{FF2B5EF4-FFF2-40B4-BE49-F238E27FC236}">
                <a16:creationId xmlns:a16="http://schemas.microsoft.com/office/drawing/2014/main" id="{96CF5C91-92D6-48BA-BEC6-E790B6B60E2C}"/>
              </a:ext>
            </a:extLst>
          </p:cNvP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69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amp; background ">
    <p:spTree>
      <p:nvGrpSpPr>
        <p:cNvPr id="1" name=""/>
        <p:cNvGrpSpPr/>
        <p:nvPr/>
      </p:nvGrpSpPr>
      <p:grpSpPr>
        <a:xfrm>
          <a:off x="0" y="0"/>
          <a:ext cx="0" cy="0"/>
          <a:chOff x="0" y="0"/>
          <a:chExt cx="0" cy="0"/>
        </a:xfrm>
      </p:grpSpPr>
      <p:pic>
        <p:nvPicPr>
          <p:cNvPr id="4" name="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 y="284"/>
            <a:ext cx="12180165" cy="6857433"/>
          </a:xfrm>
          <a:prstGeom prst="rect">
            <a:avLst/>
          </a:prstGeom>
        </p:spPr>
      </p:pic>
      <p:sp>
        <p:nvSpPr>
          <p:cNvPr id="2"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2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Content Placeholder">
            <a:extLst>
              <a:ext uri="{FF2B5EF4-FFF2-40B4-BE49-F238E27FC236}">
                <a16:creationId xmlns:a16="http://schemas.microsoft.com/office/drawing/2014/main" id="{E1AC7794-B23E-47B1-8364-628A05D2081C}"/>
              </a:ext>
            </a:extLst>
          </p:cNvP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97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7E2C1-C96F-3045-94C0-72AF9038F3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4" y="0"/>
            <a:ext cx="12230098" cy="6858000"/>
          </a:xfrm>
          <a:prstGeom prst="rect">
            <a:avLst/>
          </a:prstGeom>
        </p:spPr>
      </p:pic>
      <p:sp>
        <p:nvSpPr>
          <p:cNvPr id="2" name="Content">
            <a:extLst>
              <a:ext uri="{C183D7F6-B498-43B3-948B-1728B52AA6E4}">
                <adec:decorative xmlns:adec="http://schemas.microsoft.com/office/drawing/2017/decorative" val="0"/>
              </a:ext>
            </a:extLst>
          </p:cNvPr>
          <p:cNvSpPr>
            <a:spLocks noGrp="1"/>
          </p:cNvSpPr>
          <p:nvPr>
            <p:ph type="ctrTitle"/>
          </p:nvPr>
        </p:nvSpPr>
        <p:spPr>
          <a:xfrm>
            <a:off x="341312" y="2345453"/>
            <a:ext cx="10939264" cy="3491062"/>
          </a:xfrm>
          <a:prstGeom prst="rect">
            <a:avLst/>
          </a:prstGeom>
        </p:spPr>
        <p:txBody>
          <a:bodyPr/>
          <a:lstStyle>
            <a:lvl1pPr algn="l">
              <a:defRPr sz="3200" b="0" baseline="0">
                <a:solidFill>
                  <a:schemeClr val="bg1"/>
                </a:solidFill>
                <a:latin typeface="Calibri" panose="020F0502020204030204" pitchFamily="34" charset="0"/>
                <a:cs typeface="Calibri" panose="020F0502020204030204" pitchFamily="34" charset="0"/>
              </a:defRPr>
            </a:lvl1pPr>
          </a:lstStyle>
          <a:p>
            <a:endParaRPr lang="en-GB"/>
          </a:p>
        </p:txBody>
      </p:sp>
      <p:pic>
        <p:nvPicPr>
          <p:cNvPr id="8" name="Picture 7">
            <a:extLst>
              <a:ext uri="{FF2B5EF4-FFF2-40B4-BE49-F238E27FC236}">
                <a16:creationId xmlns:a16="http://schemas.microsoft.com/office/drawing/2014/main" id="{0AF3DDB3-B99B-7E4E-AFE6-B3182C5DCB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35" y="649217"/>
            <a:ext cx="2108802" cy="568240"/>
          </a:xfrm>
          <a:prstGeom prst="rect">
            <a:avLst/>
          </a:prstGeom>
        </p:spPr>
      </p:pic>
      <p:sp>
        <p:nvSpPr>
          <p:cNvPr id="14" name="Copyright nga 2020">
            <a:extLst>
              <a:ext uri="{FF2B5EF4-FFF2-40B4-BE49-F238E27FC236}">
                <a16:creationId xmlns:a16="http://schemas.microsoft.com/office/drawing/2014/main" id="{EA838888-47A7-4F97-B208-B36CEDF5FE37}"/>
              </a:ext>
              <a:ext uri="{C183D7F6-B498-43B3-948B-1728B52AA6E4}">
                <adec:decorative xmlns:adec="http://schemas.microsoft.com/office/drawing/2017/decorative" val="1"/>
              </a:ext>
            </a:extLst>
          </p:cNvPr>
          <p:cNvSpPr txBox="1">
            <a:spLocks/>
          </p:cNvSpPr>
          <p:nvPr userDrawn="1"/>
        </p:nvSpPr>
        <p:spPr bwMode="white">
          <a:xfrm>
            <a:off x="10893240" y="6486493"/>
            <a:ext cx="1152128" cy="182868"/>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NGA 2021</a:t>
            </a:r>
          </a:p>
        </p:txBody>
      </p:sp>
      <p:sp>
        <p:nvSpPr>
          <p:cNvPr id="9" name="www.nga.org.uk" descr="nga.org.uk">
            <a:extLst>
              <a:ext uri="{FF2B5EF4-FFF2-40B4-BE49-F238E27FC236}">
                <a16:creationId xmlns:a16="http://schemas.microsoft.com/office/drawing/2014/main" id="{C2F11332-B920-43C6-AD88-04C66F50DDF4}"/>
              </a:ext>
              <a:ext uri="{C183D7F6-B498-43B3-948B-1728B52AA6E4}">
                <adec:decorative xmlns:adec="http://schemas.microsoft.com/office/drawing/2017/decorative" val="0"/>
              </a:ext>
            </a:extLst>
          </p:cNvPr>
          <p:cNvSpPr txBox="1"/>
          <p:nvPr userDrawn="1"/>
        </p:nvSpPr>
        <p:spPr>
          <a:xfrm>
            <a:off x="9192344" y="6062631"/>
            <a:ext cx="2303968" cy="369332"/>
          </a:xfrm>
          <a:prstGeom prst="rect">
            <a:avLst/>
          </a:prstGeom>
          <a:noFill/>
        </p:spPr>
        <p:txBody>
          <a:bodyPr wrap="square" lIns="0" tIns="0" rIns="0" bIns="0" rtlCol="0">
            <a:spAutoFit/>
          </a:bodyPr>
          <a:lstStyle/>
          <a:p>
            <a:pPr algn="r"/>
            <a:r>
              <a:rPr lang="en-US" sz="2400" b="0" i="0">
                <a:solidFill>
                  <a:schemeClr val="bg1"/>
                </a:solidFill>
                <a:latin typeface="Calibri" panose="020F0502020204030204" pitchFamily="34" charset="0"/>
                <a:ea typeface="Helvetica 65 Medium" charset="0"/>
                <a:cs typeface="Calibri" panose="020F0502020204030204" pitchFamily="34" charset="0"/>
              </a:rPr>
              <a:t>www.nga.org.uk</a:t>
            </a:r>
          </a:p>
        </p:txBody>
      </p:sp>
      <p:pic>
        <p:nvPicPr>
          <p:cNvPr id="13" name="Picture 12">
            <a:extLst>
              <a:ext uri="{FF2B5EF4-FFF2-40B4-BE49-F238E27FC236}">
                <a16:creationId xmlns:a16="http://schemas.microsoft.com/office/drawing/2014/main" id="{DA61F767-4D35-4970-AF6C-F14EBD7652E9}"/>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435" t="32238" r="24979" b="30329"/>
          <a:stretch/>
        </p:blipFill>
        <p:spPr>
          <a:xfrm>
            <a:off x="614514" y="1384315"/>
            <a:ext cx="2229125" cy="892557"/>
          </a:xfrm>
          <a:prstGeom prst="rect">
            <a:avLst/>
          </a:prstGeom>
        </p:spPr>
      </p:pic>
      <p:pic>
        <p:nvPicPr>
          <p:cNvPr id="15" name="Picture 14">
            <a:extLst>
              <a:ext uri="{FF2B5EF4-FFF2-40B4-BE49-F238E27FC236}">
                <a16:creationId xmlns:a16="http://schemas.microsoft.com/office/drawing/2014/main" id="{5D91E33F-168D-6A4F-90A3-EBFAB4DC5BC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7374" y="535384"/>
            <a:ext cx="1897640" cy="628804"/>
          </a:xfrm>
          <a:prstGeom prst="rect">
            <a:avLst/>
          </a:prstGeom>
        </p:spPr>
      </p:pic>
    </p:spTree>
    <p:extLst>
      <p:ext uri="{BB962C8B-B14F-4D97-AF65-F5344CB8AC3E}">
        <p14:creationId xmlns:p14="http://schemas.microsoft.com/office/powerpoint/2010/main" val="18833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
          <p15:clr>
            <a:srgbClr val="FBAE40"/>
          </p15:clr>
        </p15:guide>
        <p15:guide id="2" pos="7242">
          <p15:clr>
            <a:srgbClr val="FBAE40"/>
          </p15:clr>
        </p15:guide>
        <p15:guide id="3" orient="horz" pos="66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 Learning Link main - 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82817-7A59-94EE-8CA4-07812B9D95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10" y="-1"/>
            <a:ext cx="5483290" cy="2069673"/>
          </a:xfrm>
          <a:prstGeom prst="rect">
            <a:avLst/>
          </a:prstGeom>
        </p:spPr>
      </p:pic>
      <p:sp>
        <p:nvSpPr>
          <p:cNvPr id="7" name="Title 1">
            <a:extLst>
              <a:ext uri="{FF2B5EF4-FFF2-40B4-BE49-F238E27FC236}">
                <a16:creationId xmlns:a16="http://schemas.microsoft.com/office/drawing/2014/main" id="{88199BA5-0FB0-58AD-D8FA-617050A1C0B1}"/>
              </a:ext>
            </a:extLst>
          </p:cNvPr>
          <p:cNvSpPr>
            <a:spLocks noGrp="1"/>
          </p:cNvSpPr>
          <p:nvPr>
            <p:ph type="title" idx="4294967295"/>
          </p:nvPr>
        </p:nvSpPr>
        <p:spPr>
          <a:xfrm>
            <a:off x="609600" y="-576205"/>
            <a:ext cx="10972800" cy="576205"/>
          </a:xfrm>
          <a:prstGeom prst="rect">
            <a:avLst/>
          </a:prstGeom>
        </p:spPr>
        <p:txBody>
          <a:bodyPr anchor="b"/>
          <a:lstStyle/>
          <a:p>
            <a:pPr algn="ctr"/>
            <a:endParaRPr lang="en-GB" sz="1800">
              <a:solidFill>
                <a:schemeClr val="tx1"/>
              </a:solidFill>
              <a:latin typeface="+mn-lt"/>
            </a:endParaRPr>
          </a:p>
        </p:txBody>
      </p:sp>
      <p:sp>
        <p:nvSpPr>
          <p:cNvPr id="9" name="Rectangle 8">
            <a:extLst>
              <a:ext uri="{FF2B5EF4-FFF2-40B4-BE49-F238E27FC236}">
                <a16:creationId xmlns:a16="http://schemas.microsoft.com/office/drawing/2014/main" id="{CEFCD6F3-C2F3-D8DB-E1AC-21A3F0109B05}"/>
              </a:ext>
              <a:ext uri="{C183D7F6-B498-43B3-948B-1728B52AA6E4}">
                <adec:decorative xmlns:adec="http://schemas.microsoft.com/office/drawing/2017/decorative" val="1"/>
              </a:ext>
            </a:extLst>
          </p:cNvPr>
          <p:cNvSpPr/>
          <p:nvPr userDrawn="1"/>
        </p:nvSpPr>
        <p:spPr>
          <a:xfrm>
            <a:off x="0" y="6500553"/>
            <a:ext cx="12192000" cy="357447"/>
          </a:xfrm>
          <a:prstGeom prst="rect">
            <a:avLst/>
          </a:prstGeom>
          <a:solidFill>
            <a:srgbClr val="81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BF892E2-EB3F-C147-6326-AD3E8446DAA7}"/>
              </a:ext>
            </a:extLst>
          </p:cNvPr>
          <p:cNvSpPr txBox="1"/>
          <p:nvPr userDrawn="1"/>
        </p:nvSpPr>
        <p:spPr>
          <a:xfrm>
            <a:off x="442913" y="6575596"/>
            <a:ext cx="3755790" cy="184666"/>
          </a:xfrm>
          <a:prstGeom prst="rect">
            <a:avLst/>
          </a:prstGeom>
          <a:noFill/>
        </p:spPr>
        <p:txBody>
          <a:bodyPr wrap="square" lIns="0" tIns="0" rIns="0" bIns="0" rtlCol="0">
            <a:spAutoFit/>
          </a:bodyPr>
          <a:lstStyle/>
          <a:p>
            <a:r>
              <a:rPr lang="en-US" sz="1200" b="1" err="1">
                <a:solidFill>
                  <a:schemeClr val="bg1"/>
                </a:solidFill>
                <a:latin typeface="Arial" panose="020B0604020202020204" pitchFamily="34" charset="0"/>
                <a:cs typeface="Arial" panose="020B0604020202020204" pitchFamily="34" charset="0"/>
              </a:rPr>
              <a:t>www.nga.org.uk</a:t>
            </a:r>
            <a:r>
              <a:rPr lang="en-US" sz="1200" b="1">
                <a:solidFill>
                  <a:schemeClr val="bg1"/>
                </a:solidFill>
                <a:latin typeface="Arial" panose="020B0604020202020204" pitchFamily="34" charset="0"/>
                <a:cs typeface="Arial" panose="020B0604020202020204" pitchFamily="34" charset="0"/>
              </a:rPr>
              <a:t>/</a:t>
            </a:r>
            <a:r>
              <a:rPr lang="en-US" sz="1200" b="1" err="1">
                <a:solidFill>
                  <a:schemeClr val="bg1"/>
                </a:solidFill>
                <a:latin typeface="Arial" panose="020B0604020202020204" pitchFamily="34" charset="0"/>
                <a:cs typeface="Arial" panose="020B0604020202020204" pitchFamily="34" charset="0"/>
              </a:rPr>
              <a:t>learninglink</a:t>
            </a:r>
            <a:endParaRPr lang="en-US" sz="1200" b="1">
              <a:solidFill>
                <a:schemeClr val="bg1"/>
              </a:solidFill>
              <a:latin typeface="Arial" panose="020B0604020202020204" pitchFamily="34" charset="0"/>
              <a:cs typeface="Arial" panose="020B0604020202020204" pitchFamily="34" charset="0"/>
            </a:endParaRPr>
          </a:p>
        </p:txBody>
      </p:sp>
      <p:sp>
        <p:nvSpPr>
          <p:cNvPr id="47" name="Date Placeholder 6">
            <a:extLst>
              <a:ext uri="{FF2B5EF4-FFF2-40B4-BE49-F238E27FC236}">
                <a16:creationId xmlns:a16="http://schemas.microsoft.com/office/drawing/2014/main" id="{6FA1387F-FFC4-9C4A-4269-70E04A93DBA9}"/>
              </a:ext>
              <a:ext uri="{C183D7F6-B498-43B3-948B-1728B52AA6E4}">
                <adec:decorative xmlns:adec="http://schemas.microsoft.com/office/drawing/2017/decorative" val="1"/>
              </a:ext>
            </a:extLst>
          </p:cNvPr>
          <p:cNvSpPr txBox="1">
            <a:spLocks/>
          </p:cNvSpPr>
          <p:nvPr userDrawn="1"/>
        </p:nvSpPr>
        <p:spPr bwMode="white">
          <a:xfrm>
            <a:off x="11046312" y="6616998"/>
            <a:ext cx="702775" cy="184666"/>
          </a:xfrm>
          <a:prstGeom prst="rect">
            <a:avLst/>
          </a:prstGeom>
        </p:spPr>
        <p:txBody>
          <a:bodyPr lIns="0" tIns="0" rIns="0" bIns="0"/>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pic>
        <p:nvPicPr>
          <p:cNvPr id="51" name="Picture 50" descr="Logo&#10;&#10;Description automatically generated">
            <a:extLst>
              <a:ext uri="{FF2B5EF4-FFF2-40B4-BE49-F238E27FC236}">
                <a16:creationId xmlns:a16="http://schemas.microsoft.com/office/drawing/2014/main" id="{5C66D896-5688-96E9-4D4D-0722B1333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586" y="320297"/>
            <a:ext cx="1803400" cy="808190"/>
          </a:xfrm>
          <a:prstGeom prst="rect">
            <a:avLst/>
          </a:prstGeom>
        </p:spPr>
      </p:pic>
      <p:pic>
        <p:nvPicPr>
          <p:cNvPr id="53" name="Picture 52">
            <a:extLst>
              <a:ext uri="{FF2B5EF4-FFF2-40B4-BE49-F238E27FC236}">
                <a16:creationId xmlns:a16="http://schemas.microsoft.com/office/drawing/2014/main" id="{E9575FCE-572E-4DC4-E30A-F978B440BD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0808" y="569500"/>
            <a:ext cx="2915498" cy="558987"/>
          </a:xfrm>
          <a:prstGeom prst="rect">
            <a:avLst/>
          </a:prstGeom>
        </p:spPr>
      </p:pic>
      <p:pic>
        <p:nvPicPr>
          <p:cNvPr id="3" name="Picture 2" descr="A blue and white sign&#10;&#10;Description automatically generated with low confidence">
            <a:extLst>
              <a:ext uri="{FF2B5EF4-FFF2-40B4-BE49-F238E27FC236}">
                <a16:creationId xmlns:a16="http://schemas.microsoft.com/office/drawing/2014/main" id="{3D46EC0E-8669-10D3-1CEE-9EC15AF76D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128" y="384032"/>
            <a:ext cx="2224727" cy="740878"/>
          </a:xfrm>
          <a:prstGeom prst="rect">
            <a:avLst/>
          </a:prstGeom>
        </p:spPr>
      </p:pic>
    </p:spTree>
    <p:extLst>
      <p:ext uri="{BB962C8B-B14F-4D97-AF65-F5344CB8AC3E}">
        <p14:creationId xmlns:p14="http://schemas.microsoft.com/office/powerpoint/2010/main" val="50536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mp; background ">
    <p:spTree>
      <p:nvGrpSpPr>
        <p:cNvPr id="1" name=""/>
        <p:cNvGrpSpPr/>
        <p:nvPr/>
      </p:nvGrpSpPr>
      <p:grpSpPr>
        <a:xfrm>
          <a:off x="0" y="0"/>
          <a:ext cx="0" cy="0"/>
          <a:chOff x="0" y="0"/>
          <a:chExt cx="0" cy="0"/>
        </a:xfrm>
      </p:grpSpPr>
      <p:pic>
        <p:nvPicPr>
          <p:cNvPr id="4" name="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 y="284"/>
            <a:ext cx="12180165" cy="6857433"/>
          </a:xfrm>
          <a:prstGeom prst="rect">
            <a:avLst/>
          </a:prstGeom>
        </p:spPr>
      </p:pic>
      <p:sp>
        <p:nvSpPr>
          <p:cNvPr id="2"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www.nga.org.uk">
            <a:extLst>
              <a:ext uri="{FF2B5EF4-FFF2-40B4-BE49-F238E27FC236}">
                <a16:creationId xmlns:a16="http://schemas.microsoft.com/office/drawing/2014/main" id="{759A1E4D-C50E-42E7-BA59-F70BEC16AC51}"/>
              </a:ext>
              <a:ext uri="{C183D7F6-B498-43B3-948B-1728B52AA6E4}">
                <adec:decorative xmlns:adec="http://schemas.microsoft.com/office/drawing/2017/decorative" val="1"/>
              </a:ext>
            </a:extLst>
          </p:cNvPr>
          <p:cNvSpPr txBox="1"/>
          <p:nvPr userDrawn="1"/>
        </p:nvSpPr>
        <p:spPr>
          <a:xfrm>
            <a:off x="605807" y="6265288"/>
            <a:ext cx="2592000" cy="492443"/>
          </a:xfrm>
          <a:prstGeom prst="rect">
            <a:avLst/>
          </a:prstGeom>
          <a:noFill/>
        </p:spPr>
        <p:txBody>
          <a:bodyPr wrap="square" lIns="0" tIns="0" rIns="0" bIns="0" rtlCol="0">
            <a:spAutoFit/>
          </a:bodyPr>
          <a:lstStyle/>
          <a:p>
            <a:pPr algn="l"/>
            <a:r>
              <a:rPr lang="en-US" sz="3200" b="0" i="0">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a:t>
            </a:r>
            <a:r>
              <a:rPr lang="en-US" sz="3200" b="0" i="0" err="1">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NGAconf</a:t>
            </a:r>
            <a:endParaRPr lang="en-US" sz="3200" b="0" i="0">
              <a:solidFill>
                <a:schemeClr val="accent2">
                  <a:lumMod val="40000"/>
                  <a:lumOff val="60000"/>
                </a:schemeClr>
              </a:solidFill>
              <a:latin typeface="Calibri" panose="020F0502020204030204" pitchFamily="34" charset="0"/>
              <a:ea typeface="Helvetica 65 Medium" charset="0"/>
              <a:cs typeface="Calibri" panose="020F0502020204030204" pitchFamily="34" charset="0"/>
            </a:endParaRPr>
          </a:p>
        </p:txBody>
      </p:sp>
    </p:spTree>
    <p:extLst>
      <p:ext uri="{BB962C8B-B14F-4D97-AF65-F5344CB8AC3E}">
        <p14:creationId xmlns:p14="http://schemas.microsoft.com/office/powerpoint/2010/main" val="16848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p:cNvSpPr>
            <a:spLocks noGrp="1"/>
          </p:cNvSpPr>
          <p:nvPr>
            <p:ph type="ctrTitle"/>
          </p:nvPr>
        </p:nvSpPr>
        <p:spPr bwMode="white">
          <a:xfrm>
            <a:off x="335360" y="2996952"/>
            <a:ext cx="10945216" cy="1080120"/>
          </a:xfrm>
          <a:prstGeom prst="rect">
            <a:avLst/>
          </a:prstGeom>
        </p:spPr>
        <p:txBody>
          <a:bodyPr/>
          <a:lstStyle>
            <a:lvl1pPr algn="l">
              <a:defRPr sz="3200" b="1">
                <a:solidFill>
                  <a:schemeClr val="bg1"/>
                </a:solidFill>
                <a:latin typeface="Calibri Light" panose="020F0302020204030204"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359795" y="4797152"/>
            <a:ext cx="7968885" cy="697632"/>
          </a:xfrm>
          <a:prstGeom prst="rect">
            <a:avLst/>
          </a:prstGeom>
        </p:spPr>
        <p:txBody>
          <a:bodyPr/>
          <a:lstStyle>
            <a:lvl1pPr marL="0" indent="0" algn="l">
              <a:buNone/>
              <a:defRPr sz="2400">
                <a:solidFill>
                  <a:schemeClr val="bg1"/>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9169200" y="6098400"/>
            <a:ext cx="2592000" cy="353943"/>
          </a:xfrm>
          <a:prstGeom prst="rect">
            <a:avLst/>
          </a:prstGeom>
          <a:noFill/>
        </p:spPr>
        <p:txBody>
          <a:bodyPr wrap="square" rtlCol="0">
            <a:spAutoFit/>
          </a:bodyPr>
          <a:lstStyle/>
          <a:p>
            <a:pPr algn="r"/>
            <a:r>
              <a:rPr lang="en-US" sz="1700" b="1" i="0">
                <a:solidFill>
                  <a:schemeClr val="bg1"/>
                </a:solidFill>
                <a:latin typeface="Calibri Light" panose="020F0302020204030204" pitchFamily="34" charset="0"/>
                <a:ea typeface="Helvetica 66 Medium" charset="0"/>
                <a:cs typeface="Helvetica 66 Medium" charset="0"/>
              </a:rPr>
              <a:t>www.nga.org.uk</a:t>
            </a:r>
          </a:p>
        </p:txBody>
      </p:sp>
    </p:spTree>
    <p:extLst>
      <p:ext uri="{BB962C8B-B14F-4D97-AF65-F5344CB8AC3E}">
        <p14:creationId xmlns:p14="http://schemas.microsoft.com/office/powerpoint/2010/main" val="37200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9903"/>
          <a:stretch/>
        </p:blipFill>
        <p:spPr>
          <a:xfrm>
            <a:off x="5917" y="6165304"/>
            <a:ext cx="12180165" cy="692413"/>
          </a:xfrm>
          <a:prstGeom prst="rect">
            <a:avLst/>
          </a:prstGeom>
        </p:spPr>
      </p:pic>
      <p:sp>
        <p:nvSpPr>
          <p:cNvPr id="3"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defRPr>
            </a:lvl1pPr>
            <a:lvl2pPr>
              <a:lnSpc>
                <a:spcPct val="100000"/>
              </a:lnSpc>
              <a:buClr>
                <a:schemeClr val="accent1"/>
              </a:buClr>
              <a:defRPr sz="2400">
                <a:latin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defRPr>
            </a:lvl3pPr>
            <a:lvl4pPr>
              <a:lnSpc>
                <a:spcPct val="100000"/>
              </a:lnSpc>
              <a:buClr>
                <a:schemeClr val="accent1"/>
              </a:buClr>
              <a:defRPr sz="2400">
                <a:latin typeface="Calibri Light" panose="020F0302020204030204" pitchFamily="34" charset="0"/>
              </a:defRPr>
            </a:lvl4pPr>
            <a:lvl5pPr>
              <a:lnSpc>
                <a:spcPct val="100000"/>
              </a:lnSpc>
              <a:buClr>
                <a:schemeClr val="accent1"/>
              </a:buClr>
              <a:defRPr sz="240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605807" y="344668"/>
            <a:ext cx="10972800" cy="708069"/>
          </a:xfrm>
          <a:prstGeom prst="rect">
            <a:avLst/>
          </a:prstGeom>
        </p:spPr>
        <p:txBody>
          <a:bodyPr/>
          <a:lstStyle>
            <a:lvl1pPr algn="l">
              <a:defRPr sz="3200" b="1">
                <a:solidFill>
                  <a:schemeClr val="accent1"/>
                </a:solidFill>
                <a:latin typeface="Calibri Light" panose="020F0302020204030204" pitchFamily="34" charset="0"/>
              </a:defRPr>
            </a:lvl1pPr>
          </a:lstStyle>
          <a:p>
            <a:r>
              <a:rPr lang="en-US"/>
              <a:t>Click to edit Master title style</a:t>
            </a:r>
            <a:endParaRPr lang="en-GB"/>
          </a:p>
        </p:txBody>
      </p:sp>
      <p:sp>
        <p:nvSpPr>
          <p:cNvPr id="16"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Light" panose="020F0302020204030204" pitchFamily="34" charset="0"/>
                <a:ea typeface="+mn-ea"/>
                <a:cs typeface="Arial" pitchFamily="34" charset="0"/>
              </a:rPr>
              <a:t>© NGA 2022</a:t>
            </a:r>
          </a:p>
        </p:txBody>
      </p:sp>
    </p:spTree>
    <p:extLst>
      <p:ext uri="{BB962C8B-B14F-4D97-AF65-F5344CB8AC3E}">
        <p14:creationId xmlns:p14="http://schemas.microsoft.com/office/powerpoint/2010/main" val="32678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amp; background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 y="284"/>
            <a:ext cx="12180165" cy="6857433"/>
          </a:xfrm>
          <a:prstGeom prst="rect">
            <a:avLst/>
          </a:prstGeom>
        </p:spPr>
      </p:pic>
      <p:sp>
        <p:nvSpPr>
          <p:cNvPr id="3"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defRPr>
            </a:lvl1pPr>
            <a:lvl2pPr>
              <a:lnSpc>
                <a:spcPct val="100000"/>
              </a:lnSpc>
              <a:buClr>
                <a:schemeClr val="accent1"/>
              </a:buClr>
              <a:defRPr sz="2400">
                <a:latin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defRPr>
            </a:lvl3pPr>
            <a:lvl4pPr>
              <a:lnSpc>
                <a:spcPct val="100000"/>
              </a:lnSpc>
              <a:buClr>
                <a:schemeClr val="accent1"/>
              </a:buClr>
              <a:defRPr sz="2400">
                <a:latin typeface="Calibri Light" panose="020F0302020204030204" pitchFamily="34" charset="0"/>
              </a:defRPr>
            </a:lvl4pPr>
            <a:lvl5pPr>
              <a:lnSpc>
                <a:spcPct val="100000"/>
              </a:lnSpc>
              <a:buClr>
                <a:schemeClr val="accent1"/>
              </a:buClr>
              <a:defRPr sz="240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605807" y="344668"/>
            <a:ext cx="10972800" cy="708069"/>
          </a:xfrm>
          <a:prstGeom prst="rect">
            <a:avLst/>
          </a:prstGeom>
        </p:spPr>
        <p:txBody>
          <a:bodyPr/>
          <a:lstStyle>
            <a:lvl1pPr algn="l">
              <a:defRPr sz="3200" b="1">
                <a:solidFill>
                  <a:schemeClr val="accent1"/>
                </a:solidFill>
                <a:latin typeface="Calibri Light" panose="020F0302020204030204" pitchFamily="34" charset="0"/>
              </a:defRPr>
            </a:lvl1pPr>
          </a:lstStyle>
          <a:p>
            <a:r>
              <a:rPr lang="en-US"/>
              <a:t>Click to edit Master title style</a:t>
            </a:r>
            <a:endParaRPr lang="en-GB"/>
          </a:p>
        </p:txBody>
      </p:sp>
      <p:sp>
        <p:nvSpPr>
          <p:cNvPr id="16"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Light" panose="020F0302020204030204" pitchFamily="34" charset="0"/>
                <a:ea typeface="+mn-ea"/>
                <a:cs typeface="Arial" pitchFamily="34" charset="0"/>
              </a:rPr>
              <a:t>© NGA 2022</a:t>
            </a:r>
          </a:p>
        </p:txBody>
      </p:sp>
    </p:spTree>
    <p:extLst>
      <p:ext uri="{BB962C8B-B14F-4D97-AF65-F5344CB8AC3E}">
        <p14:creationId xmlns:p14="http://schemas.microsoft.com/office/powerpoint/2010/main" val="23122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605807" y="344668"/>
            <a:ext cx="10972800" cy="708069"/>
          </a:xfrm>
          <a:prstGeom prst="rect">
            <a:avLst/>
          </a:prstGeom>
        </p:spPr>
        <p:txBody>
          <a:bodyPr/>
          <a:lstStyle>
            <a:lvl1pPr algn="l">
              <a:defRPr sz="3200" b="1">
                <a:solidFill>
                  <a:schemeClr val="accent1"/>
                </a:solidFill>
                <a:latin typeface="Calibri Light" panose="020F0302020204030204" pitchFamily="34" charset="0"/>
              </a:defRPr>
            </a:lvl1pPr>
          </a:lstStyle>
          <a:p>
            <a:r>
              <a:rPr lang="en-US"/>
              <a:t>Click to edit Master title style</a:t>
            </a:r>
            <a:endParaRPr lang="en-GB"/>
          </a:p>
        </p:txBody>
      </p:sp>
      <p:sp>
        <p:nvSpPr>
          <p:cNvPr id="4"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defRPr>
            </a:lvl1pPr>
            <a:lvl2pPr>
              <a:lnSpc>
                <a:spcPct val="100000"/>
              </a:lnSpc>
              <a:buClr>
                <a:schemeClr val="accent1"/>
              </a:buClr>
              <a:defRPr sz="2400">
                <a:latin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defRPr>
            </a:lvl3pPr>
            <a:lvl4pPr>
              <a:lnSpc>
                <a:spcPct val="100000"/>
              </a:lnSpc>
              <a:buClr>
                <a:schemeClr val="accent1"/>
              </a:buClr>
              <a:defRPr sz="2400">
                <a:latin typeface="Calibri Light" panose="020F0302020204030204" pitchFamily="34" charset="0"/>
              </a:defRPr>
            </a:lvl4pPr>
            <a:lvl5pPr>
              <a:lnSpc>
                <a:spcPct val="100000"/>
              </a:lnSpc>
              <a:buClr>
                <a:schemeClr val="accent1"/>
              </a:buClr>
              <a:defRPr sz="240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Light" panose="020F0302020204030204" pitchFamily="34" charset="0"/>
                <a:ea typeface="+mn-ea"/>
                <a:cs typeface="Arial" pitchFamily="34" charset="0"/>
              </a:rPr>
              <a:t>© NGA 2017</a:t>
            </a:r>
          </a:p>
        </p:txBody>
      </p:sp>
      <p:sp>
        <p:nvSpPr>
          <p:cNvPr id="8" name="Date Placeholder 6"/>
          <p:cNvSpPr txBox="1">
            <a:spLocks/>
          </p:cNvSpPr>
          <p:nvPr userDrawn="1"/>
        </p:nvSpPr>
        <p:spPr bwMode="white">
          <a:xfrm>
            <a:off x="334800" y="6454800"/>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Calibri Light" panose="020F0302020204030204" pitchFamily="34" charset="0"/>
                <a:ea typeface="+mn-ea"/>
                <a:cs typeface="Arial" pitchFamily="34" charset="0"/>
              </a:rPr>
              <a:t>© NGA 2022</a:t>
            </a:r>
          </a:p>
        </p:txBody>
      </p:sp>
    </p:spTree>
    <p:extLst>
      <p:ext uri="{BB962C8B-B14F-4D97-AF65-F5344CB8AC3E}">
        <p14:creationId xmlns:p14="http://schemas.microsoft.com/office/powerpoint/2010/main" val="10986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p:cNvSpPr>
            <a:spLocks noGrp="1"/>
          </p:cNvSpPr>
          <p:nvPr>
            <p:ph type="ctrTitle"/>
          </p:nvPr>
        </p:nvSpPr>
        <p:spPr>
          <a:xfrm>
            <a:off x="341312" y="1844823"/>
            <a:ext cx="10939264" cy="3847919"/>
          </a:xfrm>
          <a:prstGeom prst="rect">
            <a:avLst/>
          </a:prstGeom>
        </p:spPr>
        <p:txBody>
          <a:bodyPr/>
          <a:lstStyle>
            <a:lvl1pPr algn="l">
              <a:defRPr sz="3200" b="1" baseline="0">
                <a:solidFill>
                  <a:schemeClr val="bg1"/>
                </a:solidFill>
                <a:latin typeface="Calibri Light" panose="020F0302020204030204" pitchFamily="34" charset="0"/>
                <a:cs typeface="Arial" pitchFamily="34" charset="0"/>
              </a:defRPr>
            </a:lvl1pPr>
          </a:lstStyle>
          <a:p>
            <a:endParaRPr lang="en-GB"/>
          </a:p>
        </p:txBody>
      </p:sp>
      <p:sp>
        <p:nvSpPr>
          <p:cNvPr id="7" name="TextBox 6"/>
          <p:cNvSpPr txBox="1"/>
          <p:nvPr userDrawn="1"/>
        </p:nvSpPr>
        <p:spPr>
          <a:xfrm>
            <a:off x="9169200" y="6098400"/>
            <a:ext cx="2592000" cy="353943"/>
          </a:xfrm>
          <a:prstGeom prst="rect">
            <a:avLst/>
          </a:prstGeom>
          <a:noFill/>
        </p:spPr>
        <p:txBody>
          <a:bodyPr wrap="square" rtlCol="0">
            <a:spAutoFit/>
          </a:bodyPr>
          <a:lstStyle/>
          <a:p>
            <a:pPr algn="r"/>
            <a:r>
              <a:rPr lang="en-US" sz="1700" b="1" i="0">
                <a:solidFill>
                  <a:schemeClr val="bg1"/>
                </a:solidFill>
                <a:latin typeface="Calibri Light" panose="020F0302020204030204" pitchFamily="34" charset="0"/>
                <a:ea typeface="Helvetica 66 Medium" charset="0"/>
                <a:cs typeface="Helvetica 66 Medium" charset="0"/>
              </a:rPr>
              <a:t>www.nga.org.uk</a:t>
            </a:r>
          </a:p>
        </p:txBody>
      </p:sp>
    </p:spTree>
    <p:extLst>
      <p:ext uri="{BB962C8B-B14F-4D97-AF65-F5344CB8AC3E}">
        <p14:creationId xmlns:p14="http://schemas.microsoft.com/office/powerpoint/2010/main" val="12175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1BD1-E785-4C16-8D9C-E5D6C922A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DD855E-9CFF-4476-8EC8-0FE64A093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403446-3B84-402B-B267-1ED301AC3433}"/>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A2548459-C434-4E8E-B301-977C24EA6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13235-0B07-4AC8-82B4-58814E7A7661}"/>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8958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53B2-7BA7-41A6-B524-BB5BB7F4D46C}"/>
              </a:ext>
            </a:extLst>
          </p:cNvPr>
          <p:cNvSpPr>
            <a:spLocks noGrp="1"/>
          </p:cNvSpPr>
          <p:nvPr>
            <p:ph type="title"/>
          </p:nvPr>
        </p:nvSpPr>
        <p:spPr/>
        <p:txBody>
          <a:bodyPr/>
          <a:lstStyle>
            <a:lvl1pPr>
              <a:defRPr>
                <a:solidFill>
                  <a:schemeClr val="bg1"/>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247E5B-5932-44E7-A4C4-BDF5FD26F45E}"/>
              </a:ext>
            </a:extLst>
          </p:cNvPr>
          <p:cNvSpPr>
            <a:spLocks noGrp="1"/>
          </p:cNvSpPr>
          <p:nvPr>
            <p:ph idx="1"/>
          </p:nvPr>
        </p:nvSpPr>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F8D79-2E45-42A5-B1BF-334A713F23DF}"/>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0022E616-DE9E-48FF-B751-0E4F4614F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8ECFA-20D7-4745-9206-F2B8CAE6CCD6}"/>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213364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8D4D-2483-401E-A730-FC3D3537D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80824E-15A3-4932-A222-4032DBEE1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E5B98-3439-4133-8D70-2899D6D7E220}"/>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93BD680F-4836-416B-AF7E-686C885A7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CEBE7C-1FAA-4DDE-8D5C-546EB2BB55E2}"/>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3702917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467B-880A-409A-962E-4D0B335836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1FCCA8-412E-455E-9EDC-6A8BE68333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4C436F-D8FC-4FFC-847D-A3A3AE0E9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41DC1-F07C-45DC-8915-925986B0F3B4}"/>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6" name="Footer Placeholder 5">
            <a:extLst>
              <a:ext uri="{FF2B5EF4-FFF2-40B4-BE49-F238E27FC236}">
                <a16:creationId xmlns:a16="http://schemas.microsoft.com/office/drawing/2014/main" id="{275A6962-A518-4632-8F7D-3414E622D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9F3A8B-1A62-466E-BEEA-37B695E98E80}"/>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4096402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4C65-CF7B-476F-BEC8-A489F021AE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B756B4-C1ED-4FC2-83D6-E4AE63544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22EB7-CDF2-4D53-880D-BC3F76B5C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F2CBFF-6A88-4025-B9E4-026FD7D16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09D02-44B8-458E-8B2B-43F7E0C2F0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E617-2209-45B7-ADAC-833749DEC151}"/>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8" name="Footer Placeholder 7">
            <a:extLst>
              <a:ext uri="{FF2B5EF4-FFF2-40B4-BE49-F238E27FC236}">
                <a16:creationId xmlns:a16="http://schemas.microsoft.com/office/drawing/2014/main" id="{02AD3E36-C4C4-4A2C-BBC6-B80870E4AA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E8EC4B-E9C6-490A-82EA-E11ACD5F9602}"/>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74154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Content Placeholder">
            <a:extLst>
              <a:ext uri="{FF2B5EF4-FFF2-40B4-BE49-F238E27FC236}">
                <a16:creationId xmlns:a16="http://schemas.microsoft.com/office/drawing/2014/main" id="{E1AC7794-B23E-47B1-8364-628A05D2081C}"/>
              </a:ext>
            </a:extLst>
          </p:cNvPr>
          <p:cNvSpPr>
            <a:spLocks noGrp="1"/>
          </p:cNvSpPr>
          <p:nvPr>
            <p:ph idx="1"/>
          </p:nvPr>
        </p:nvSpPr>
        <p:spPr>
          <a:xfrm>
            <a:off x="609600" y="1268760"/>
            <a:ext cx="10972800" cy="4789124"/>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www.nga.org.uk">
            <a:extLst>
              <a:ext uri="{FF2B5EF4-FFF2-40B4-BE49-F238E27FC236}">
                <a16:creationId xmlns:a16="http://schemas.microsoft.com/office/drawing/2014/main" id="{899482C9-38C4-45F0-94FF-9CBF9B8A896C}"/>
              </a:ext>
              <a:ext uri="{C183D7F6-B498-43B3-948B-1728B52AA6E4}">
                <adec:decorative xmlns:adec="http://schemas.microsoft.com/office/drawing/2017/decorative" val="1"/>
              </a:ext>
            </a:extLst>
          </p:cNvPr>
          <p:cNvSpPr txBox="1"/>
          <p:nvPr userDrawn="1"/>
        </p:nvSpPr>
        <p:spPr>
          <a:xfrm>
            <a:off x="464505" y="6248925"/>
            <a:ext cx="2592000" cy="492443"/>
          </a:xfrm>
          <a:prstGeom prst="rect">
            <a:avLst/>
          </a:prstGeom>
          <a:noFill/>
        </p:spPr>
        <p:txBody>
          <a:bodyPr wrap="square" lIns="0" tIns="0" rIns="0" bIns="0" rtlCol="0">
            <a:spAutoFit/>
          </a:bodyPr>
          <a:lstStyle/>
          <a:p>
            <a:pPr algn="l"/>
            <a:r>
              <a:rPr lang="en-US" sz="3200" b="0" i="0">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a:t>
            </a:r>
            <a:r>
              <a:rPr lang="en-US" sz="3200" b="0" i="0" err="1">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NGAconf</a:t>
            </a:r>
            <a:endParaRPr lang="en-US" sz="3200" b="0" i="0">
              <a:solidFill>
                <a:schemeClr val="accent2">
                  <a:lumMod val="40000"/>
                  <a:lumOff val="60000"/>
                </a:schemeClr>
              </a:solidFill>
              <a:latin typeface="Calibri" panose="020F0502020204030204" pitchFamily="34" charset="0"/>
              <a:ea typeface="Helvetica 65 Medium" charset="0"/>
              <a:cs typeface="Calibri" panose="020F0502020204030204" pitchFamily="34" charset="0"/>
            </a:endParaRPr>
          </a:p>
        </p:txBody>
      </p:sp>
    </p:spTree>
    <p:extLst>
      <p:ext uri="{BB962C8B-B14F-4D97-AF65-F5344CB8AC3E}">
        <p14:creationId xmlns:p14="http://schemas.microsoft.com/office/powerpoint/2010/main" val="75444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F3CD-9244-4ACD-9EB3-2C1B60041E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4B8A7B-31E9-4B77-B3ED-655E9AB50F72}"/>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4" name="Footer Placeholder 3">
            <a:extLst>
              <a:ext uri="{FF2B5EF4-FFF2-40B4-BE49-F238E27FC236}">
                <a16:creationId xmlns:a16="http://schemas.microsoft.com/office/drawing/2014/main" id="{3E41D765-DA3D-40EB-B1DF-483467CA5C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EA9B8F-2E4C-4EB7-A061-B677EBFE5B57}"/>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025002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22B27-6D39-44CA-A8D4-FFEB6AB334C8}"/>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3" name="Footer Placeholder 2">
            <a:extLst>
              <a:ext uri="{FF2B5EF4-FFF2-40B4-BE49-F238E27FC236}">
                <a16:creationId xmlns:a16="http://schemas.microsoft.com/office/drawing/2014/main" id="{8665CC91-5BD1-4CF3-B4D0-62BC15DCC9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B82FA2-626A-4ADD-B1D6-D97B82755F7F}"/>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715411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4352-477E-4583-81A0-689C4F5A5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2F2AE-BDCE-42B2-9611-41C8F7639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522320-EC35-44CC-B3C6-8DB324A8E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3FA3B-88FA-4FA3-9706-56ED7FF751A9}"/>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6" name="Footer Placeholder 5">
            <a:extLst>
              <a:ext uri="{FF2B5EF4-FFF2-40B4-BE49-F238E27FC236}">
                <a16:creationId xmlns:a16="http://schemas.microsoft.com/office/drawing/2014/main" id="{73637F64-4061-48FD-8E44-F51EB3850D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BB9E5-49B8-4E79-A674-586F9B249E62}"/>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775482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CB31-957C-4D5B-BA64-64E0B642D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C3F04F-445C-4273-9844-4289349DE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0E99DA-76E3-4E0F-A7CC-0DA64DAA4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157B0-3086-436A-8EAC-9AE5B79C071C}"/>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6" name="Footer Placeholder 5">
            <a:extLst>
              <a:ext uri="{FF2B5EF4-FFF2-40B4-BE49-F238E27FC236}">
                <a16:creationId xmlns:a16="http://schemas.microsoft.com/office/drawing/2014/main" id="{F7CA4250-7C44-4ACC-87C7-C5DCAAB5F1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B39E7-A096-4E7C-A4FA-18B4F00E7ABB}"/>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2299765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23E4-1A1A-40A1-A7AF-A87227341B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EC34C5-D1E4-45DA-9A18-BFF129A70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E93F0-CAED-450E-9500-D3F5E745D338}"/>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2EB2DBDF-08EF-4BAB-8FCC-2095BF38D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0D70B-CF65-4B4D-9D19-DA11F3823703}"/>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1481418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A0D11-A3F9-4DB1-B5BC-B3B8D4140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B72EA-3BAC-4A01-8DE1-E3842503F9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594BCB-55D2-4B1D-A204-322FAF463C3A}"/>
              </a:ext>
            </a:extLst>
          </p:cNvPr>
          <p:cNvSpPr>
            <a:spLocks noGrp="1"/>
          </p:cNvSpPr>
          <p:nvPr>
            <p:ph type="dt" sz="half" idx="10"/>
          </p:nvPr>
        </p:nvSpPr>
        <p:spPr/>
        <p:txBody>
          <a:body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EE6605AF-E797-4FA6-9C85-315DDE53E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A2597-D5EF-4D4D-A11C-349467996ECB}"/>
              </a:ext>
            </a:extLst>
          </p:cNvPr>
          <p:cNvSpPr>
            <a:spLocks noGrp="1"/>
          </p:cNvSpPr>
          <p:nvPr>
            <p:ph type="sldNum" sz="quarter" idx="12"/>
          </p:nvPr>
        </p:nvSpPr>
        <p:spPr/>
        <p:txBody>
          <a:bodyPr/>
          <a:lstStyle/>
          <a:p>
            <a:fld id="{9737A15A-FE8A-48E5-B2F2-CD3D04C0F89F}" type="slidenum">
              <a:rPr lang="en-GB" smtClean="0"/>
              <a:t>‹#›</a:t>
            </a:fld>
            <a:endParaRPr lang="en-GB"/>
          </a:p>
        </p:txBody>
      </p:sp>
    </p:spTree>
    <p:extLst>
      <p:ext uri="{BB962C8B-B14F-4D97-AF65-F5344CB8AC3E}">
        <p14:creationId xmlns:p14="http://schemas.microsoft.com/office/powerpoint/2010/main" val="6841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7E2C1-C96F-3045-94C0-72AF9038F3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4" y="0"/>
            <a:ext cx="12230098" cy="6858000"/>
          </a:xfrm>
          <a:prstGeom prst="rect">
            <a:avLst/>
          </a:prstGeom>
        </p:spPr>
      </p:pic>
      <p:sp>
        <p:nvSpPr>
          <p:cNvPr id="2" name="Content">
            <a:extLst>
              <a:ext uri="{C183D7F6-B498-43B3-948B-1728B52AA6E4}">
                <adec:decorative xmlns:adec="http://schemas.microsoft.com/office/drawing/2017/decorative" val="0"/>
              </a:ext>
            </a:extLst>
          </p:cNvPr>
          <p:cNvSpPr>
            <a:spLocks noGrp="1"/>
          </p:cNvSpPr>
          <p:nvPr>
            <p:ph type="ctrTitle"/>
          </p:nvPr>
        </p:nvSpPr>
        <p:spPr>
          <a:xfrm>
            <a:off x="341312" y="2276872"/>
            <a:ext cx="10939264" cy="3415870"/>
          </a:xfrm>
          <a:prstGeom prst="rect">
            <a:avLst/>
          </a:prstGeom>
        </p:spPr>
        <p:txBody>
          <a:bodyPr/>
          <a:lstStyle>
            <a:lvl1pPr algn="l">
              <a:defRPr sz="3200" b="0" baseline="0">
                <a:solidFill>
                  <a:schemeClr val="bg1"/>
                </a:solidFill>
                <a:latin typeface="Calibri" panose="020F0502020204030204" pitchFamily="34" charset="0"/>
                <a:cs typeface="Calibri" panose="020F0502020204030204" pitchFamily="34" charset="0"/>
              </a:defRPr>
            </a:lvl1pPr>
          </a:lstStyle>
          <a:p>
            <a:endParaRPr lang="en-GB"/>
          </a:p>
        </p:txBody>
      </p:sp>
      <p:pic>
        <p:nvPicPr>
          <p:cNvPr id="8" name="Picture 7">
            <a:extLst>
              <a:ext uri="{FF2B5EF4-FFF2-40B4-BE49-F238E27FC236}">
                <a16:creationId xmlns:a16="http://schemas.microsoft.com/office/drawing/2014/main" id="{0AF3DDB3-B99B-7E4E-AFE6-B3182C5DCB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35" y="649217"/>
            <a:ext cx="2108802" cy="568240"/>
          </a:xfrm>
          <a:prstGeom prst="rect">
            <a:avLst/>
          </a:prstGeom>
        </p:spPr>
      </p:pic>
      <p:sp>
        <p:nvSpPr>
          <p:cNvPr id="14" name="Copyright nga 2020">
            <a:extLst>
              <a:ext uri="{FF2B5EF4-FFF2-40B4-BE49-F238E27FC236}">
                <a16:creationId xmlns:a16="http://schemas.microsoft.com/office/drawing/2014/main" id="{EA838888-47A7-4F97-B208-B36CEDF5FE37}"/>
              </a:ext>
              <a:ext uri="{C183D7F6-B498-43B3-948B-1728B52AA6E4}">
                <adec:decorative xmlns:adec="http://schemas.microsoft.com/office/drawing/2017/decorative" val="1"/>
              </a:ext>
            </a:extLst>
          </p:cNvPr>
          <p:cNvSpPr txBox="1">
            <a:spLocks/>
          </p:cNvSpPr>
          <p:nvPr userDrawn="1"/>
        </p:nvSpPr>
        <p:spPr bwMode="white">
          <a:xfrm>
            <a:off x="10893240" y="6486493"/>
            <a:ext cx="1152128" cy="182868"/>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2021</a:t>
            </a:r>
          </a:p>
        </p:txBody>
      </p:sp>
      <p:sp>
        <p:nvSpPr>
          <p:cNvPr id="10" name="www.nga.org.uk">
            <a:extLst>
              <a:ext uri="{FF2B5EF4-FFF2-40B4-BE49-F238E27FC236}">
                <a16:creationId xmlns:a16="http://schemas.microsoft.com/office/drawing/2014/main" id="{A0110142-5F4B-4B78-84F7-99C0033BBEF0}"/>
              </a:ext>
              <a:ext uri="{C183D7F6-B498-43B3-948B-1728B52AA6E4}">
                <adec:decorative xmlns:adec="http://schemas.microsoft.com/office/drawing/2017/decorative" val="1"/>
              </a:ext>
            </a:extLst>
          </p:cNvPr>
          <p:cNvSpPr txBox="1"/>
          <p:nvPr userDrawn="1"/>
        </p:nvSpPr>
        <p:spPr>
          <a:xfrm>
            <a:off x="464505" y="5891045"/>
            <a:ext cx="2592000" cy="553998"/>
          </a:xfrm>
          <a:prstGeom prst="rect">
            <a:avLst/>
          </a:prstGeom>
          <a:noFill/>
        </p:spPr>
        <p:txBody>
          <a:bodyPr wrap="square" lIns="0" tIns="0" rIns="0" bIns="0" rtlCol="0">
            <a:spAutoFit/>
          </a:bodyPr>
          <a:lstStyle/>
          <a:p>
            <a:pPr algn="l"/>
            <a:r>
              <a:rPr lang="en-US" sz="3600" b="0" i="0" dirty="0">
                <a:solidFill>
                  <a:schemeClr val="accent2">
                    <a:lumMod val="40000"/>
                    <a:lumOff val="60000"/>
                  </a:schemeClr>
                </a:solidFill>
                <a:latin typeface="Calibri" panose="020F0502020204030204" pitchFamily="34" charset="0"/>
                <a:ea typeface="Helvetica 65 Medium" charset="0"/>
                <a:cs typeface="Calibri" panose="020F0502020204030204" pitchFamily="34" charset="0"/>
              </a:rPr>
              <a:t>#NGAconf</a:t>
            </a:r>
          </a:p>
        </p:txBody>
      </p:sp>
      <p:pic>
        <p:nvPicPr>
          <p:cNvPr id="12" name="Picture 11">
            <a:extLst>
              <a:ext uri="{FF2B5EF4-FFF2-40B4-BE49-F238E27FC236}">
                <a16:creationId xmlns:a16="http://schemas.microsoft.com/office/drawing/2014/main" id="{752BE7AB-170A-4FA5-903D-0B055350ED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3440" y="6172838"/>
            <a:ext cx="2396365" cy="359455"/>
          </a:xfrm>
          <a:prstGeom prst="rect">
            <a:avLst/>
          </a:prstGeom>
        </p:spPr>
      </p:pic>
      <p:pic>
        <p:nvPicPr>
          <p:cNvPr id="9" name="Picture 8">
            <a:extLst>
              <a:ext uri="{FF2B5EF4-FFF2-40B4-BE49-F238E27FC236}">
                <a16:creationId xmlns:a16="http://schemas.microsoft.com/office/drawing/2014/main" id="{B8A6BB2D-C2A5-4C2D-9E47-ABCD914FE658}"/>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435" t="32238" r="24979" b="30329"/>
          <a:stretch/>
        </p:blipFill>
        <p:spPr>
          <a:xfrm>
            <a:off x="614514" y="1384315"/>
            <a:ext cx="2229125" cy="892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D2991-B0D1-4962-8B81-72D33FEF75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11" y="1"/>
            <a:ext cx="12208596" cy="6845942"/>
          </a:xfrm>
          <a:prstGeom prst="rect">
            <a:avLst/>
          </a:prstGeom>
        </p:spPr>
      </p:pic>
      <p:pic>
        <p:nvPicPr>
          <p:cNvPr id="13" name="Picture 12">
            <a:extLst>
              <a:ext uri="{FF2B5EF4-FFF2-40B4-BE49-F238E27FC236}">
                <a16:creationId xmlns:a16="http://schemas.microsoft.com/office/drawing/2014/main" id="{D8213635-76CF-4C6B-96FB-C131DF28E7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5767" y="681990"/>
            <a:ext cx="2565938" cy="683238"/>
          </a:xfrm>
          <a:prstGeom prst="rect">
            <a:avLst/>
          </a:prstGeom>
        </p:spPr>
      </p:pic>
      <p:pic>
        <p:nvPicPr>
          <p:cNvPr id="19" name="Picture 18">
            <a:extLst>
              <a:ext uri="{FF2B5EF4-FFF2-40B4-BE49-F238E27FC236}">
                <a16:creationId xmlns:a16="http://schemas.microsoft.com/office/drawing/2014/main" id="{BE3F0A39-56FC-483D-9A94-B9487B969473}"/>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435" t="32238" r="24979" b="30329"/>
          <a:stretch/>
        </p:blipFill>
        <p:spPr>
          <a:xfrm>
            <a:off x="9547681" y="5563138"/>
            <a:ext cx="2092935" cy="838025"/>
          </a:xfrm>
          <a:prstGeom prst="rect">
            <a:avLst/>
          </a:prstGeom>
        </p:spPr>
      </p:pic>
      <p:pic>
        <p:nvPicPr>
          <p:cNvPr id="20" name="Picture 19">
            <a:extLst>
              <a:ext uri="{FF2B5EF4-FFF2-40B4-BE49-F238E27FC236}">
                <a16:creationId xmlns:a16="http://schemas.microsoft.com/office/drawing/2014/main" id="{D334ABEF-862D-45C0-9A47-BCED24B7260A}"/>
              </a:ext>
              <a:ext uri="{C183D7F6-B498-43B3-948B-1728B52AA6E4}">
                <adec:decorative xmlns:adec="http://schemas.microsoft.com/office/drawing/2017/decorative" val="1"/>
              </a:ext>
            </a:extLst>
          </p:cNvPr>
          <p:cNvPicPr>
            <a:picLocks noChangeAspect="1"/>
          </p:cNvPicPr>
          <p:nvPr userDrawn="1"/>
        </p:nvPicPr>
        <p:blipFill>
          <a:blip r:embed="rId5">
            <a:alphaModFix amt="30000"/>
            <a:extLst>
              <a:ext uri="{28A0092B-C50C-407E-A947-70E740481C1C}">
                <a14:useLocalDpi xmlns:a14="http://schemas.microsoft.com/office/drawing/2010/main" val="0"/>
              </a:ext>
            </a:extLst>
          </a:blip>
          <a:stretch>
            <a:fillRect/>
          </a:stretch>
        </p:blipFill>
        <p:spPr>
          <a:xfrm>
            <a:off x="7599414" y="1539276"/>
            <a:ext cx="3897262" cy="3957405"/>
          </a:xfrm>
          <a:prstGeom prst="rect">
            <a:avLst/>
          </a:prstGeom>
        </p:spPr>
      </p:pic>
      <p:sp>
        <p:nvSpPr>
          <p:cNvPr id="2" name="Title 1"/>
          <p:cNvSpPr>
            <a:spLocks noGrp="1"/>
          </p:cNvSpPr>
          <p:nvPr>
            <p:ph type="ctrTitle"/>
          </p:nvPr>
        </p:nvSpPr>
        <p:spPr bwMode="white">
          <a:xfrm>
            <a:off x="695324" y="2212172"/>
            <a:ext cx="10585252" cy="1082552"/>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4" y="4046101"/>
            <a:ext cx="7633356" cy="699203"/>
          </a:xfrm>
          <a:prstGeom prst="rect">
            <a:avLst/>
          </a:prstGeom>
        </p:spPr>
        <p:txBody>
          <a:bodyPr/>
          <a:lstStyle>
            <a:lvl1pPr marL="0" indent="0" algn="l">
              <a:buNone/>
              <a:defRPr sz="2400">
                <a:solidFill>
                  <a:schemeClr val="bg1"/>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1" name="TextBox 20">
            <a:extLst>
              <a:ext uri="{FF2B5EF4-FFF2-40B4-BE49-F238E27FC236}">
                <a16:creationId xmlns:a16="http://schemas.microsoft.com/office/drawing/2014/main" id="{5111D1AF-C29F-4CC2-B0AF-220135A56C2D}"/>
              </a:ext>
              <a:ext uri="{C183D7F6-B498-43B3-948B-1728B52AA6E4}">
                <adec:decorative xmlns:adec="http://schemas.microsoft.com/office/drawing/2017/decorative" val="1"/>
              </a:ext>
            </a:extLst>
          </p:cNvPr>
          <p:cNvSpPr txBox="1"/>
          <p:nvPr userDrawn="1"/>
        </p:nvSpPr>
        <p:spPr>
          <a:xfrm>
            <a:off x="839705" y="5989223"/>
            <a:ext cx="2592000" cy="369332"/>
          </a:xfrm>
          <a:prstGeom prst="rect">
            <a:avLst/>
          </a:prstGeom>
          <a:noFill/>
        </p:spPr>
        <p:txBody>
          <a:bodyPr wrap="square" lIns="0" tIns="0" rIns="0" bIns="0" rtlCol="0">
            <a:spAutoFit/>
          </a:bodyPr>
          <a:lstStyle/>
          <a:p>
            <a:r>
              <a:rPr lang="en-US" sz="2400" b="0" i="0">
                <a:solidFill>
                  <a:schemeClr val="bg1"/>
                </a:solidFill>
                <a:latin typeface="Calibri" panose="020F0502020204030204" pitchFamily="34" charset="0"/>
                <a:ea typeface="Helvetica 65 Medium" charset="0"/>
                <a:cs typeface="Calibri" panose="020F0502020204030204" pitchFamily="34" charset="0"/>
              </a:rPr>
              <a:t>www.nga.org.uk</a:t>
            </a:r>
          </a:p>
        </p:txBody>
      </p:sp>
      <p:pic>
        <p:nvPicPr>
          <p:cNvPr id="10" name="Picture 9">
            <a:extLst>
              <a:ext uri="{FF2B5EF4-FFF2-40B4-BE49-F238E27FC236}">
                <a16:creationId xmlns:a16="http://schemas.microsoft.com/office/drawing/2014/main" id="{9F77A00E-1756-48B8-A44E-7927C5F0B25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710901" y="690616"/>
            <a:ext cx="1762591" cy="465324"/>
          </a:xfrm>
          <a:prstGeom prst="rect">
            <a:avLst/>
          </a:prstGeom>
        </p:spPr>
      </p:pic>
    </p:spTree>
    <p:extLst>
      <p:ext uri="{BB962C8B-B14F-4D97-AF65-F5344CB8AC3E}">
        <p14:creationId xmlns:p14="http://schemas.microsoft.com/office/powerpoint/2010/main" val="353089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03"/>
          <a:stretch/>
        </p:blipFill>
        <p:spPr>
          <a:xfrm>
            <a:off x="5917" y="6165304"/>
            <a:ext cx="12180165" cy="692413"/>
          </a:xfrm>
          <a:prstGeom prst="rect">
            <a:avLst/>
          </a:prstGeom>
        </p:spPr>
      </p:pic>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1pPr>
            <a:lvl2pPr>
              <a:lnSpc>
                <a:spcPct val="100000"/>
              </a:lnSpc>
              <a:buClr>
                <a:schemeClr val="accent1"/>
              </a:buClr>
              <a:defRPr sz="2400">
                <a:latin typeface="Calibri Light" panose="020F0302020204030204" pitchFamily="34" charset="0"/>
                <a:cs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a:lnSpc>
                <a:spcPct val="100000"/>
              </a:lnSpc>
              <a:buClr>
                <a:schemeClr val="accent1"/>
              </a:buClr>
              <a:defRPr sz="2400">
                <a:latin typeface="Calibri Light" panose="020F0302020204030204" pitchFamily="34" charset="0"/>
                <a:cs typeface="Calibri Light" panose="020F0302020204030204" pitchFamily="34" charset="0"/>
              </a:defRPr>
            </a:lvl4pPr>
            <a:lvl5pPr>
              <a:lnSpc>
                <a:spcPct val="100000"/>
              </a:lnSpc>
              <a:buClr>
                <a:schemeClr val="accent1"/>
              </a:buClr>
              <a:defRPr sz="240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spTree>
    <p:extLst>
      <p:ext uri="{BB962C8B-B14F-4D97-AF65-F5344CB8AC3E}">
        <p14:creationId xmlns:p14="http://schemas.microsoft.com/office/powerpoint/2010/main" val="20095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amp; ident">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 y="284"/>
            <a:ext cx="12180165" cy="6857433"/>
          </a:xfrm>
          <a:prstGeom prst="rect">
            <a:avLst/>
          </a:prstGeom>
        </p:spPr>
      </p:pic>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1pPr>
            <a:lvl2pPr>
              <a:lnSpc>
                <a:spcPct val="100000"/>
              </a:lnSpc>
              <a:buClr>
                <a:schemeClr val="accent1"/>
              </a:buClr>
              <a:defRPr sz="2400">
                <a:latin typeface="Calibri Light" panose="020F0302020204030204" pitchFamily="34" charset="0"/>
                <a:cs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a:lnSpc>
                <a:spcPct val="100000"/>
              </a:lnSpc>
              <a:buClr>
                <a:schemeClr val="accent1"/>
              </a:buClr>
              <a:defRPr sz="2400">
                <a:latin typeface="Calibri Light" panose="020F0302020204030204" pitchFamily="34" charset="0"/>
                <a:cs typeface="Calibri Light" panose="020F0302020204030204" pitchFamily="34" charset="0"/>
              </a:defRPr>
            </a:lvl4pPr>
            <a:lvl5pPr>
              <a:lnSpc>
                <a:spcPct val="100000"/>
              </a:lnSpc>
              <a:buClr>
                <a:schemeClr val="accent1"/>
              </a:buClr>
              <a:defRPr sz="240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2022</a:t>
            </a:r>
          </a:p>
        </p:txBody>
      </p:sp>
    </p:spTree>
    <p:extLst>
      <p:ext uri="{BB962C8B-B14F-4D97-AF65-F5344CB8AC3E}">
        <p14:creationId xmlns:p14="http://schemas.microsoft.com/office/powerpoint/2010/main" val="15422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lank ">
    <p:spTree>
      <p:nvGrpSpPr>
        <p:cNvPr id="1" name=""/>
        <p:cNvGrpSpPr/>
        <p:nvPr/>
      </p:nvGrpSpPr>
      <p:grpSpPr>
        <a:xfrm>
          <a:off x="0" y="0"/>
          <a:ext cx="0" cy="0"/>
          <a:chOff x="0" y="0"/>
          <a:chExt cx="0" cy="0"/>
        </a:xfrm>
      </p:grpSpPr>
      <p:sp>
        <p:nvSpPr>
          <p:cNvPr id="3"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4" name="Content Placeholder 2"/>
          <p:cNvSpPr>
            <a:spLocks noGrp="1"/>
          </p:cNvSpPr>
          <p:nvPr>
            <p:ph idx="1"/>
          </p:nvPr>
        </p:nvSpPr>
        <p:spPr>
          <a:xfrm>
            <a:off x="609600" y="1196752"/>
            <a:ext cx="10972800" cy="4861132"/>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1pPr>
            <a:lvl2pPr>
              <a:lnSpc>
                <a:spcPct val="100000"/>
              </a:lnSpc>
              <a:buClr>
                <a:schemeClr val="accent1"/>
              </a:buClr>
              <a:defRPr sz="2400">
                <a:latin typeface="Calibri Light" panose="020F0302020204030204" pitchFamily="34" charset="0"/>
                <a:cs typeface="Calibri Light" panose="020F03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Light" panose="020F0302020204030204" pitchFamily="34" charset="0"/>
                <a:cs typeface="Calibri Light" panose="020F0302020204030204" pitchFamily="34" charset="0"/>
              </a:defRPr>
            </a:lvl3pPr>
            <a:lvl4pPr>
              <a:lnSpc>
                <a:spcPct val="100000"/>
              </a:lnSpc>
              <a:buClr>
                <a:schemeClr val="accent1"/>
              </a:buClr>
              <a:defRPr sz="2400">
                <a:latin typeface="Calibri Light" panose="020F0302020204030204" pitchFamily="34" charset="0"/>
                <a:cs typeface="Calibri Light" panose="020F0302020204030204" pitchFamily="34" charset="0"/>
              </a:defRPr>
            </a:lvl4pPr>
            <a:lvl5pPr>
              <a:lnSpc>
                <a:spcPct val="100000"/>
              </a:lnSpc>
              <a:buClr>
                <a:schemeClr val="accent1"/>
              </a:buClr>
              <a:defRPr sz="240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C183D7F6-B498-43B3-948B-1728B52AA6E4}">
                <adec:decorative xmlns:adec="http://schemas.microsoft.com/office/drawing/2017/decorative" val="1"/>
              </a:ext>
            </a:extLst>
          </p:cNvPr>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Calibri Light" panose="020F0302020204030204" pitchFamily="34" charset="0"/>
                <a:ea typeface="+mn-ea"/>
                <a:cs typeface="Arial" pitchFamily="34" charset="0"/>
              </a:rPr>
              <a:t>© NGA 2017</a:t>
            </a:r>
          </a:p>
        </p:txBody>
      </p:sp>
      <p:sp>
        <p:nvSpPr>
          <p:cNvPr id="8" name="Date Placeholder 6">
            <a:extLst>
              <a:ext uri="{C183D7F6-B498-43B3-948B-1728B52AA6E4}">
                <adec:decorative xmlns:adec="http://schemas.microsoft.com/office/drawing/2017/decorative" val="1"/>
              </a:ext>
            </a:extLst>
          </p:cNvPr>
          <p:cNvSpPr txBox="1">
            <a:spLocks/>
          </p:cNvSpPr>
          <p:nvPr userDrawn="1"/>
        </p:nvSpPr>
        <p:spPr bwMode="white">
          <a:xfrm>
            <a:off x="334800" y="6454800"/>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NGA 2022</a:t>
            </a:r>
          </a:p>
        </p:txBody>
      </p:sp>
    </p:spTree>
    <p:extLst>
      <p:ext uri="{BB962C8B-B14F-4D97-AF65-F5344CB8AC3E}">
        <p14:creationId xmlns:p14="http://schemas.microsoft.com/office/powerpoint/2010/main" val="2863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3" r:id="rId4"/>
    <p:sldLayoutId id="2147483661"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205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7881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827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0B5C3-2161-4EB4-97A0-DCEEAC426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4F76F0-62D3-426E-AF12-6A70F81D2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7C2CF-D4A8-4F5F-AD70-3BE7FCC6F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0E420-A9F0-4E55-8171-CE03AF18A23D}" type="datetimeFigureOut">
              <a:rPr lang="en-GB" smtClean="0"/>
              <a:t>03/05/2023</a:t>
            </a:fld>
            <a:endParaRPr lang="en-GB"/>
          </a:p>
        </p:txBody>
      </p:sp>
      <p:sp>
        <p:nvSpPr>
          <p:cNvPr id="5" name="Footer Placeholder 4">
            <a:extLst>
              <a:ext uri="{FF2B5EF4-FFF2-40B4-BE49-F238E27FC236}">
                <a16:creationId xmlns:a16="http://schemas.microsoft.com/office/drawing/2014/main" id="{B97DC5D6-7314-473A-834B-144D043EB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A90042-0E04-476A-A35D-E18CE4ADA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7A15A-FE8A-48E5-B2F2-CD3D04C0F89F}" type="slidenum">
              <a:rPr lang="en-GB" smtClean="0"/>
              <a:t>‹#›</a:t>
            </a:fld>
            <a:endParaRPr lang="en-GB"/>
          </a:p>
        </p:txBody>
      </p:sp>
      <p:pic>
        <p:nvPicPr>
          <p:cNvPr id="8" name="Picture 7">
            <a:extLst>
              <a:ext uri="{FF2B5EF4-FFF2-40B4-BE49-F238E27FC236}">
                <a16:creationId xmlns:a16="http://schemas.microsoft.com/office/drawing/2014/main" id="{BD1E7F4E-1A10-4D4B-B15B-AD025FFEB97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74772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nga.org.uk/role-of-governors-and-trustees"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nga.org.uk/RPAT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hyperlink" Target="https://www.inspiringgovernance.org/" TargetMode="External"/><Relationship Id="rId4" Type="http://schemas.openxmlformats.org/officeDocument/2006/relationships/hyperlink" Target="https://governorsforschools.org.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ga.org.uk/News/Campaigns/Everyone-on-Board-increasing-diversity-in-school-g.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nga.org.uk/News/NGA-Newsletters.aspx" TargetMode="External"/><Relationship Id="rId18" Type="http://schemas.openxmlformats.org/officeDocument/2006/relationships/image" Target="../media/image39.png"/><Relationship Id="rId26" Type="http://schemas.openxmlformats.org/officeDocument/2006/relationships/hyperlink" Target="https://www.nga.org.uk/LeadingGovernance.aspx" TargetMode="External"/><Relationship Id="rId39" Type="http://schemas.openxmlformats.org/officeDocument/2006/relationships/image" Target="../media/image51.png"/><Relationship Id="rId3" Type="http://schemas.openxmlformats.org/officeDocument/2006/relationships/hyperlink" Target="http://www.nga.org.uk/goldline" TargetMode="External"/><Relationship Id="rId21" Type="http://schemas.openxmlformats.org/officeDocument/2006/relationships/image" Target="../media/image41.png"/><Relationship Id="rId34" Type="http://schemas.openxmlformats.org/officeDocument/2006/relationships/hyperlink" Target="https://www.facebook.com/socialNGA/" TargetMode="External"/><Relationship Id="rId7" Type="http://schemas.openxmlformats.org/officeDocument/2006/relationships/hyperlink" Target="http://www.nga.org.uk/wtg-live" TargetMode="External"/><Relationship Id="rId12" Type="http://schemas.openxmlformats.org/officeDocument/2006/relationships/image" Target="../media/image36.png"/><Relationship Id="rId17" Type="http://schemas.openxmlformats.org/officeDocument/2006/relationships/hyperlink" Target="http://www.nga.org.uk/events" TargetMode="External"/><Relationship Id="rId25" Type="http://schemas.openxmlformats.org/officeDocument/2006/relationships/image" Target="../media/image43.png"/><Relationship Id="rId33" Type="http://schemas.openxmlformats.org/officeDocument/2006/relationships/image" Target="../media/image47.png"/><Relationship Id="rId38" Type="http://schemas.openxmlformats.org/officeDocument/2006/relationships/image" Target="../media/image50.pn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hyperlink" Target="https://www.nga.org.uk/News/Webinars.aspx" TargetMode="External"/><Relationship Id="rId29"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hyperlink" Target="http://www.nga.org.uk/knowledge-centre" TargetMode="External"/><Relationship Id="rId24" Type="http://schemas.openxmlformats.org/officeDocument/2006/relationships/hyperlink" Target="https://www.nga.org.uk/Training-and-Development.aspx" TargetMode="External"/><Relationship Id="rId32" Type="http://schemas.openxmlformats.org/officeDocument/2006/relationships/hyperlink" Target="https://twitter.com/ngamedia" TargetMode="External"/><Relationship Id="rId37" Type="http://schemas.openxmlformats.org/officeDocument/2006/relationships/hyperlink" Target="https://www.nga.org.uk/blogs" TargetMode="External"/><Relationship Id="rId5" Type="http://schemas.openxmlformats.org/officeDocument/2006/relationships/hyperlink" Target="http://www.nga.org.uk/publications" TargetMode="External"/><Relationship Id="rId15" Type="http://schemas.openxmlformats.org/officeDocument/2006/relationships/hyperlink" Target="https://www.nga.org.uk/News/Campaigns.aspx" TargetMode="External"/><Relationship Id="rId23" Type="http://schemas.openxmlformats.org/officeDocument/2006/relationships/image" Target="../media/image42.png"/><Relationship Id="rId28" Type="http://schemas.openxmlformats.org/officeDocument/2006/relationships/hyperlink" Target="https://www.nga.org.uk/Training-and-Development/NLG.aspx" TargetMode="External"/><Relationship Id="rId36" Type="http://schemas.openxmlformats.org/officeDocument/2006/relationships/image" Target="../media/image49.png"/><Relationship Id="rId10" Type="http://schemas.openxmlformats.org/officeDocument/2006/relationships/image" Target="../media/image35.png"/><Relationship Id="rId19" Type="http://schemas.openxmlformats.org/officeDocument/2006/relationships/image" Target="../media/image40.png"/><Relationship Id="rId31" Type="http://schemas.openxmlformats.org/officeDocument/2006/relationships/hyperlink" Target="http://www.nga.org.uk/" TargetMode="External"/><Relationship Id="rId4" Type="http://schemas.openxmlformats.org/officeDocument/2006/relationships/image" Target="../media/image32.png"/><Relationship Id="rId9" Type="http://schemas.openxmlformats.org/officeDocument/2006/relationships/hyperlink" Target="http://www.nga.org.uk/governing-matters" TargetMode="External"/><Relationship Id="rId14" Type="http://schemas.openxmlformats.org/officeDocument/2006/relationships/image" Target="../media/image37.png"/><Relationship Id="rId22" Type="http://schemas.openxmlformats.org/officeDocument/2006/relationships/hyperlink" Target="http://www.nga.org.uk/learninglink" TargetMode="External"/><Relationship Id="rId27" Type="http://schemas.openxmlformats.org/officeDocument/2006/relationships/image" Target="../media/image44.png"/><Relationship Id="rId30" Type="http://schemas.openxmlformats.org/officeDocument/2006/relationships/image" Target="../media/image46.png"/><Relationship Id="rId35" Type="http://schemas.openxmlformats.org/officeDocument/2006/relationships/image" Target="../media/image4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ga.org.uk/Knowledge-Centre/Governance-structure-roles-and-responsibilities/Roles-and-responsibilities/Chairing/Preparing-your-board-for-the-future.aspx" TargetMode="External"/><Relationship Id="rId2" Type="http://schemas.openxmlformats.org/officeDocument/2006/relationships/image" Target="../media/image6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hyperlink" Target="https://www.nga.org.uk/Training-and-Development/NGA-Learning-Link-e-learning/Free-Trial.aspx"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ga.org.uk/GreenerGovernanc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hyperlink" Target="https://www.nga.org.uk/News/Webinars/Previous-webinars.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cid:image004.png@01D967B1.21E701C0" TargetMode="External"/><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ga.org.uk/Knowledge-Centre/Good-governanc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hyperlink" Target="http://www.nga.org.uk/governance202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B074-F485-4AAC-B940-9890C54754E3}"/>
              </a:ext>
            </a:extLst>
          </p:cNvPr>
          <p:cNvSpPr>
            <a:spLocks noGrp="1"/>
          </p:cNvSpPr>
          <p:nvPr>
            <p:ph type="ctrTitle"/>
          </p:nvPr>
        </p:nvSpPr>
        <p:spPr>
          <a:xfrm>
            <a:off x="695324" y="1682885"/>
            <a:ext cx="10585252" cy="1611839"/>
          </a:xfrm>
        </p:spPr>
        <p:txBody>
          <a:bodyPr/>
          <a:lstStyle/>
          <a:p>
            <a:r>
              <a:rPr lang="en-GB" b="1" dirty="0"/>
              <a:t>Suffolk Governors’ Conference: 3 May 2023</a:t>
            </a:r>
            <a:br>
              <a:rPr lang="en-GB" b="1" dirty="0"/>
            </a:br>
            <a:br>
              <a:rPr lang="en-GB" b="1" dirty="0"/>
            </a:br>
            <a:r>
              <a:rPr lang="en-GB" b="1" dirty="0">
                <a:ea typeface="Calibri" panose="020F0502020204030204" pitchFamily="34" charset="0"/>
              </a:rPr>
              <a:t>Growing your board successfully: </a:t>
            </a:r>
            <a:br>
              <a:rPr lang="en-GB" b="1" dirty="0">
                <a:ea typeface="Calibri" panose="020F0502020204030204" pitchFamily="34" charset="0"/>
              </a:rPr>
            </a:br>
            <a:r>
              <a:rPr lang="en-GB" b="1" dirty="0">
                <a:ea typeface="Calibri" panose="020F0502020204030204" pitchFamily="34" charset="0"/>
              </a:rPr>
              <a:t>succession planning and diversity</a:t>
            </a:r>
            <a:br>
              <a:rPr lang="en-GB" b="1" dirty="0"/>
            </a:br>
            <a:br>
              <a:rPr lang="en-GB" b="1" dirty="0"/>
            </a:br>
            <a:endParaRPr lang="en-GB" b="1" dirty="0"/>
          </a:p>
        </p:txBody>
      </p:sp>
      <p:sp>
        <p:nvSpPr>
          <p:cNvPr id="3" name="Subtitle 2">
            <a:extLst>
              <a:ext uri="{FF2B5EF4-FFF2-40B4-BE49-F238E27FC236}">
                <a16:creationId xmlns:a16="http://schemas.microsoft.com/office/drawing/2014/main" id="{3DC1BF26-3070-4357-8057-CB8368C62283}"/>
              </a:ext>
            </a:extLst>
          </p:cNvPr>
          <p:cNvSpPr>
            <a:spLocks noGrp="1"/>
          </p:cNvSpPr>
          <p:nvPr>
            <p:ph type="subTitle" idx="1"/>
          </p:nvPr>
        </p:nvSpPr>
        <p:spPr>
          <a:xfrm>
            <a:off x="695323" y="4338536"/>
            <a:ext cx="10822225" cy="406768"/>
          </a:xfrm>
        </p:spPr>
        <p:txBody>
          <a:bodyPr/>
          <a:lstStyle/>
          <a:p>
            <a:r>
              <a:rPr lang="en-GB" sz="2800" dirty="0">
                <a:latin typeface="Calibri" panose="020F0502020204030204" pitchFamily="34" charset="0"/>
                <a:cs typeface="Calibri" panose="020F0502020204030204" pitchFamily="34" charset="0"/>
              </a:rPr>
              <a:t>Emma Knights, Chief Executive, National Governance Association</a:t>
            </a:r>
          </a:p>
          <a:p>
            <a:r>
              <a:rPr lang="en-GB" dirty="0">
                <a:latin typeface="Calibri" panose="020F0502020204030204" pitchFamily="34" charset="0"/>
                <a:cs typeface="Calibri" panose="020F0502020204030204" pitchFamily="34" charset="0"/>
              </a:rPr>
              <a:t>with</a:t>
            </a:r>
          </a:p>
          <a:p>
            <a:r>
              <a:rPr lang="en-GB" sz="2800" dirty="0">
                <a:latin typeface="Calibri" panose="020F0502020204030204" pitchFamily="34" charset="0"/>
                <a:cs typeface="Calibri" panose="020F0502020204030204" pitchFamily="34" charset="0"/>
              </a:rPr>
              <a:t>Katherine Soanes, Regional Lead for the East of England, NGA</a:t>
            </a:r>
          </a:p>
          <a:p>
            <a:endParaRPr lang="en-GB" dirty="0"/>
          </a:p>
        </p:txBody>
      </p:sp>
    </p:spTree>
    <p:extLst>
      <p:ext uri="{BB962C8B-B14F-4D97-AF65-F5344CB8AC3E}">
        <p14:creationId xmlns:p14="http://schemas.microsoft.com/office/powerpoint/2010/main" val="17196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F27F-F36E-31D6-D088-6A547FE5CEDE}"/>
              </a:ext>
            </a:extLst>
          </p:cNvPr>
          <p:cNvSpPr>
            <a:spLocks noGrp="1"/>
          </p:cNvSpPr>
          <p:nvPr>
            <p:ph type="title"/>
          </p:nvPr>
        </p:nvSpPr>
        <p:spPr/>
        <p:txBody>
          <a:bodyPr/>
          <a:lstStyle/>
          <a:p>
            <a:r>
              <a:rPr lang="en-US" b="1"/>
              <a:t>Diversity of boards in 2022</a:t>
            </a:r>
            <a:r>
              <a:rPr lang="en-US"/>
              <a:t> </a:t>
            </a:r>
            <a:endParaRPr lang="en-GB"/>
          </a:p>
        </p:txBody>
      </p:sp>
      <p:sp>
        <p:nvSpPr>
          <p:cNvPr id="3" name="Content Placeholder 2">
            <a:extLst>
              <a:ext uri="{FF2B5EF4-FFF2-40B4-BE49-F238E27FC236}">
                <a16:creationId xmlns:a16="http://schemas.microsoft.com/office/drawing/2014/main" id="{ED5BD485-10A8-4853-73AF-39063EEBA595}"/>
              </a:ext>
            </a:extLst>
          </p:cNvPr>
          <p:cNvSpPr>
            <a:spLocks noGrp="1"/>
          </p:cNvSpPr>
          <p:nvPr>
            <p:ph idx="1"/>
          </p:nvPr>
        </p:nvSpPr>
        <p:spPr>
          <a:xfrm>
            <a:off x="363205" y="1196752"/>
            <a:ext cx="11469566" cy="4861132"/>
          </a:xfrm>
        </p:spPr>
        <p:txBody>
          <a:bodyPr/>
          <a:lstStyle/>
          <a:p>
            <a:pPr>
              <a:lnSpc>
                <a:spcPct val="107000"/>
              </a:lnSpc>
              <a:spcAft>
                <a:spcPts val="800"/>
              </a:spcAft>
              <a:buSzPct val="100000"/>
            </a:pPr>
            <a:r>
              <a:rPr lang="en-US" dirty="0"/>
              <a:t>A higher percentage of governors and trustees  are female (59%) than male.</a:t>
            </a:r>
          </a:p>
          <a:p>
            <a:pPr>
              <a:lnSpc>
                <a:spcPct val="107000"/>
              </a:lnSpc>
              <a:spcAft>
                <a:spcPts val="800"/>
              </a:spcAft>
              <a:buSzPct val="100000"/>
            </a:pPr>
            <a:r>
              <a:rPr lang="en-US" dirty="0">
                <a:effectLst/>
                <a:latin typeface="Calibri" panose="020F0502020204030204" pitchFamily="34" charset="0"/>
                <a:ea typeface="Calibri" panose="020F0502020204030204" pitchFamily="34" charset="0"/>
                <a:cs typeface="Arial" panose="020B0604020202020204" pitchFamily="34" charset="0"/>
              </a:rPr>
              <a:t>The percentage of governors and trustees below the age of 40 is the lowest on record. </a:t>
            </a:r>
            <a:r>
              <a:rPr lang="en-US" dirty="0">
                <a:effectLst/>
                <a:latin typeface="Calibri" panose="020F0502020204030204" pitchFamily="34" charset="0"/>
                <a:ea typeface="Calibri" panose="020F0502020204030204" pitchFamily="34" charset="0"/>
                <a:cs typeface="Calibri" panose="020F0502020204030204" pitchFamily="34" charset="0"/>
              </a:rPr>
              <a:t>The percentage of respondents under 40 years old has halved over the past five years to 6%, and those under the age of 30 remains at 1%. </a:t>
            </a:r>
          </a:p>
          <a:p>
            <a:pPr>
              <a:lnSpc>
                <a:spcPct val="107000"/>
              </a:lnSpc>
              <a:spcAft>
                <a:spcPts val="800"/>
              </a:spcAft>
              <a:buSzPct val="100000"/>
            </a:pPr>
            <a:r>
              <a:rPr lang="en-US" dirty="0">
                <a:effectLst/>
                <a:latin typeface="Calibri" panose="020F0502020204030204" pitchFamily="34" charset="0"/>
                <a:ea typeface="Calibri" panose="020F0502020204030204" pitchFamily="34" charset="0"/>
                <a:cs typeface="Calibri" panose="020F0502020204030204" pitchFamily="34" charset="0"/>
              </a:rPr>
              <a:t>For the first time, more than half of volunteers (51%) are 60 years or over.</a:t>
            </a:r>
          </a:p>
          <a:p>
            <a:pPr>
              <a:lnSpc>
                <a:spcPct val="107000"/>
              </a:lnSpc>
              <a:spcAft>
                <a:spcPts val="800"/>
              </a:spcAft>
              <a:buSzPct val="100000"/>
            </a:pPr>
            <a:r>
              <a:rPr lang="en-US" dirty="0"/>
              <a:t>Long service is increasing: </a:t>
            </a:r>
            <a:r>
              <a:rPr lang="en-US" dirty="0">
                <a:solidFill>
                  <a:srgbClr val="3B3B3A"/>
                </a:solidFill>
              </a:rPr>
              <a:t>o</a:t>
            </a:r>
            <a:r>
              <a:rPr lang="en-US" sz="2400" b="0" i="0" u="none" strike="noStrike" baseline="0" dirty="0">
                <a:solidFill>
                  <a:srgbClr val="3B3B3A"/>
                </a:solidFill>
                <a:latin typeface="Calibri" panose="020F0502020204030204" pitchFamily="34" charset="0"/>
                <a:cs typeface="Calibri" panose="020F0502020204030204" pitchFamily="34" charset="0"/>
              </a:rPr>
              <a:t>ver half of respondents (52%) have been governing for more than 8 years, the equivalent of two terms of office</a:t>
            </a:r>
          </a:p>
          <a:p>
            <a:pPr>
              <a:lnSpc>
                <a:spcPct val="107000"/>
              </a:lnSpc>
              <a:spcAft>
                <a:spcPts val="800"/>
              </a:spcAft>
              <a:buSzPct val="100000"/>
            </a:pPr>
            <a:r>
              <a:rPr lang="en-US" dirty="0">
                <a:solidFill>
                  <a:srgbClr val="3B3B3A"/>
                </a:solidFill>
              </a:rPr>
              <a:t>A healthy board needs both experienced members and new members with new ideas </a:t>
            </a:r>
            <a:endParaRPr lang="en-US" sz="2400" b="0" i="0" u="none" strike="noStrike" baseline="0" dirty="0">
              <a:solidFill>
                <a:srgbClr val="3B3B3A"/>
              </a:solidFill>
              <a:latin typeface="Calibri" panose="020F0502020204030204" pitchFamily="34" charset="0"/>
              <a:cs typeface="Calibri" panose="020F0502020204030204" pitchFamily="34" charset="0"/>
            </a:endParaRPr>
          </a:p>
          <a:p>
            <a:pPr>
              <a:lnSpc>
                <a:spcPct val="107000"/>
              </a:lnSpc>
              <a:spcAft>
                <a:spcPts val="800"/>
              </a:spcAft>
              <a:buSzPct val="100000"/>
            </a:pPr>
            <a:endParaRPr lang="en-US" dirty="0"/>
          </a:p>
          <a:p>
            <a:pPr marL="0" indent="0">
              <a:buNone/>
            </a:pPr>
            <a:endParaRPr lang="en-US" dirty="0"/>
          </a:p>
          <a:p>
            <a:pPr lvl="1"/>
            <a:endParaRPr lang="en-US" dirty="0"/>
          </a:p>
          <a:p>
            <a:endParaRPr lang="en-GB" dirty="0"/>
          </a:p>
        </p:txBody>
      </p:sp>
    </p:spTree>
    <p:extLst>
      <p:ext uri="{BB962C8B-B14F-4D97-AF65-F5344CB8AC3E}">
        <p14:creationId xmlns:p14="http://schemas.microsoft.com/office/powerpoint/2010/main" val="22143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9EE7-B2B8-9346-D931-2E2F389C568C}"/>
              </a:ext>
            </a:extLst>
          </p:cNvPr>
          <p:cNvSpPr>
            <a:spLocks noGrp="1"/>
          </p:cNvSpPr>
          <p:nvPr>
            <p:ph type="title"/>
          </p:nvPr>
        </p:nvSpPr>
        <p:spPr/>
        <p:txBody>
          <a:bodyPr/>
          <a:lstStyle/>
          <a:p>
            <a:r>
              <a:rPr lang="en-US" b="1" dirty="0">
                <a:solidFill>
                  <a:schemeClr val="accent4"/>
                </a:solidFill>
              </a:rPr>
              <a:t>Ethnic diversity in 2022</a:t>
            </a:r>
            <a:endParaRPr lang="en-GB" b="1" dirty="0">
              <a:solidFill>
                <a:schemeClr val="accent4"/>
              </a:solidFill>
            </a:endParaRPr>
          </a:p>
        </p:txBody>
      </p:sp>
      <p:sp>
        <p:nvSpPr>
          <p:cNvPr id="6" name="TextBox 5">
            <a:extLst>
              <a:ext uri="{FF2B5EF4-FFF2-40B4-BE49-F238E27FC236}">
                <a16:creationId xmlns:a16="http://schemas.microsoft.com/office/drawing/2014/main" id="{6794D703-7651-BF05-39B4-8772A2C9089A}"/>
              </a:ext>
            </a:extLst>
          </p:cNvPr>
          <p:cNvSpPr txBox="1"/>
          <p:nvPr/>
        </p:nvSpPr>
        <p:spPr>
          <a:xfrm>
            <a:off x="432391" y="1052738"/>
            <a:ext cx="11327218" cy="530914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Only 6% of governors and trustees surveyed reported they were from an ethnic minority background – this is not a significant increase from previous years</a:t>
            </a:r>
          </a:p>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endParaRPr lang="en-US" sz="2400" dirty="0">
              <a:solidFill>
                <a:prstClr val="black"/>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endParaRPr lang="en-US" sz="2400" dirty="0">
              <a:solidFill>
                <a:prstClr val="black"/>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endParaRPr lang="en-US" sz="2400" dirty="0">
              <a:solidFill>
                <a:prstClr val="black"/>
              </a:solidFill>
              <a:latin typeface="Calibri" panose="020F0502020204030204" pitchFamily="34" charset="0"/>
              <a:cs typeface="Calibri" panose="020F0502020204030204" pitchFamily="34" charset="0"/>
            </a:endParaRPr>
          </a:p>
          <a:p>
            <a:pPr marL="285750" indent="-285750">
              <a:spcAft>
                <a:spcPts val="600"/>
              </a:spcAft>
              <a:buSzPct val="100000"/>
              <a:buFont typeface="Wingdings" panose="05000000000000000000" pitchFamily="2" charset="2"/>
              <a:buChar cha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There is a big disconnect between the demographic of the people governing our schools and the pupil population they are serving</a:t>
            </a:r>
          </a:p>
          <a:p>
            <a:pPr marL="285750" indent="-285750">
              <a:spcAft>
                <a:spcPts val="600"/>
              </a:spcAft>
              <a:buSzPct val="100000"/>
              <a:buFont typeface="Wingdings" panose="05000000000000000000" pitchFamily="2" charset="2"/>
              <a:buChar char="§"/>
            </a:pPr>
            <a:r>
              <a:rPr lang="en-GB" sz="2200" dirty="0">
                <a:latin typeface="Calibri" panose="020F0502020204030204" pitchFamily="34" charset="0"/>
                <a:ea typeface="Calibri" panose="020F0502020204030204" pitchFamily="34" charset="0"/>
                <a:cs typeface="Calibri" panose="020F0502020204030204" pitchFamily="34" charset="0"/>
              </a:rPr>
              <a:t>N</a:t>
            </a:r>
            <a:r>
              <a:rPr lang="en-GB" sz="2200" dirty="0">
                <a:effectLst/>
                <a:latin typeface="Calibri" panose="020F0502020204030204" pitchFamily="34" charset="0"/>
                <a:ea typeface="Calibri" panose="020F0502020204030204" pitchFamily="34" charset="0"/>
                <a:cs typeface="Calibri" panose="020F0502020204030204" pitchFamily="34" charset="0"/>
              </a:rPr>
              <a:t>ew volunteers are more likely to be representative of the adult population: 83% identify as white, 4% from mixed/multiple groups, 7% as Asian and 4% as Black, up from 2020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spcAft>
                <a:spcPts val="600"/>
              </a:spcAft>
              <a:buSzPct val="100000"/>
              <a:buFont typeface="Wingdings" panose="05000000000000000000" pitchFamily="2" charset="2"/>
              <a:buChar char="§"/>
            </a:pPr>
            <a:r>
              <a:rPr lang="en-US" sz="2200" dirty="0">
                <a:solidFill>
                  <a:srgbClr val="000000"/>
                </a:solidFill>
                <a:latin typeface="Calibri" panose="020F0502020204030204" pitchFamily="34" charset="0"/>
                <a:cs typeface="Calibri" panose="020F0502020204030204" pitchFamily="34" charset="0"/>
              </a:rPr>
              <a:t>What does this mean for communities which are not as ethnically diverse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30E335F3-9AF8-05C4-4E04-297D84EE253B}"/>
              </a:ext>
            </a:extLst>
          </p:cNvPr>
          <p:cNvGraphicFramePr>
            <a:graphicFrameLocks noGrp="1"/>
          </p:cNvGraphicFramePr>
          <p:nvPr>
            <p:extLst>
              <p:ext uri="{D42A27DB-BD31-4B8C-83A1-F6EECF244321}">
                <p14:modId xmlns:p14="http://schemas.microsoft.com/office/powerpoint/2010/main" val="2602645062"/>
              </p:ext>
            </p:extLst>
          </p:nvPr>
        </p:nvGraphicFramePr>
        <p:xfrm>
          <a:off x="678729" y="1828800"/>
          <a:ext cx="10774838" cy="2563264"/>
        </p:xfrm>
        <a:graphic>
          <a:graphicData uri="http://schemas.openxmlformats.org/drawingml/2006/table">
            <a:tbl>
              <a:tblPr firstRow="1" firstCol="1" bandRow="1">
                <a:tableStyleId>{5C22544A-7EE6-4342-B048-85BDC9FD1C3A}</a:tableStyleId>
              </a:tblPr>
              <a:tblGrid>
                <a:gridCol w="2714755">
                  <a:extLst>
                    <a:ext uri="{9D8B030D-6E8A-4147-A177-3AD203B41FA5}">
                      <a16:colId xmlns:a16="http://schemas.microsoft.com/office/drawing/2014/main" val="2888568422"/>
                    </a:ext>
                  </a:extLst>
                </a:gridCol>
                <a:gridCol w="1209947">
                  <a:extLst>
                    <a:ext uri="{9D8B030D-6E8A-4147-A177-3AD203B41FA5}">
                      <a16:colId xmlns:a16="http://schemas.microsoft.com/office/drawing/2014/main" val="2897977162"/>
                    </a:ext>
                  </a:extLst>
                </a:gridCol>
                <a:gridCol w="1150783">
                  <a:extLst>
                    <a:ext uri="{9D8B030D-6E8A-4147-A177-3AD203B41FA5}">
                      <a16:colId xmlns:a16="http://schemas.microsoft.com/office/drawing/2014/main" val="2131641750"/>
                    </a:ext>
                  </a:extLst>
                </a:gridCol>
                <a:gridCol w="1350451">
                  <a:extLst>
                    <a:ext uri="{9D8B030D-6E8A-4147-A177-3AD203B41FA5}">
                      <a16:colId xmlns:a16="http://schemas.microsoft.com/office/drawing/2014/main" val="141534532"/>
                    </a:ext>
                  </a:extLst>
                </a:gridCol>
                <a:gridCol w="1443802">
                  <a:extLst>
                    <a:ext uri="{9D8B030D-6E8A-4147-A177-3AD203B41FA5}">
                      <a16:colId xmlns:a16="http://schemas.microsoft.com/office/drawing/2014/main" val="3467982448"/>
                    </a:ext>
                  </a:extLst>
                </a:gridCol>
                <a:gridCol w="1449715">
                  <a:extLst>
                    <a:ext uri="{9D8B030D-6E8A-4147-A177-3AD203B41FA5}">
                      <a16:colId xmlns:a16="http://schemas.microsoft.com/office/drawing/2014/main" val="3765572357"/>
                    </a:ext>
                  </a:extLst>
                </a:gridCol>
                <a:gridCol w="1455385">
                  <a:extLst>
                    <a:ext uri="{9D8B030D-6E8A-4147-A177-3AD203B41FA5}">
                      <a16:colId xmlns:a16="http://schemas.microsoft.com/office/drawing/2014/main" val="171817937"/>
                    </a:ext>
                  </a:extLst>
                </a:gridCol>
              </a:tblGrid>
              <a:tr h="730325">
                <a:tc>
                  <a:txBody>
                    <a:bodyPr/>
                    <a:lstStyle/>
                    <a:p>
                      <a:pPr>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1" dirty="0">
                          <a:effectLst/>
                        </a:rPr>
                        <a:t>2021 census/ ONS</a:t>
                      </a:r>
                    </a:p>
                  </a:txBody>
                  <a:tcPr marL="68580" marR="68580" marT="0" marB="0"/>
                </a:tc>
                <a:tc>
                  <a:txBody>
                    <a:bodyPr/>
                    <a:lstStyle/>
                    <a:p>
                      <a:pPr>
                        <a:lnSpc>
                          <a:spcPct val="107000"/>
                        </a:lnSpc>
                        <a:spcAft>
                          <a:spcPts val="800"/>
                        </a:spcAft>
                      </a:pPr>
                      <a:r>
                        <a:rPr lang="en-GB" sz="1600" b="1" dirty="0">
                          <a:effectLst/>
                        </a:rPr>
                        <a:t>Pupils in England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1" dirty="0">
                          <a:effectLst/>
                        </a:rPr>
                        <a:t>Teachers in England</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1" dirty="0">
                          <a:effectLst/>
                        </a:rPr>
                        <a:t>Heads in England</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1" dirty="0">
                          <a:effectLst/>
                        </a:rPr>
                        <a:t>Governance volunteers surveyed</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1" dirty="0">
                          <a:effectLst/>
                        </a:rPr>
                        <a:t>Chairs  surveyed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9539873"/>
                  </a:ext>
                </a:extLst>
              </a:tr>
              <a:tr h="249552">
                <a:tc>
                  <a:txBody>
                    <a:bodyPr/>
                    <a:lstStyle/>
                    <a:p>
                      <a:pPr>
                        <a:lnSpc>
                          <a:spcPct val="107000"/>
                        </a:lnSpc>
                        <a:spcAft>
                          <a:spcPts val="800"/>
                        </a:spcAft>
                      </a:pPr>
                      <a:r>
                        <a:rPr lang="en-GB" sz="1600" dirty="0">
                          <a:effectLst/>
                        </a:rPr>
                        <a:t>White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84%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71%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a:effectLst/>
                        </a:rPr>
                        <a:t>90%</a:t>
                      </a:r>
                      <a:endParaRPr lang="en-GB" sz="1600"/>
                    </a:p>
                  </a:txBody>
                  <a:tcPr marL="68580" marR="68580" marT="0" marB="0"/>
                </a:tc>
                <a:tc>
                  <a:txBody>
                    <a:bodyPr/>
                    <a:lstStyle/>
                    <a:p>
                      <a:pPr>
                        <a:lnSpc>
                          <a:spcPct val="107000"/>
                        </a:lnSpc>
                        <a:spcAft>
                          <a:spcPts val="800"/>
                        </a:spcAft>
                      </a:pPr>
                      <a:r>
                        <a:rPr lang="en-GB" sz="1600">
                          <a:effectLst/>
                        </a:rPr>
                        <a:t>92%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94%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96%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598948"/>
                  </a:ext>
                </a:extLst>
              </a:tr>
              <a:tr h="482705">
                <a:tc>
                  <a:txBody>
                    <a:bodyPr/>
                    <a:lstStyle/>
                    <a:p>
                      <a:pPr>
                        <a:lnSpc>
                          <a:spcPct val="107000"/>
                        </a:lnSpc>
                        <a:spcAft>
                          <a:spcPts val="800"/>
                        </a:spcAft>
                      </a:pPr>
                      <a:r>
                        <a:rPr lang="en-GB" sz="1600" dirty="0">
                          <a:effectLst/>
                        </a:rPr>
                        <a:t>Black, African, Caribbean or Black British</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dirty="0">
                          <a:effectLst/>
                        </a:rPr>
                        <a:t>6%</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a:effectLst/>
                        </a:rPr>
                        <a:t>2%</a:t>
                      </a:r>
                      <a:endParaRPr lang="en-GB" sz="1600"/>
                    </a:p>
                  </a:txBody>
                  <a:tcPr marL="68580" marR="68580" marT="0" marB="0"/>
                </a:tc>
                <a:tc rowSpan="4">
                  <a:txBody>
                    <a:bodyPr/>
                    <a:lstStyle/>
                    <a:p>
                      <a:pPr>
                        <a:lnSpc>
                          <a:spcPct val="107000"/>
                        </a:lnSpc>
                        <a:spcAft>
                          <a:spcPts val="800"/>
                        </a:spcAft>
                      </a:pPr>
                      <a:r>
                        <a:rPr lang="en-GB" sz="1600" dirty="0">
                          <a:effectLst/>
                        </a:rPr>
                        <a:t> </a:t>
                      </a:r>
                    </a:p>
                    <a:p>
                      <a:pPr>
                        <a:lnSpc>
                          <a:spcPct val="107000"/>
                        </a:lnSpc>
                        <a:spcAft>
                          <a:spcPts val="800"/>
                        </a:spcAft>
                      </a:pPr>
                      <a:r>
                        <a:rPr lang="en-GB" sz="1600" dirty="0">
                          <a:effectLst/>
                        </a:rPr>
                        <a:t> </a:t>
                      </a:r>
                    </a:p>
                    <a:p>
                      <a:pPr>
                        <a:lnSpc>
                          <a:spcPct val="107000"/>
                        </a:lnSpc>
                        <a:spcAft>
                          <a:spcPts val="800"/>
                        </a:spcAft>
                      </a:pPr>
                      <a:r>
                        <a:rPr lang="en-GB" sz="1600" dirty="0">
                          <a:effectLst/>
                        </a:rPr>
                        <a:t>8%</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4449931"/>
                  </a:ext>
                </a:extLst>
              </a:tr>
              <a:tr h="536416">
                <a:tc>
                  <a:txBody>
                    <a:bodyPr/>
                    <a:lstStyle/>
                    <a:p>
                      <a:pPr>
                        <a:lnSpc>
                          <a:spcPct val="107000"/>
                        </a:lnSpc>
                        <a:spcAft>
                          <a:spcPts val="800"/>
                        </a:spcAft>
                      </a:pPr>
                      <a:r>
                        <a:rPr lang="en-GB" sz="1600">
                          <a:effectLst/>
                        </a:rPr>
                        <a:t>Asian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12%</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5%</a:t>
                      </a:r>
                      <a:endParaRPr lang="en-GB" sz="1600" dirty="0"/>
                    </a:p>
                  </a:txBody>
                  <a:tcPr marL="68580" marR="68580" marT="0" marB="0"/>
                </a:tc>
                <a:tc vMerge="1">
                  <a:txBody>
                    <a:bodyPr/>
                    <a:lstStyle/>
                    <a:p>
                      <a:endParaRPr lang="en-US"/>
                    </a:p>
                  </a:txBody>
                  <a:tcPr/>
                </a:tc>
                <a:tc>
                  <a:txBody>
                    <a:bodyPr/>
                    <a:lstStyle/>
                    <a:p>
                      <a:pP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dirty="0">
                          <a:effectLst/>
                        </a:rPr>
                        <a:t>2%</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9020472"/>
                  </a:ext>
                </a:extLst>
              </a:tr>
              <a:tr h="249552">
                <a:tc>
                  <a:txBody>
                    <a:bodyPr/>
                    <a:lstStyle/>
                    <a:p>
                      <a:pPr>
                        <a:lnSpc>
                          <a:spcPct val="107000"/>
                        </a:lnSpc>
                        <a:spcAft>
                          <a:spcPts val="800"/>
                        </a:spcAft>
                      </a:pPr>
                      <a:r>
                        <a:rPr lang="en-GB" sz="1600">
                          <a:effectLst/>
                        </a:rPr>
                        <a:t>Mixed/multiple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a:effectLst/>
                        </a:rPr>
                        <a:t>2%</a:t>
                      </a:r>
                      <a:endParaRPr lang="en-GB" sz="1600"/>
                    </a:p>
                  </a:txBody>
                  <a:tcPr marL="68580" marR="68580" marT="0" marB="0"/>
                </a:tc>
                <a:tc vMerge="1">
                  <a:txBody>
                    <a:bodyPr/>
                    <a:lstStyle/>
                    <a:p>
                      <a:endParaRPr lang="en-GB"/>
                    </a:p>
                  </a:txBody>
                  <a:tcPr/>
                </a:tc>
                <a:tc>
                  <a:txBody>
                    <a:bodyPr/>
                    <a:lstStyle/>
                    <a:p>
                      <a:pPr>
                        <a:lnSpc>
                          <a:spcPct val="107000"/>
                        </a:lnSpc>
                        <a:spcAft>
                          <a:spcPts val="800"/>
                        </a:spcAft>
                      </a:pPr>
                      <a:r>
                        <a:rPr lang="en-GB" sz="1600">
                          <a:effectLst/>
                        </a:rPr>
                        <a:t>1%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816871"/>
                  </a:ext>
                </a:extLst>
              </a:tr>
              <a:tr h="249552">
                <a:tc>
                  <a:txBody>
                    <a:bodyPr/>
                    <a:lstStyle/>
                    <a:p>
                      <a:pPr>
                        <a:lnSpc>
                          <a:spcPct val="107000"/>
                        </a:lnSpc>
                        <a:spcAft>
                          <a:spcPts val="800"/>
                        </a:spcAft>
                      </a:pPr>
                      <a:r>
                        <a:rPr lang="en-GB" sz="1600" dirty="0">
                          <a:effectLst/>
                        </a:rPr>
                        <a:t>Other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a:effectLst/>
                        </a:rPr>
                        <a:t>1%</a:t>
                      </a:r>
                      <a:endParaRPr lang="en-GB" sz="1600"/>
                    </a:p>
                  </a:txBody>
                  <a:tcPr marL="68580" marR="68580" marT="0" marB="0"/>
                </a:tc>
                <a:tc vMerge="1">
                  <a:txBody>
                    <a:bodyPr/>
                    <a:lstStyle/>
                    <a:p>
                      <a:endParaRPr lang="en-GB"/>
                    </a:p>
                  </a:txBody>
                  <a:tcPr/>
                </a:tc>
                <a:tc>
                  <a:txBody>
                    <a:bodyPr/>
                    <a:lstStyle/>
                    <a:p>
                      <a:pPr>
                        <a:lnSpc>
                          <a:spcPct val="107000"/>
                        </a:lnSpc>
                        <a:spcAft>
                          <a:spcPts val="800"/>
                        </a:spcAft>
                      </a:pPr>
                      <a:r>
                        <a:rPr lang="en-GB" sz="1600">
                          <a:effectLst/>
                        </a:rPr>
                        <a:t>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dirty="0">
                          <a:effectLst/>
                        </a:rPr>
                        <a:t>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7495324"/>
                  </a:ext>
                </a:extLst>
              </a:tr>
            </a:tbl>
          </a:graphicData>
        </a:graphic>
      </p:graphicFrame>
    </p:spTree>
    <p:extLst>
      <p:ext uri="{BB962C8B-B14F-4D97-AF65-F5344CB8AC3E}">
        <p14:creationId xmlns:p14="http://schemas.microsoft.com/office/powerpoint/2010/main" val="3854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EEED-E9E0-4AD3-A9EA-0CE005BDA9ED}"/>
              </a:ext>
            </a:extLst>
          </p:cNvPr>
          <p:cNvSpPr>
            <a:spLocks noGrp="1"/>
          </p:cNvSpPr>
          <p:nvPr>
            <p:ph type="title"/>
          </p:nvPr>
        </p:nvSpPr>
        <p:spPr/>
        <p:txBody>
          <a:bodyPr/>
          <a:lstStyle/>
          <a:p>
            <a:r>
              <a:rPr lang="en-US" b="1"/>
              <a:t>Reflecting the community: what we found from the 2021 survey</a:t>
            </a:r>
            <a:endParaRPr lang="en-US"/>
          </a:p>
        </p:txBody>
      </p:sp>
      <p:sp>
        <p:nvSpPr>
          <p:cNvPr id="3" name="Content Placeholder 2">
            <a:extLst>
              <a:ext uri="{FF2B5EF4-FFF2-40B4-BE49-F238E27FC236}">
                <a16:creationId xmlns:a16="http://schemas.microsoft.com/office/drawing/2014/main" id="{AC28097D-39A3-404B-9AF9-E6FCE9BD777E}"/>
              </a:ext>
            </a:extLst>
          </p:cNvPr>
          <p:cNvSpPr>
            <a:spLocks noGrp="1"/>
          </p:cNvSpPr>
          <p:nvPr>
            <p:ph idx="1"/>
          </p:nvPr>
        </p:nvSpPr>
        <p:spPr>
          <a:xfrm>
            <a:off x="609600" y="1384916"/>
            <a:ext cx="10972800" cy="4672967"/>
          </a:xfrm>
        </p:spPr>
        <p:txBody>
          <a:bodyPr/>
          <a:lstStyle/>
          <a:p>
            <a:pPr>
              <a:spcAft>
                <a:spcPts val="1200"/>
              </a:spcAft>
            </a:pPr>
            <a:r>
              <a:rPr lang="en-US" dirty="0"/>
              <a:t>A third (33%) of respondents perceived that their board ‘very much’ reflects the community it serves while around half (48%) said it ‘moderately’ did so. </a:t>
            </a:r>
          </a:p>
          <a:p>
            <a:pPr>
              <a:spcAft>
                <a:spcPts val="1200"/>
              </a:spcAft>
            </a:pPr>
            <a:r>
              <a:rPr lang="en-US" dirty="0"/>
              <a:t>Black (33%) and Asian volunteers (38%) were equally or more likely to think that their board very much reflects the community; only volunteers from mixed/multiple ethnic groups were less likely to feel that at 19%</a:t>
            </a:r>
          </a:p>
          <a:p>
            <a:pPr>
              <a:spcAft>
                <a:spcPts val="1200"/>
              </a:spcAft>
            </a:pPr>
            <a:r>
              <a:rPr lang="en-US" dirty="0"/>
              <a:t>Young people were less likely to say their board ‘very much’ reflected the community (21%)</a:t>
            </a:r>
          </a:p>
          <a:p>
            <a:pPr>
              <a:spcAft>
                <a:spcPts val="1200"/>
              </a:spcAft>
            </a:pPr>
            <a:endParaRPr lang="en-US" dirty="0"/>
          </a:p>
          <a:p>
            <a:pPr marL="0" indent="0">
              <a:spcAft>
                <a:spcPts val="1200"/>
              </a:spcAft>
              <a:buNone/>
            </a:pPr>
            <a:r>
              <a:rPr lang="en-US" b="1" dirty="0">
                <a:solidFill>
                  <a:schemeClr val="accent4"/>
                </a:solidFill>
              </a:rPr>
              <a:t>A word on other protected characteristics….</a:t>
            </a:r>
          </a:p>
          <a:p>
            <a:pPr>
              <a:spcAft>
                <a:spcPts val="1200"/>
              </a:spcAft>
            </a:pPr>
            <a:endParaRPr lang="en-US" dirty="0"/>
          </a:p>
        </p:txBody>
      </p:sp>
    </p:spTree>
    <p:extLst>
      <p:ext uri="{BB962C8B-B14F-4D97-AF65-F5344CB8AC3E}">
        <p14:creationId xmlns:p14="http://schemas.microsoft.com/office/powerpoint/2010/main" val="19823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EEDF-6C55-4243-AD48-D829DF9EC2D6}"/>
              </a:ext>
            </a:extLst>
          </p:cNvPr>
          <p:cNvSpPr>
            <a:spLocks noGrp="1"/>
          </p:cNvSpPr>
          <p:nvPr>
            <p:ph type="title"/>
          </p:nvPr>
        </p:nvSpPr>
        <p:spPr/>
        <p:txBody>
          <a:bodyPr/>
          <a:lstStyle/>
          <a:p>
            <a:pPr algn="l"/>
            <a:r>
              <a:rPr lang="en-GB" b="1" dirty="0"/>
              <a:t>Focus group voices…</a:t>
            </a:r>
            <a:r>
              <a:rPr lang="en-US" sz="1800" b="0" i="0" u="none" strike="noStrike" baseline="0" dirty="0">
                <a:solidFill>
                  <a:srgbClr val="000000"/>
                </a:solidFill>
                <a:latin typeface="Helvetica 45 Light"/>
              </a:rPr>
              <a:t> </a:t>
            </a:r>
            <a:r>
              <a:rPr lang="en-US" sz="2200" b="0" i="0" u="none" strike="noStrike" baseline="0" dirty="0">
                <a:solidFill>
                  <a:srgbClr val="000000"/>
                </a:solidFill>
              </a:rPr>
              <a:t>A lack of open and transparent recruitment is a significant barrier to entry for underrepresented groups getting involved </a:t>
            </a:r>
            <a:br>
              <a:rPr lang="en-US" sz="2200" b="0" i="0" u="none" strike="noStrike" baseline="0" dirty="0">
                <a:solidFill>
                  <a:srgbClr val="000000"/>
                </a:solidFill>
              </a:rPr>
            </a:br>
            <a:br>
              <a:rPr lang="en-US" sz="2200" b="0" i="0" u="none" strike="noStrike" baseline="0" dirty="0">
                <a:solidFill>
                  <a:srgbClr val="000000"/>
                </a:solidFill>
              </a:rPr>
            </a:br>
            <a:br>
              <a:rPr lang="en-US" sz="1800" b="0" i="0" u="none" strike="noStrike" baseline="0" dirty="0">
                <a:solidFill>
                  <a:srgbClr val="000000"/>
                </a:solidFill>
                <a:latin typeface="Helvetica Light"/>
              </a:rPr>
            </a:br>
            <a:endParaRPr lang="en-GB" dirty="0"/>
          </a:p>
        </p:txBody>
      </p:sp>
      <p:sp>
        <p:nvSpPr>
          <p:cNvPr id="3" name="Content Placeholder 2">
            <a:extLst>
              <a:ext uri="{FF2B5EF4-FFF2-40B4-BE49-F238E27FC236}">
                <a16:creationId xmlns:a16="http://schemas.microsoft.com/office/drawing/2014/main" id="{13B5FF2C-5275-40AD-81A5-898758BA71C5}"/>
              </a:ext>
            </a:extLst>
          </p:cNvPr>
          <p:cNvSpPr>
            <a:spLocks noGrp="1"/>
          </p:cNvSpPr>
          <p:nvPr>
            <p:ph idx="1"/>
          </p:nvPr>
        </p:nvSpPr>
        <p:spPr>
          <a:xfrm>
            <a:off x="609600" y="1489434"/>
            <a:ext cx="10881674" cy="4568449"/>
          </a:xfrm>
        </p:spPr>
        <p:txBody>
          <a:bodyPr/>
          <a:lstStyle/>
          <a:p>
            <a:pPr marL="0" marR="2200" indent="0" algn="ctr">
              <a:buNone/>
            </a:pPr>
            <a:r>
              <a:rPr lang="en-US" b="0" i="0" u="none" strike="noStrike" baseline="0" dirty="0">
                <a:solidFill>
                  <a:srgbClr val="000000"/>
                </a:solidFill>
                <a:latin typeface="Calibri" panose="020F0502020204030204" pitchFamily="34" charset="0"/>
                <a:cs typeface="Calibri" panose="020F0502020204030204" pitchFamily="34" charset="0"/>
              </a:rPr>
              <a:t>“</a:t>
            </a:r>
            <a:r>
              <a:rPr lang="en-US" sz="2200" b="0" i="0" u="none" strike="noStrike" baseline="0" dirty="0">
                <a:solidFill>
                  <a:srgbClr val="000000"/>
                </a:solidFill>
                <a:latin typeface="Calibri" panose="020F0502020204030204" pitchFamily="34" charset="0"/>
                <a:cs typeface="Calibri" panose="020F0502020204030204" pitchFamily="34" charset="0"/>
              </a:rPr>
              <a:t>The opportunities tend to be </a:t>
            </a:r>
            <a:r>
              <a:rPr lang="en-US" sz="2200" b="1" i="0" u="none" strike="noStrike" baseline="0" dirty="0">
                <a:solidFill>
                  <a:srgbClr val="000000"/>
                </a:solidFill>
                <a:latin typeface="Calibri" panose="020F0502020204030204" pitchFamily="34" charset="0"/>
                <a:cs typeface="Calibri" panose="020F0502020204030204" pitchFamily="34" charset="0"/>
              </a:rPr>
              <a:t>passed through word of mouth or through networks</a:t>
            </a:r>
            <a:r>
              <a:rPr lang="en-US" sz="2200" b="0" i="0" u="none" strike="noStrike" baseline="0" dirty="0">
                <a:solidFill>
                  <a:srgbClr val="000000"/>
                </a:solidFill>
                <a:latin typeface="Calibri" panose="020F0502020204030204" pitchFamily="34" charset="0"/>
                <a:cs typeface="Calibri" panose="020F0502020204030204" pitchFamily="34" charset="0"/>
              </a:rPr>
              <a:t>, and if you've got a white network that's how opportunities of learning about governorship spreads. But </a:t>
            </a:r>
            <a:r>
              <a:rPr lang="en-US" sz="2200" b="1" i="0" u="none" strike="noStrike" baseline="0" dirty="0">
                <a:solidFill>
                  <a:srgbClr val="000000"/>
                </a:solidFill>
                <a:latin typeface="Calibri" panose="020F0502020204030204" pitchFamily="34" charset="0"/>
                <a:cs typeface="Calibri" panose="020F0502020204030204" pitchFamily="34" charset="0"/>
              </a:rPr>
              <a:t>it ends up building these bubbles that don't really spread out</a:t>
            </a:r>
            <a:r>
              <a:rPr lang="en-US" sz="2200" b="0" i="0" u="none" strike="noStrike" baseline="0" dirty="0">
                <a:solidFill>
                  <a:srgbClr val="000000"/>
                </a:solidFill>
                <a:latin typeface="Calibri" panose="020F0502020204030204" pitchFamily="34" charset="0"/>
                <a:cs typeface="Calibri" panose="020F0502020204030204" pitchFamily="34" charset="0"/>
              </a:rPr>
              <a:t>, and so it means that you can be cut out of opportunities as an ethnic minority.” </a:t>
            </a:r>
          </a:p>
          <a:p>
            <a:pPr marL="0" marR="2200" indent="0" algn="ctr">
              <a:buNone/>
            </a:pPr>
            <a:r>
              <a:rPr lang="en-US" sz="1800" b="0" i="0" u="none" strike="noStrike" baseline="0" dirty="0">
                <a:solidFill>
                  <a:srgbClr val="000000"/>
                </a:solidFill>
                <a:latin typeface="Calibri" panose="020F0502020204030204" pitchFamily="34" charset="0"/>
                <a:cs typeface="Calibri" panose="020F0502020204030204" pitchFamily="34" charset="0"/>
              </a:rPr>
              <a:t>Participant in focus group – volunteers from an ethnic minority background, aged under 40 </a:t>
            </a:r>
          </a:p>
          <a:p>
            <a:pPr marL="0" marR="2200" indent="0" algn="ctr">
              <a:buNone/>
            </a:pPr>
            <a:endParaRPr lang="en-US" b="0" i="0" u="none" strike="noStrike" baseline="0" dirty="0">
              <a:solidFill>
                <a:srgbClr val="000000"/>
              </a:solidFill>
              <a:latin typeface="Calibri" panose="020F0502020204030204" pitchFamily="34" charset="0"/>
              <a:cs typeface="Calibri" panose="020F0502020204030204" pitchFamily="34" charset="0"/>
            </a:endParaRPr>
          </a:p>
          <a:p>
            <a:pPr marL="0" marR="2200" indent="0" algn="ctr">
              <a:buNone/>
            </a:pPr>
            <a:r>
              <a:rPr lang="en-US" sz="2200" b="0" i="0" u="none" strike="noStrike" baseline="0" dirty="0">
                <a:solidFill>
                  <a:srgbClr val="000000"/>
                </a:solidFill>
                <a:latin typeface="Calibri" panose="020F0502020204030204" pitchFamily="34" charset="0"/>
                <a:cs typeface="Calibri" panose="020F0502020204030204" pitchFamily="34" charset="0"/>
              </a:rPr>
              <a:t>“How do you become a co-opted governor </a:t>
            </a:r>
            <a:r>
              <a:rPr lang="en-US" sz="2200" b="1" i="0" u="none" strike="noStrike" baseline="0" dirty="0">
                <a:solidFill>
                  <a:srgbClr val="000000"/>
                </a:solidFill>
                <a:latin typeface="Calibri" panose="020F0502020204030204" pitchFamily="34" charset="0"/>
                <a:cs typeface="Calibri" panose="020F0502020204030204" pitchFamily="34" charset="0"/>
              </a:rPr>
              <a:t>if you've never seen an advert and nobody knows this post exists?</a:t>
            </a:r>
            <a:r>
              <a:rPr lang="en-US" sz="2200" b="0" i="0" u="none" strike="noStrike" baseline="0" dirty="0">
                <a:solidFill>
                  <a:srgbClr val="000000"/>
                </a:solidFill>
                <a:latin typeface="Calibri" panose="020F0502020204030204" pitchFamily="34" charset="0"/>
                <a:cs typeface="Calibri" panose="020F0502020204030204" pitchFamily="34" charset="0"/>
              </a:rPr>
              <a:t> I think it's always put on ‘all these ethnic people don't apply’. </a:t>
            </a:r>
            <a:r>
              <a:rPr lang="en-US" sz="2200" b="1" i="0" u="none" strike="noStrike" baseline="0" dirty="0">
                <a:solidFill>
                  <a:srgbClr val="000000"/>
                </a:solidFill>
                <a:latin typeface="Calibri" panose="020F0502020204030204" pitchFamily="34" charset="0"/>
                <a:cs typeface="Calibri" panose="020F0502020204030204" pitchFamily="34" charset="0"/>
              </a:rPr>
              <a:t>The barrier is the actual institution themselves</a:t>
            </a:r>
            <a:r>
              <a:rPr lang="en-US" sz="2200" b="0" i="0" u="none" strike="noStrike" baseline="0" dirty="0">
                <a:solidFill>
                  <a:srgbClr val="000000"/>
                </a:solidFill>
                <a:latin typeface="Calibri" panose="020F0502020204030204" pitchFamily="34" charset="0"/>
                <a:cs typeface="Calibri" panose="020F0502020204030204" pitchFamily="34" charset="0"/>
              </a:rPr>
              <a:t>, because they are not putting the roles out there for anyone to know they exist. What are they applying for if they don't know it exists? What are we, mind readers?” </a:t>
            </a:r>
            <a:br>
              <a:rPr lang="en-US" b="0" i="0" u="none" strike="noStrike" baseline="0" dirty="0">
                <a:solidFill>
                  <a:srgbClr val="000000"/>
                </a:solidFill>
                <a:latin typeface="Calibri" panose="020F0502020204030204" pitchFamily="34" charset="0"/>
                <a:cs typeface="Calibri" panose="020F0502020204030204" pitchFamily="34" charset="0"/>
              </a:rPr>
            </a:br>
            <a:r>
              <a:rPr lang="en-US" sz="1800" b="0" i="0" u="none" strike="noStrike" baseline="0" dirty="0">
                <a:solidFill>
                  <a:srgbClr val="000000"/>
                </a:solidFill>
                <a:latin typeface="Calibri" panose="020F0502020204030204" pitchFamily="34" charset="0"/>
                <a:cs typeface="Calibri" panose="020F0502020204030204" pitchFamily="34" charset="0"/>
              </a:rPr>
              <a:t>Participant in focus group – volunteers from an ethnic minority background, aged over 40 </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45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dirty="0"/>
              <a:t>Recruitment: what will make the difference</a:t>
            </a:r>
          </a:p>
        </p:txBody>
      </p:sp>
      <p:sp>
        <p:nvSpPr>
          <p:cNvPr id="5" name="Content Placeholder 4">
            <a:extLst>
              <a:ext uri="{FF2B5EF4-FFF2-40B4-BE49-F238E27FC236}">
                <a16:creationId xmlns:a16="http://schemas.microsoft.com/office/drawing/2014/main" id="{A7064BDB-6D27-4570-AC1D-2CAB7BC19A09}"/>
              </a:ext>
            </a:extLst>
          </p:cNvPr>
          <p:cNvSpPr>
            <a:spLocks noGrp="1"/>
          </p:cNvSpPr>
          <p:nvPr>
            <p:ph idx="1"/>
          </p:nvPr>
        </p:nvSpPr>
        <p:spPr>
          <a:xfrm>
            <a:off x="609600" y="1052737"/>
            <a:ext cx="10972800" cy="5005147"/>
          </a:xfrm>
        </p:spPr>
        <p:txBody>
          <a:bodyPr/>
          <a:lstStyle/>
          <a:p>
            <a:r>
              <a:rPr lang="en-US" sz="2200" b="1" dirty="0">
                <a:latin typeface="Calibri" panose="020F0502020204030204" pitchFamily="34" charset="0"/>
                <a:cs typeface="Calibri" panose="020F0502020204030204" pitchFamily="34" charset="0"/>
              </a:rPr>
              <a:t>Positive action </a:t>
            </a:r>
            <a:r>
              <a:rPr lang="en-US" sz="2200" dirty="0">
                <a:latin typeface="Calibri" panose="020F0502020204030204" pitchFamily="34" charset="0"/>
                <a:cs typeface="Calibri" panose="020F0502020204030204" pitchFamily="34" charset="0"/>
              </a:rPr>
              <a:t>- When boards actively seek volunteers from underrepresented groups, they are more likely than not to be successful.</a:t>
            </a:r>
          </a:p>
          <a:p>
            <a:r>
              <a:rPr lang="en-GB" sz="2200" b="1" dirty="0">
                <a:latin typeface="Calibri" panose="020F0502020204030204" pitchFamily="34" charset="0"/>
                <a:cs typeface="Calibri" panose="020F0502020204030204" pitchFamily="34" charset="0"/>
              </a:rPr>
              <a:t>Transforming recruitment practices -</a:t>
            </a:r>
            <a:r>
              <a:rPr lang="en-GB"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using a wide range of routes to reduce the number of potential volunteers excluded from finding out about the role and so that everyone with the potential to fulfil the role has an equal opportunity to apply. </a:t>
            </a:r>
          </a:p>
          <a:p>
            <a:r>
              <a:rPr lang="en-US" sz="2200" b="1" dirty="0">
                <a:latin typeface="Calibri" panose="020F0502020204030204" pitchFamily="34" charset="0"/>
                <a:cs typeface="Calibri" panose="020F0502020204030204" pitchFamily="34" charset="0"/>
              </a:rPr>
              <a:t>Use free independent recruitment services </a:t>
            </a:r>
            <a:r>
              <a:rPr lang="en-US" sz="2200" dirty="0">
                <a:latin typeface="Calibri" panose="020F0502020204030204" pitchFamily="34" charset="0"/>
                <a:cs typeface="Calibri" panose="020F0502020204030204" pitchFamily="34" charset="0"/>
              </a:rPr>
              <a:t>- volunteers that sign up with Governors for schools &amp; Inspiring Governance and are appointed are generally more representative of wider society. </a:t>
            </a:r>
          </a:p>
          <a:p>
            <a:r>
              <a:rPr lang="en-GB" sz="2200" b="1" dirty="0">
                <a:latin typeface="Calibri" panose="020F0502020204030204" pitchFamily="34" charset="0"/>
                <a:cs typeface="Calibri" panose="020F0502020204030204" pitchFamily="34" charset="0"/>
              </a:rPr>
              <a:t>Increasing visibility #VisibleGovernance</a:t>
            </a:r>
            <a:endParaRPr lang="en-GB" sz="2200" dirty="0">
              <a:latin typeface="Calibri" panose="020F0502020204030204" pitchFamily="34" charset="0"/>
              <a:cs typeface="Calibri" panose="020F0502020204030204" pitchFamily="34" charset="0"/>
            </a:endParaRPr>
          </a:p>
          <a:p>
            <a:r>
              <a:rPr lang="en-GB" sz="2200" b="1" dirty="0">
                <a:latin typeface="Calibri" panose="020F0502020204030204" pitchFamily="34" charset="0"/>
                <a:cs typeface="Calibri" panose="020F0502020204030204" pitchFamily="34" charset="0"/>
              </a:rPr>
              <a:t>A national recruitment campaign</a:t>
            </a:r>
            <a:r>
              <a:rPr lang="en-GB" sz="2200" dirty="0">
                <a:latin typeface="Calibri" panose="020F0502020204030204" pitchFamily="34" charset="0"/>
                <a:cs typeface="Calibri" panose="020F0502020204030204" pitchFamily="34" charset="0"/>
              </a:rPr>
              <a:t> – </a:t>
            </a:r>
            <a:r>
              <a:rPr lang="en-US" sz="2200" dirty="0">
                <a:latin typeface="Calibri" panose="020F0502020204030204" pitchFamily="34" charset="0"/>
                <a:cs typeface="Calibri" panose="020F0502020204030204" pitchFamily="34" charset="0"/>
              </a:rPr>
              <a:t>NGA is calling for a large-scale national recruitment campaign, funded and delivered by the DfE, to give a tremendous boost to awareness and applications. </a:t>
            </a:r>
          </a:p>
          <a:p>
            <a:pPr lvl="1"/>
            <a:r>
              <a:rPr lang="en-US" sz="2200" dirty="0">
                <a:latin typeface="Calibri" panose="020F0502020204030204" pitchFamily="34" charset="0"/>
                <a:cs typeface="Calibri" panose="020F0502020204030204" pitchFamily="34" charset="0"/>
              </a:rPr>
              <a:t>We need a quarter of a million volunteers at any point in state school governance in England: this is an on-going situation</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9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B40B2-F435-2407-1232-C9C29B99FE53}"/>
              </a:ext>
            </a:extLst>
          </p:cNvPr>
          <p:cNvSpPr txBox="1"/>
          <p:nvPr/>
        </p:nvSpPr>
        <p:spPr>
          <a:xfrm>
            <a:off x="605807" y="344668"/>
            <a:ext cx="10972800" cy="708069"/>
          </a:xfrm>
          <a:prstGeom prst="rect">
            <a:avLst/>
          </a:prstGeom>
        </p:spPr>
        <p:txBody>
          <a:bodyPr rtlCol="0">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none" spc="0" normalizeH="0" baseline="0" noProof="0">
                <a:ln>
                  <a:noFill/>
                </a:ln>
                <a:solidFill>
                  <a:srgbClr val="EF7900"/>
                </a:solidFill>
                <a:effectLst/>
                <a:uLnTx/>
                <a:uFillTx/>
                <a:latin typeface="Calibri" panose="020F0502020204030204" pitchFamily="34" charset="0"/>
                <a:ea typeface="+mn-ea"/>
                <a:cs typeface="Calibri" panose="020F0502020204030204" pitchFamily="34" charset="0"/>
              </a:rPr>
              <a:t>Highlighting the role of governors and trustees</a:t>
            </a:r>
            <a:endParaRPr kumimoji="0" lang="en-GB" sz="3200" b="1" i="0" u="none" strike="noStrike" kern="1200" cap="none" spc="0" normalizeH="0" baseline="0" noProof="0">
              <a:ln>
                <a:noFill/>
              </a:ln>
              <a:solidFill>
                <a:srgbClr val="EF79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A18503AE-D9F8-7EB9-0F37-4E5D3A5C0572}"/>
              </a:ext>
            </a:extLst>
          </p:cNvPr>
          <p:cNvSpPr txBox="1"/>
          <p:nvPr/>
        </p:nvSpPr>
        <p:spPr>
          <a:xfrm>
            <a:off x="468630" y="1436499"/>
            <a:ext cx="4203954"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NGA is proud to present a short, animated film designed to highlight school and trust governance.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film can help you to share your board’s work and support your recruitment and succession planning.</a:t>
            </a: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le 8">
            <a:extLst>
              <a:ext uri="{FF2B5EF4-FFF2-40B4-BE49-F238E27FC236}">
                <a16:creationId xmlns:a16="http://schemas.microsoft.com/office/drawing/2014/main" id="{4E69D947-5DA7-00D5-8B44-225E27FD6E4E}"/>
              </a:ext>
            </a:extLst>
          </p:cNvPr>
          <p:cNvSpPr txBox="1">
            <a:spLocks noGrp="1"/>
          </p:cNvSpPr>
          <p:nvPr>
            <p:ph type="title" idx="4294967295"/>
          </p:nvPr>
        </p:nvSpPr>
        <p:spPr>
          <a:xfrm>
            <a:off x="605807" y="5641848"/>
            <a:ext cx="8108425"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Watch it at </a:t>
            </a:r>
            <a:r>
              <a:rPr kumimoji="0" lang="en-US" sz="24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nga.org.uk/role-of-governors-and-trustees</a:t>
            </a:r>
            <a:endParaRPr kumimoji="0" lang="en-GB" sz="24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8CA5DC3-7BB4-B346-4A38-F62D361C9DD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14" b="1"/>
          <a:stretch/>
        </p:blipFill>
        <p:spPr>
          <a:xfrm>
            <a:off x="4672584" y="1106127"/>
            <a:ext cx="7182472" cy="4077063"/>
          </a:xfrm>
          <a:prstGeom prst="rect">
            <a:avLst/>
          </a:prstGeom>
          <a:noFill/>
        </p:spPr>
      </p:pic>
    </p:spTree>
    <p:extLst>
      <p:ext uri="{BB962C8B-B14F-4D97-AF65-F5344CB8AC3E}">
        <p14:creationId xmlns:p14="http://schemas.microsoft.com/office/powerpoint/2010/main" val="13438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D4F1E83-5BE6-4BA9-A5F8-0E0B0D2631F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None/>
              <a:tabLst/>
              <a:defRPr/>
            </a:pPr>
            <a:r>
              <a:rPr kumimoji="0" lang="en-GB" sz="3200" b="1" i="0" u="none" strike="noStrike" kern="1200" cap="none" spc="0" normalizeH="0" baseline="0" noProof="0" dirty="0">
                <a:ln>
                  <a:noFill/>
                </a:ln>
                <a:solidFill>
                  <a:schemeClr val="accent4"/>
                </a:solidFill>
                <a:effectLst/>
                <a:uLnTx/>
                <a:uFillTx/>
                <a:latin typeface="Calibri" panose="020F0502020204030204" pitchFamily="34" charset="0"/>
                <a:ea typeface="+mn-ea"/>
                <a:cs typeface="Calibri" panose="020F0502020204030204" pitchFamily="34" charset="0"/>
              </a:rPr>
              <a:t>Addressing volunteer recruitment</a:t>
            </a:r>
            <a:endParaRPr kumimoji="0" lang="en-US" sz="3200" b="1" i="0" u="none" strike="noStrike" kern="1200" cap="none" spc="0" normalizeH="0" baseline="0" noProof="0" dirty="0">
              <a:ln>
                <a:noFill/>
              </a:ln>
              <a:solidFill>
                <a:schemeClr val="accent4"/>
              </a:solidFill>
              <a:effectLst/>
              <a:uLnTx/>
              <a:uFillTx/>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2DECD9BC-7F2E-3FEE-135D-ACE26A8CED01}"/>
              </a:ext>
            </a:extLst>
          </p:cNvPr>
          <p:cNvSpPr>
            <a:spLocks noGrp="1"/>
          </p:cNvSpPr>
          <p:nvPr>
            <p:ph idx="1"/>
          </p:nvPr>
        </p:nvSpPr>
        <p:spPr>
          <a:xfrm>
            <a:off x="244473" y="1052737"/>
            <a:ext cx="7824871" cy="5005147"/>
          </a:xfrm>
        </p:spPr>
        <p:txBody>
          <a:bodyPr/>
          <a:lstStyle/>
          <a:p>
            <a:pPr>
              <a:spcAft>
                <a:spcPts val="600"/>
              </a:spcAft>
            </a:pPr>
            <a:r>
              <a:rPr lang="en-US" sz="2200" dirty="0">
                <a:latin typeface="Calibri" panose="020F0502020204030204" pitchFamily="34" charset="0"/>
                <a:cs typeface="Calibri" panose="020F0502020204030204" pitchFamily="34" charset="0"/>
              </a:rPr>
              <a:t>Advertise widely (including </a:t>
            </a:r>
            <a:r>
              <a:rPr lang="en-US" sz="2200" dirty="0" err="1">
                <a:latin typeface="Calibri" panose="020F0502020204030204" pitchFamily="34" charset="0"/>
                <a:cs typeface="Calibri" panose="020F0502020204030204" pitchFamily="34" charset="0"/>
              </a:rPr>
              <a:t>LinkedIN</a:t>
            </a:r>
            <a:r>
              <a:rPr lang="en-US" sz="2200" dirty="0">
                <a:latin typeface="Calibri" panose="020F0502020204030204" pitchFamily="34" charset="0"/>
                <a:cs typeface="Calibri" panose="020F0502020204030204" pitchFamily="34" charset="0"/>
              </a:rPr>
              <a:t>) and explain the role</a:t>
            </a:r>
          </a:p>
          <a:p>
            <a:pPr>
              <a:spcAft>
                <a:spcPts val="600"/>
              </a:spcAft>
            </a:pPr>
            <a:r>
              <a:rPr lang="en-US" sz="2200" dirty="0">
                <a:latin typeface="Calibri" panose="020F0502020204030204" pitchFamily="34" charset="0"/>
                <a:cs typeface="Calibri" panose="020F0502020204030204" pitchFamily="34" charset="0"/>
              </a:rPr>
              <a:t>Use targeted networks for specific skills or backgrounds</a:t>
            </a:r>
          </a:p>
          <a:p>
            <a:pPr lvl="1">
              <a:spcAft>
                <a:spcPts val="600"/>
              </a:spcAft>
            </a:pPr>
            <a:r>
              <a:rPr lang="en-US" sz="2200" dirty="0" err="1">
                <a:latin typeface="Calibri" panose="020F0502020204030204" pitchFamily="34" charset="0"/>
                <a:cs typeface="Calibri" panose="020F0502020204030204" pitchFamily="34" charset="0"/>
              </a:rPr>
              <a:t>eg</a:t>
            </a:r>
            <a:r>
              <a:rPr lang="en-US" sz="2200" dirty="0">
                <a:latin typeface="Calibri" panose="020F0502020204030204" pitchFamily="34" charset="0"/>
                <a:cs typeface="Calibri" panose="020F0502020204030204" pitchFamily="34" charset="0"/>
              </a:rPr>
              <a:t> your alumni; professional networks; Reach </a:t>
            </a:r>
          </a:p>
          <a:p>
            <a:pPr>
              <a:spcAft>
                <a:spcPts val="600"/>
              </a:spcAft>
            </a:pPr>
            <a:r>
              <a:rPr lang="en-US" sz="2200" dirty="0">
                <a:latin typeface="Calibri" panose="020F0502020204030204" pitchFamily="34" charset="0"/>
                <a:cs typeface="Calibri" panose="020F0502020204030204" pitchFamily="34" charset="0"/>
              </a:rPr>
              <a:t>Have someone candidates can speak to further </a:t>
            </a:r>
          </a:p>
          <a:p>
            <a:pPr>
              <a:lnSpc>
                <a:spcPct val="120000"/>
              </a:lnSpc>
            </a:pPr>
            <a:r>
              <a:rPr lang="en-US" sz="2200" dirty="0">
                <a:latin typeface="Calibri" panose="020F0502020204030204" pitchFamily="34" charset="0"/>
                <a:cs typeface="Calibri" panose="020F0502020204030204" pitchFamily="34" charset="0"/>
              </a:rPr>
              <a:t>Interview by a panel in person or virtually</a:t>
            </a:r>
          </a:p>
          <a:p>
            <a:pPr>
              <a:lnSpc>
                <a:spcPct val="120000"/>
              </a:lnSpc>
            </a:pPr>
            <a:r>
              <a:rPr lang="en-US" sz="2200" dirty="0">
                <a:latin typeface="Calibri" panose="020F0502020204030204" pitchFamily="34" charset="0"/>
                <a:cs typeface="Calibri" panose="020F0502020204030204" pitchFamily="34" charset="0"/>
              </a:rPr>
              <a:t>Due diligence – request references &amp; scan social media</a:t>
            </a:r>
          </a:p>
          <a:p>
            <a:pPr>
              <a:spcAft>
                <a:spcPts val="600"/>
              </a:spcAft>
            </a:pPr>
            <a:r>
              <a:rPr lang="en-US" sz="2200" dirty="0">
                <a:latin typeface="Calibri" panose="020F0502020204030204" pitchFamily="34" charset="0"/>
                <a:cs typeface="Calibri" panose="020F0502020204030204" pitchFamily="34" charset="0"/>
              </a:rPr>
              <a:t>Don’t forget to offer expenses</a:t>
            </a:r>
          </a:p>
          <a:p>
            <a:pPr>
              <a:spcAft>
                <a:spcPts val="600"/>
              </a:spcAft>
            </a:pPr>
            <a:r>
              <a:rPr lang="en-US" sz="2200" dirty="0">
                <a:latin typeface="Calibri" panose="020F0502020204030204" pitchFamily="34" charset="0"/>
                <a:cs typeface="Calibri" panose="020F0502020204030204" pitchFamily="34" charset="0"/>
              </a:rPr>
              <a:t>Your governance professional is there to support</a:t>
            </a:r>
          </a:p>
          <a:p>
            <a:pPr marL="0" indent="0">
              <a:spcAft>
                <a:spcPts val="600"/>
              </a:spcAft>
              <a:buNone/>
            </a:pPr>
            <a:r>
              <a:rPr lang="en-GB" sz="2200" dirty="0">
                <a:latin typeface="Calibri" panose="020F0502020204030204" pitchFamily="34" charset="0"/>
                <a:cs typeface="Calibri" panose="020F0502020204030204" pitchFamily="34" charset="0"/>
              </a:rPr>
              <a:t>The Right People Around The Table </a:t>
            </a:r>
            <a:r>
              <a:rPr lang="en-US" sz="2200" dirty="0">
                <a:latin typeface="Calibri" panose="020F0502020204030204" pitchFamily="34" charset="0"/>
                <a:cs typeface="Calibri" panose="020F0502020204030204" pitchFamily="34" charset="0"/>
                <a:hlinkClick r:id="rId3"/>
              </a:rPr>
              <a:t>www.nga.org.uk/RPATT</a:t>
            </a:r>
            <a:endParaRPr lang="en-US" sz="2200" dirty="0">
              <a:latin typeface="Calibri" panose="020F0502020204030204" pitchFamily="34" charset="0"/>
              <a:cs typeface="Calibri" panose="020F0502020204030204" pitchFamily="34" charset="0"/>
            </a:endParaRPr>
          </a:p>
          <a:p>
            <a:pPr marL="0" indent="0">
              <a:spcAft>
                <a:spcPts val="600"/>
              </a:spcAft>
              <a:buNone/>
            </a:pPr>
            <a:r>
              <a:rPr lang="en-US" sz="2200" dirty="0">
                <a:latin typeface="Calibri" panose="020F0502020204030204" pitchFamily="34" charset="0"/>
                <a:cs typeface="Calibri" panose="020F0502020204030204" pitchFamily="34" charset="0"/>
              </a:rPr>
              <a:t>Includes a role description; advice on elections &amp; what to put in adverts, questions for an interview, and more</a:t>
            </a:r>
          </a:p>
          <a:p>
            <a:endParaRPr lang="en-US" dirty="0"/>
          </a:p>
          <a:p>
            <a:endParaRPr lang="en-US" dirty="0">
              <a:latin typeface="Calibri" panose="020F0502020204030204" pitchFamily="34" charset="0"/>
              <a:cs typeface="Calibri" panose="020F0502020204030204" pitchFamily="34" charset="0"/>
            </a:endParaRPr>
          </a:p>
          <a:p>
            <a:endParaRPr lang="en-GB" dirty="0"/>
          </a:p>
          <a:p>
            <a:endParaRPr lang="en-US" dirty="0"/>
          </a:p>
        </p:txBody>
      </p:sp>
      <p:pic>
        <p:nvPicPr>
          <p:cNvPr id="2" name="Picture 1" descr="The right people around the table">
            <a:extLst>
              <a:ext uri="{FF2B5EF4-FFF2-40B4-BE49-F238E27FC236}">
                <a16:creationId xmlns:a16="http://schemas.microsoft.com/office/drawing/2014/main" id="{32AE0A03-5D66-EF7F-205A-DB825EE0BE8A}"/>
              </a:ext>
            </a:extLst>
          </p:cNvPr>
          <p:cNvPicPr>
            <a:picLocks noChangeAspect="1"/>
          </p:cNvPicPr>
          <p:nvPr/>
        </p:nvPicPr>
        <p:blipFill>
          <a:blip r:embed="rId4"/>
          <a:stretch>
            <a:fillRect/>
          </a:stretch>
        </p:blipFill>
        <p:spPr>
          <a:xfrm>
            <a:off x="8199988" y="576618"/>
            <a:ext cx="3747539" cy="5278223"/>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95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5800-348B-303C-AD04-C67041F214EF}"/>
              </a:ext>
            </a:extLst>
          </p:cNvPr>
          <p:cNvSpPr>
            <a:spLocks noGrp="1"/>
          </p:cNvSpPr>
          <p:nvPr>
            <p:ph type="title"/>
          </p:nvPr>
        </p:nvSpPr>
        <p:spPr/>
        <p:txBody>
          <a:bodyPr/>
          <a:lstStyle/>
          <a:p>
            <a:r>
              <a:rPr lang="en-US" b="1">
                <a:solidFill>
                  <a:srgbClr val="EF7900"/>
                </a:solidFill>
              </a:rPr>
              <a:t>Recruiting governors and trustees</a:t>
            </a:r>
            <a:endParaRPr lang="en-GB" b="1">
              <a:solidFill>
                <a:srgbClr val="EF7900"/>
              </a:solidFill>
            </a:endParaRPr>
          </a:p>
        </p:txBody>
      </p:sp>
      <p:sp>
        <p:nvSpPr>
          <p:cNvPr id="11" name="TextBox 10">
            <a:extLst>
              <a:ext uri="{FF2B5EF4-FFF2-40B4-BE49-F238E27FC236}">
                <a16:creationId xmlns:a16="http://schemas.microsoft.com/office/drawing/2014/main" id="{202D5C5A-3280-85FB-4039-DA1F759787ED}"/>
              </a:ext>
            </a:extLst>
          </p:cNvPr>
          <p:cNvSpPr txBox="1"/>
          <p:nvPr/>
        </p:nvSpPr>
        <p:spPr>
          <a:xfrm>
            <a:off x="610332" y="1180331"/>
            <a:ext cx="7881817" cy="830997"/>
          </a:xfrm>
          <a:prstGeom prst="rect">
            <a:avLst/>
          </a:prstGeom>
          <a:noFill/>
        </p:spPr>
        <p:txBody>
          <a:bodyPr wrap="square">
            <a:spAutoFit/>
          </a:bodyPr>
          <a:lstStyle/>
          <a:p>
            <a:pPr algn="l"/>
            <a:r>
              <a:rPr lang="en-US" sz="2400" b="0" i="0">
                <a:effectLst/>
                <a:latin typeface="Calibri" panose="020F0502020204030204" pitchFamily="34" charset="0"/>
                <a:cs typeface="Calibri" panose="020F0502020204030204" pitchFamily="34" charset="0"/>
              </a:rPr>
              <a:t>You can sign up to recruitment services which help schools and trusts to find volunteers:</a:t>
            </a:r>
          </a:p>
        </p:txBody>
      </p:sp>
      <p:pic>
        <p:nvPicPr>
          <p:cNvPr id="7" name="Picture 6">
            <a:extLst>
              <a:ext uri="{FF2B5EF4-FFF2-40B4-BE49-F238E27FC236}">
                <a16:creationId xmlns:a16="http://schemas.microsoft.com/office/drawing/2014/main" id="{0F6406DD-B593-110A-D4F7-D817B2878E9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125" y="4049692"/>
            <a:ext cx="2693957" cy="1627977"/>
          </a:xfrm>
          <a:prstGeom prst="rect">
            <a:avLst/>
          </a:prstGeom>
        </p:spPr>
      </p:pic>
      <p:pic>
        <p:nvPicPr>
          <p:cNvPr id="5" name="Content Placeholder 4">
            <a:extLst>
              <a:ext uri="{FF2B5EF4-FFF2-40B4-BE49-F238E27FC236}">
                <a16:creationId xmlns:a16="http://schemas.microsoft.com/office/drawing/2014/main" id="{6846E8E5-0A9D-A152-D9B7-2381BB473C67}"/>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9534" y="1964629"/>
            <a:ext cx="3810008" cy="1956820"/>
          </a:xfrm>
        </p:spPr>
      </p:pic>
      <p:sp>
        <p:nvSpPr>
          <p:cNvPr id="9" name="TextBox 8">
            <a:extLst>
              <a:ext uri="{FF2B5EF4-FFF2-40B4-BE49-F238E27FC236}">
                <a16:creationId xmlns:a16="http://schemas.microsoft.com/office/drawing/2014/main" id="{8E8D6F29-A35A-02A4-3BBD-B8E34E25C7FC}"/>
              </a:ext>
            </a:extLst>
          </p:cNvPr>
          <p:cNvSpPr txBox="1"/>
          <p:nvPr/>
        </p:nvSpPr>
        <p:spPr>
          <a:xfrm>
            <a:off x="6485278" y="4349239"/>
            <a:ext cx="5310612" cy="1569660"/>
          </a:xfrm>
          <a:prstGeom prst="rect">
            <a:avLst/>
          </a:prstGeom>
          <a:ln>
            <a:solidFill>
              <a:srgbClr val="EF7900"/>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0" i="0" u="sng">
                <a:solidFill>
                  <a:srgbClr val="003770"/>
                </a:solidFill>
                <a:effectLst/>
                <a:latin typeface="Calibri" panose="020F0502020204030204" pitchFamily="34" charset="0"/>
                <a:cs typeface="Calibri" panose="020F0502020204030204" pitchFamily="34" charset="0"/>
                <a:hlinkClick r:id="rId4"/>
              </a:rPr>
              <a:t>Governors for Schools</a:t>
            </a:r>
            <a:r>
              <a:rPr lang="en-US" sz="2400" b="0" i="0">
                <a:solidFill>
                  <a:srgbClr val="003770"/>
                </a:solidFill>
                <a:effectLst/>
                <a:latin typeface="Calibri" panose="020F0502020204030204" pitchFamily="34" charset="0"/>
                <a:cs typeface="Calibri" panose="020F0502020204030204" pitchFamily="34" charset="0"/>
              </a:rPr>
              <a:t> </a:t>
            </a:r>
            <a:r>
              <a:rPr lang="en-US" sz="2400" b="0" i="0" u="none" strike="noStrike" baseline="0">
                <a:solidFill>
                  <a:srgbClr val="3B3B3A"/>
                </a:solidFill>
                <a:latin typeface="Calibri" panose="020F0502020204030204" pitchFamily="34" charset="0"/>
                <a:cs typeface="Calibri" panose="020F0502020204030204" pitchFamily="34" charset="0"/>
              </a:rPr>
              <a:t>is a charity that finds, places, and supports skilled volunteers as governors and trustees on school and academy boards. </a:t>
            </a:r>
            <a:endParaRPr lang="en-US" sz="2400" b="0" i="0">
              <a:solidFill>
                <a:srgbClr val="003770"/>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B5B427E-D6B7-8E44-C61E-653413118DA6}"/>
              </a:ext>
            </a:extLst>
          </p:cNvPr>
          <p:cNvSpPr txBox="1"/>
          <p:nvPr/>
        </p:nvSpPr>
        <p:spPr>
          <a:xfrm>
            <a:off x="6485278" y="1788877"/>
            <a:ext cx="5310612" cy="2308324"/>
          </a:xfrm>
          <a:prstGeom prst="rect">
            <a:avLst/>
          </a:prstGeom>
          <a:ln>
            <a:solidFill>
              <a:srgbClr val="EF7900"/>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0" i="0" u="sng">
                <a:solidFill>
                  <a:srgbClr val="003770"/>
                </a:solidFill>
                <a:effectLst/>
                <a:latin typeface="Calibri" panose="020F0502020204030204" pitchFamily="34" charset="0"/>
                <a:cs typeface="Calibri" panose="020F0502020204030204" pitchFamily="34" charset="0"/>
                <a:hlinkClick r:id="rId5"/>
              </a:rPr>
              <a:t>Inspiring Governance</a:t>
            </a:r>
            <a:r>
              <a:rPr lang="en-US" sz="2400" b="0" i="0">
                <a:solidFill>
                  <a:srgbClr val="003770"/>
                </a:solidFill>
                <a:effectLst/>
                <a:latin typeface="Calibri" panose="020F0502020204030204" pitchFamily="34" charset="0"/>
                <a:cs typeface="Calibri" panose="020F0502020204030204" pitchFamily="34" charset="0"/>
              </a:rPr>
              <a:t> </a:t>
            </a:r>
            <a:r>
              <a:rPr lang="en-US" sz="2400" b="0" i="0">
                <a:effectLst/>
                <a:latin typeface="Calibri" panose="020F0502020204030204" pitchFamily="34" charset="0"/>
                <a:cs typeface="Calibri" panose="020F0502020204030204" pitchFamily="34" charset="0"/>
              </a:rPr>
              <a:t>– </a:t>
            </a:r>
            <a:r>
              <a:rPr lang="en-US" sz="2400" b="0" i="0" u="none" strike="noStrike" baseline="0">
                <a:solidFill>
                  <a:srgbClr val="3B3B3A"/>
                </a:solidFill>
                <a:latin typeface="Calibri" panose="020F0502020204030204" pitchFamily="34" charset="0"/>
                <a:cs typeface="Calibri" panose="020F0502020204030204" pitchFamily="34" charset="0"/>
              </a:rPr>
              <a:t>is the DfE commissioned free online recruitment service, connecting schools and trusts in England with skilled local volunteers interested in becoming governors and trustees. </a:t>
            </a:r>
            <a:endParaRPr lang="en-US" sz="2400" b="0" i="0">
              <a:effectLst/>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E6289942-66A2-684D-72FE-C235EC301D2E}"/>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073"/>
          <a:stretch/>
        </p:blipFill>
        <p:spPr>
          <a:xfrm>
            <a:off x="8989891" y="19692"/>
            <a:ext cx="3187777" cy="1358020"/>
          </a:xfrm>
          <a:prstGeom prst="rect">
            <a:avLst/>
          </a:prstGeom>
        </p:spPr>
      </p:pic>
    </p:spTree>
    <p:extLst>
      <p:ext uri="{BB962C8B-B14F-4D97-AF65-F5344CB8AC3E}">
        <p14:creationId xmlns:p14="http://schemas.microsoft.com/office/powerpoint/2010/main" val="4872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latin typeface="Calibri" panose="020F0502020204030204" pitchFamily="34" charset="0"/>
                <a:cs typeface="Calibri" panose="020F0502020204030204" pitchFamily="34" charset="0"/>
                <a:hlinkClick r:id="rId3"/>
              </a:rPr>
              <a:t>Everyone-on-Board-increasing-diversity-in-school-governance</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endParaRPr lang="en-GB" sz="3600" dirty="0">
              <a:latin typeface="Calibri" panose="020F0502020204030204" pitchFamily="34" charset="0"/>
              <a:cs typeface="Calibri" panose="020F0502020204030204" pitchFamily="34" charset="0"/>
            </a:endParaRPr>
          </a:p>
        </p:txBody>
      </p:sp>
      <p:pic>
        <p:nvPicPr>
          <p:cNvPr id="9" name="Content Placeholder 8">
            <a:extLst>
              <a:ext uri="{FF2B5EF4-FFF2-40B4-BE49-F238E27FC236}">
                <a16:creationId xmlns:a16="http://schemas.microsoft.com/office/drawing/2014/main" id="{C8310E67-2D12-4BB4-8DB9-61AF22B27F71}"/>
              </a:ex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7828" y="1196975"/>
            <a:ext cx="8676344" cy="4860925"/>
          </a:xfrm>
        </p:spPr>
      </p:pic>
    </p:spTree>
    <p:extLst>
      <p:ext uri="{BB962C8B-B14F-4D97-AF65-F5344CB8AC3E}">
        <p14:creationId xmlns:p14="http://schemas.microsoft.com/office/powerpoint/2010/main" val="357943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The Recruitment Cycle</a:t>
            </a:r>
            <a:endParaRPr lang="en-GB" b="1">
              <a:latin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42EDB218-AEA9-4734-A374-0A05341CA678}"/>
              </a:ext>
              <a:ext uri="{C183D7F6-B498-43B3-948B-1728B52AA6E4}">
                <adec:decorative xmlns:adec="http://schemas.microsoft.com/office/drawing/2017/decorative" val="1"/>
              </a:ext>
            </a:extLst>
          </p:cNvPr>
          <p:cNvGraphicFramePr>
            <a:graphicFrameLocks noGrp="1"/>
          </p:cNvGraphicFramePr>
          <p:nvPr>
            <p:ph idx="1"/>
          </p:nvPr>
        </p:nvGraphicFramePr>
        <p:xfrm>
          <a:off x="609600" y="1268413"/>
          <a:ext cx="10972800" cy="478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5E2E2853-60DC-8D71-AA2F-5AD44994584D}"/>
              </a:ext>
            </a:extLst>
          </p:cNvPr>
          <p:cNvSpPr/>
          <p:nvPr/>
        </p:nvSpPr>
        <p:spPr>
          <a:xfrm>
            <a:off x="8154186" y="800100"/>
            <a:ext cx="3552964" cy="17262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NGA’s skills audit</a:t>
            </a:r>
          </a:p>
          <a:p>
            <a:pPr algn="ctr"/>
            <a:r>
              <a:rPr lang="en-GB" b="1" dirty="0">
                <a:solidFill>
                  <a:schemeClr val="tx1"/>
                </a:solidFill>
              </a:rPr>
              <a:t>updated &amp; improved</a:t>
            </a:r>
          </a:p>
        </p:txBody>
      </p:sp>
      <p:pic>
        <p:nvPicPr>
          <p:cNvPr id="7" name="Picture 6">
            <a:extLst>
              <a:ext uri="{FF2B5EF4-FFF2-40B4-BE49-F238E27FC236}">
                <a16:creationId xmlns:a16="http://schemas.microsoft.com/office/drawing/2014/main" id="{4C1BE51E-2D5E-382A-008F-6C95DEE085E7}"/>
              </a:ext>
            </a:extLst>
          </p:cNvPr>
          <p:cNvPicPr>
            <a:picLocks noChangeAspect="1"/>
          </p:cNvPicPr>
          <p:nvPr/>
        </p:nvPicPr>
        <p:blipFill>
          <a:blip r:embed="rId8"/>
          <a:stretch>
            <a:fillRect/>
          </a:stretch>
        </p:blipFill>
        <p:spPr>
          <a:xfrm>
            <a:off x="323414" y="2441542"/>
            <a:ext cx="2839280" cy="3832034"/>
          </a:xfrm>
          <a:prstGeom prst="rect">
            <a:avLst/>
          </a:prstGeom>
        </p:spPr>
      </p:pic>
    </p:spTree>
    <p:extLst>
      <p:ext uri="{BB962C8B-B14F-4D97-AF65-F5344CB8AC3E}">
        <p14:creationId xmlns:p14="http://schemas.microsoft.com/office/powerpoint/2010/main" val="7708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264B-B60C-47B6-9BCC-02A6E56C750B}"/>
              </a:ext>
            </a:extLst>
          </p:cNvPr>
          <p:cNvSpPr>
            <a:spLocks noGrp="1"/>
          </p:cNvSpPr>
          <p:nvPr>
            <p:ph type="title" idx="4294967295"/>
          </p:nvPr>
        </p:nvSpPr>
        <p:spPr>
          <a:xfrm>
            <a:off x="0" y="-1325563"/>
            <a:ext cx="10515600" cy="1325563"/>
          </a:xfrm>
          <a:prstGeom prst="rect">
            <a:avLst/>
          </a:prstGeom>
        </p:spPr>
        <p:txBody>
          <a:bodyPr anchor="b"/>
          <a:lstStyle/>
          <a:p>
            <a:r>
              <a:rPr lang="en-US" sz="1800" dirty="0"/>
              <a:t>Our offer and services        </a:t>
            </a:r>
            <a:endParaRPr lang="en-GB" sz="1800" dirty="0"/>
          </a:p>
        </p:txBody>
      </p:sp>
      <p:sp>
        <p:nvSpPr>
          <p:cNvPr id="68" name="Rectangle 67">
            <a:extLst>
              <a:ext uri="{FF2B5EF4-FFF2-40B4-BE49-F238E27FC236}">
                <a16:creationId xmlns:a16="http://schemas.microsoft.com/office/drawing/2014/main" id="{D24778AA-AC8F-D344-8D0B-FAA636D5769F}"/>
              </a:ext>
              <a:ext uri="{C183D7F6-B498-43B3-948B-1728B52AA6E4}">
                <adec:decorative xmlns:adec="http://schemas.microsoft.com/office/drawing/2017/decorative" val="1"/>
              </a:ext>
            </a:extLst>
          </p:cNvPr>
          <p:cNvSpPr/>
          <p:nvPr/>
        </p:nvSpPr>
        <p:spPr>
          <a:xfrm>
            <a:off x="94656" y="89249"/>
            <a:ext cx="11982549" cy="6659422"/>
          </a:xfrm>
          <a:prstGeom prst="rect">
            <a:avLst/>
          </a:prstGeom>
          <a:solidFill>
            <a:srgbClr val="BED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6" name="Group 145" descr="GOLDline Advice Service">
            <a:extLst>
              <a:ext uri="{FF2B5EF4-FFF2-40B4-BE49-F238E27FC236}">
                <a16:creationId xmlns:a16="http://schemas.microsoft.com/office/drawing/2014/main" id="{6042FAF4-C97B-1440-8BD2-786FBC33081A}"/>
              </a:ext>
            </a:extLst>
          </p:cNvPr>
          <p:cNvGrpSpPr/>
          <p:nvPr/>
        </p:nvGrpSpPr>
        <p:grpSpPr>
          <a:xfrm>
            <a:off x="839788" y="1194356"/>
            <a:ext cx="1424848" cy="2434676"/>
            <a:chOff x="839788" y="1489151"/>
            <a:chExt cx="1424848" cy="2434676"/>
          </a:xfrm>
        </p:grpSpPr>
        <p:pic>
          <p:nvPicPr>
            <p:cNvPr id="147" name="Picture 146" descr="NGA GOLDline advice service ">
              <a:hlinkClick r:id="rId3"/>
              <a:extLst>
                <a:ext uri="{FF2B5EF4-FFF2-40B4-BE49-F238E27FC236}">
                  <a16:creationId xmlns:a16="http://schemas.microsoft.com/office/drawing/2014/main" id="{4361209B-FDEF-564B-AE20-AC20240134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9788" y="1489151"/>
              <a:ext cx="1424848" cy="2434676"/>
            </a:xfrm>
            <a:prstGeom prst="rect">
              <a:avLst/>
            </a:prstGeom>
          </p:spPr>
        </p:pic>
        <p:grpSp>
          <p:nvGrpSpPr>
            <p:cNvPr id="148" name="Group 147">
              <a:extLst>
                <a:ext uri="{FF2B5EF4-FFF2-40B4-BE49-F238E27FC236}">
                  <a16:creationId xmlns:a16="http://schemas.microsoft.com/office/drawing/2014/main" id="{E93A33B0-959D-C44A-AB50-B66E3AF231C6}"/>
                </a:ext>
              </a:extLst>
            </p:cNvPr>
            <p:cNvGrpSpPr/>
            <p:nvPr/>
          </p:nvGrpSpPr>
          <p:grpSpPr>
            <a:xfrm>
              <a:off x="982384" y="2384425"/>
              <a:ext cx="1233744" cy="1401296"/>
              <a:chOff x="788953" y="2359286"/>
              <a:chExt cx="1233744" cy="1401296"/>
            </a:xfrm>
          </p:grpSpPr>
          <p:sp>
            <p:nvSpPr>
              <p:cNvPr id="149" name="TextBox 148">
                <a:extLst>
                  <a:ext uri="{FF2B5EF4-FFF2-40B4-BE49-F238E27FC236}">
                    <a16:creationId xmlns:a16="http://schemas.microsoft.com/office/drawing/2014/main" id="{5BA2151C-90CD-6340-9D33-C386B4239C2B}"/>
                  </a:ext>
                </a:extLst>
              </p:cNvPr>
              <p:cNvSpPr txBox="1"/>
              <p:nvPr/>
            </p:nvSpPr>
            <p:spPr>
              <a:xfrm>
                <a:off x="793853" y="2359286"/>
                <a:ext cx="1228844" cy="34993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Independent and confidential advice</a:t>
                </a:r>
              </a:p>
            </p:txBody>
          </p:sp>
          <p:sp>
            <p:nvSpPr>
              <p:cNvPr id="150" name="TextBox 149">
                <a:extLst>
                  <a:ext uri="{FF2B5EF4-FFF2-40B4-BE49-F238E27FC236}">
                    <a16:creationId xmlns:a16="http://schemas.microsoft.com/office/drawing/2014/main" id="{3E31DFC4-C590-034F-A546-471681846BCF}"/>
                  </a:ext>
                </a:extLst>
              </p:cNvPr>
              <p:cNvSpPr txBox="1"/>
              <p:nvPr/>
            </p:nvSpPr>
            <p:spPr>
              <a:xfrm>
                <a:off x="793853" y="2791086"/>
                <a:ext cx="1228844" cy="9694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Access to independent </a:t>
                </a:r>
                <a:b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timely advice for GOLD members – governing boards, governance professionals, headteachers and executive leaders.</a:t>
                </a:r>
              </a:p>
            </p:txBody>
          </p:sp>
          <p:cxnSp>
            <p:nvCxnSpPr>
              <p:cNvPr id="151" name="Straight Connector 150">
                <a:extLst>
                  <a:ext uri="{FF2B5EF4-FFF2-40B4-BE49-F238E27FC236}">
                    <a16:creationId xmlns:a16="http://schemas.microsoft.com/office/drawing/2014/main" id="{112B6D7A-7CBF-0D47-A7F2-465060193BFA}"/>
                  </a:ext>
                </a:extLst>
              </p:cNvPr>
              <p:cNvCxnSpPr>
                <a:cxnSpLocks/>
              </p:cNvCxnSpPr>
              <p:nvPr/>
            </p:nvCxnSpPr>
            <p:spPr>
              <a:xfrm>
                <a:off x="788953" y="2719649"/>
                <a:ext cx="1199645"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41" name="Picture 140">
            <a:hlinkClick r:id="rId5"/>
            <a:extLst>
              <a:ext uri="{FF2B5EF4-FFF2-40B4-BE49-F238E27FC236}">
                <a16:creationId xmlns:a16="http://schemas.microsoft.com/office/drawing/2014/main" id="{1E9E0569-3F14-6F4A-A218-2AB8A07365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30238" y="1194356"/>
            <a:ext cx="1287975" cy="2438400"/>
          </a:xfrm>
          <a:prstGeom prst="rect">
            <a:avLst/>
          </a:prstGeom>
        </p:spPr>
      </p:pic>
      <p:grpSp>
        <p:nvGrpSpPr>
          <p:cNvPr id="4" name="Group 3" descr="Welcome to Governance Live">
            <a:extLst>
              <a:ext uri="{FF2B5EF4-FFF2-40B4-BE49-F238E27FC236}">
                <a16:creationId xmlns:a16="http://schemas.microsoft.com/office/drawing/2014/main" id="{3336D17A-4822-34E2-71F9-B9B42A56DA9A}"/>
              </a:ext>
            </a:extLst>
          </p:cNvPr>
          <p:cNvGrpSpPr/>
          <p:nvPr/>
        </p:nvGrpSpPr>
        <p:grpSpPr>
          <a:xfrm>
            <a:off x="3865929" y="1194356"/>
            <a:ext cx="1422400" cy="2438400"/>
            <a:chOff x="3865929" y="1194356"/>
            <a:chExt cx="1422400" cy="2438400"/>
          </a:xfrm>
        </p:grpSpPr>
        <p:pic>
          <p:nvPicPr>
            <p:cNvPr id="153" name="Picture 152" descr="Welcome to Governance LIVE">
              <a:hlinkClick r:id="rId7"/>
              <a:extLst>
                <a:ext uri="{FF2B5EF4-FFF2-40B4-BE49-F238E27FC236}">
                  <a16:creationId xmlns:a16="http://schemas.microsoft.com/office/drawing/2014/main" id="{7BEE071E-1517-174E-A810-27E36A3894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5929" y="1194356"/>
              <a:ext cx="1422400" cy="2438400"/>
            </a:xfrm>
            <a:prstGeom prst="rect">
              <a:avLst/>
            </a:prstGeom>
          </p:spPr>
        </p:pic>
        <p:sp>
          <p:nvSpPr>
            <p:cNvPr id="155" name="TextBox 154">
              <a:extLst>
                <a:ext uri="{FF2B5EF4-FFF2-40B4-BE49-F238E27FC236}">
                  <a16:creationId xmlns:a16="http://schemas.microsoft.com/office/drawing/2014/main" id="{9157B952-B407-5D47-BB35-2EEF8925A813}"/>
                </a:ext>
              </a:extLst>
            </p:cNvPr>
            <p:cNvSpPr txBox="1"/>
            <p:nvPr/>
          </p:nvSpPr>
          <p:spPr>
            <a:xfrm>
              <a:off x="3959990" y="2110267"/>
              <a:ext cx="125485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NEW: virtual Welcome to Governance LIVE sessions</a:t>
              </a:r>
            </a:p>
          </p:txBody>
        </p:sp>
        <p:sp>
          <p:nvSpPr>
            <p:cNvPr id="156" name="TextBox 155">
              <a:extLst>
                <a:ext uri="{FF2B5EF4-FFF2-40B4-BE49-F238E27FC236}">
                  <a16:creationId xmlns:a16="http://schemas.microsoft.com/office/drawing/2014/main" id="{999D1CEC-043B-6B44-982D-0BF44C4CA7A7}"/>
                </a:ext>
              </a:extLst>
            </p:cNvPr>
            <p:cNvSpPr txBox="1"/>
            <p:nvPr/>
          </p:nvSpPr>
          <p:spPr>
            <a:xfrm>
              <a:off x="3973305" y="2512583"/>
              <a:ext cx="1241537"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Make an impact in the first six months as a governor/trustee, via sessions that complement local school, trust or LA induction programmes.</a:t>
              </a:r>
            </a:p>
          </p:txBody>
        </p:sp>
        <p:cxnSp>
          <p:nvCxnSpPr>
            <p:cNvPr id="157" name="Straight Connector 156">
              <a:extLst>
                <a:ext uri="{FF2B5EF4-FFF2-40B4-BE49-F238E27FC236}">
                  <a16:creationId xmlns:a16="http://schemas.microsoft.com/office/drawing/2014/main" id="{47277CAD-605E-604C-8F1E-60E150C19210}"/>
                </a:ext>
              </a:extLst>
            </p:cNvPr>
            <p:cNvCxnSpPr>
              <a:cxnSpLocks/>
            </p:cNvCxnSpPr>
            <p:nvPr/>
          </p:nvCxnSpPr>
          <p:spPr>
            <a:xfrm>
              <a:off x="3963091" y="2470630"/>
              <a:ext cx="123399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descr="Governing Matters magazine ">
            <a:extLst>
              <a:ext uri="{FF2B5EF4-FFF2-40B4-BE49-F238E27FC236}">
                <a16:creationId xmlns:a16="http://schemas.microsoft.com/office/drawing/2014/main" id="{40E8C403-EB89-4EA0-3347-3B47F18E504E}"/>
              </a:ext>
            </a:extLst>
          </p:cNvPr>
          <p:cNvGrpSpPr/>
          <p:nvPr/>
        </p:nvGrpSpPr>
        <p:grpSpPr>
          <a:xfrm>
            <a:off x="5388451" y="1194356"/>
            <a:ext cx="1422400" cy="2438400"/>
            <a:chOff x="5388451" y="1194356"/>
            <a:chExt cx="1422400" cy="2438400"/>
          </a:xfrm>
        </p:grpSpPr>
        <p:pic>
          <p:nvPicPr>
            <p:cNvPr id="159" name="Picture 158" descr="A picture containing text&#10;&#10;Description automatically generated">
              <a:hlinkClick r:id="rId9"/>
              <a:extLst>
                <a:ext uri="{FF2B5EF4-FFF2-40B4-BE49-F238E27FC236}">
                  <a16:creationId xmlns:a16="http://schemas.microsoft.com/office/drawing/2014/main" id="{E02D9B28-4021-EE44-9440-42F7170620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8451" y="1194356"/>
              <a:ext cx="1422400" cy="2438400"/>
            </a:xfrm>
            <a:prstGeom prst="rect">
              <a:avLst/>
            </a:prstGeom>
          </p:spPr>
        </p:pic>
        <p:grpSp>
          <p:nvGrpSpPr>
            <p:cNvPr id="160" name="Group 159">
              <a:extLst>
                <a:ext uri="{FF2B5EF4-FFF2-40B4-BE49-F238E27FC236}">
                  <a16:creationId xmlns:a16="http://schemas.microsoft.com/office/drawing/2014/main" id="{645CE324-A3A0-8F47-8C95-49D274444D5C}"/>
                </a:ext>
              </a:extLst>
            </p:cNvPr>
            <p:cNvGrpSpPr/>
            <p:nvPr/>
          </p:nvGrpSpPr>
          <p:grpSpPr>
            <a:xfrm>
              <a:off x="5478159" y="2105828"/>
              <a:ext cx="1283482" cy="970409"/>
              <a:chOff x="5478159" y="2384425"/>
              <a:chExt cx="1283482" cy="970409"/>
            </a:xfrm>
          </p:grpSpPr>
          <p:sp>
            <p:nvSpPr>
              <p:cNvPr id="161" name="TextBox 160">
                <a:extLst>
                  <a:ext uri="{FF2B5EF4-FFF2-40B4-BE49-F238E27FC236}">
                    <a16:creationId xmlns:a16="http://schemas.microsoft.com/office/drawing/2014/main" id="{8B9AB0B9-876A-F648-ABB1-84031C2FBEF7}"/>
                  </a:ext>
                </a:extLst>
              </p:cNvPr>
              <p:cNvSpPr txBox="1"/>
              <p:nvPr/>
            </p:nvSpPr>
            <p:spPr>
              <a:xfrm>
                <a:off x="5478159" y="2384425"/>
                <a:ext cx="127460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Membership magazine</a:t>
                </a:r>
              </a:p>
            </p:txBody>
          </p:sp>
          <p:sp>
            <p:nvSpPr>
              <p:cNvPr id="162" name="TextBox 161">
                <a:extLst>
                  <a:ext uri="{FF2B5EF4-FFF2-40B4-BE49-F238E27FC236}">
                    <a16:creationId xmlns:a16="http://schemas.microsoft.com/office/drawing/2014/main" id="{D85074B9-6F24-B749-8DA3-C1E269C30307}"/>
                  </a:ext>
                </a:extLst>
              </p:cNvPr>
              <p:cNvSpPr txBox="1"/>
              <p:nvPr/>
            </p:nvSpPr>
            <p:spPr>
              <a:xfrm>
                <a:off x="5482599" y="2816225"/>
                <a:ext cx="1279042" cy="53860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75"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Thought-provoking articles on aspects of all education and governance, published five times a year. </a:t>
                </a:r>
              </a:p>
            </p:txBody>
          </p:sp>
          <p:cxnSp>
            <p:nvCxnSpPr>
              <p:cNvPr id="163" name="Straight Connector 162">
                <a:extLst>
                  <a:ext uri="{FF2B5EF4-FFF2-40B4-BE49-F238E27FC236}">
                    <a16:creationId xmlns:a16="http://schemas.microsoft.com/office/drawing/2014/main" id="{675C4803-B85E-A84A-B55E-19EB55C42EA6}"/>
                  </a:ext>
                </a:extLst>
              </p:cNvPr>
              <p:cNvCxnSpPr>
                <a:cxnSpLocks/>
              </p:cNvCxnSpPr>
              <p:nvPr/>
            </p:nvCxnSpPr>
            <p:spPr>
              <a:xfrm>
                <a:off x="5479776" y="2738193"/>
                <a:ext cx="1229861" cy="659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0" name="Group 79" descr="Knowledge Centre">
            <a:extLst>
              <a:ext uri="{FF2B5EF4-FFF2-40B4-BE49-F238E27FC236}">
                <a16:creationId xmlns:a16="http://schemas.microsoft.com/office/drawing/2014/main" id="{8FD9473C-0A40-AB43-9B94-5F00CCBAA9CB}"/>
              </a:ext>
              <a:ext uri="{C183D7F6-B498-43B3-948B-1728B52AA6E4}">
                <adec:decorative xmlns:adec="http://schemas.microsoft.com/office/drawing/2017/decorative" val="0"/>
              </a:ext>
            </a:extLst>
          </p:cNvPr>
          <p:cNvGrpSpPr/>
          <p:nvPr/>
        </p:nvGrpSpPr>
        <p:grpSpPr>
          <a:xfrm>
            <a:off x="6902094" y="1194356"/>
            <a:ext cx="1472286" cy="2438400"/>
            <a:chOff x="6729768" y="1468514"/>
            <a:chExt cx="1472286" cy="2438400"/>
          </a:xfrm>
        </p:grpSpPr>
        <p:pic>
          <p:nvPicPr>
            <p:cNvPr id="84" name="Picture 83" descr="Graphical user interface&#10;&#10;Description automatically generated">
              <a:hlinkClick r:id="rId11"/>
              <a:extLst>
                <a:ext uri="{FF2B5EF4-FFF2-40B4-BE49-F238E27FC236}">
                  <a16:creationId xmlns:a16="http://schemas.microsoft.com/office/drawing/2014/main" id="{EEA74941-812D-9C4A-A909-1F68A3899A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29768" y="1468514"/>
              <a:ext cx="1422400" cy="2438400"/>
            </a:xfrm>
            <a:prstGeom prst="rect">
              <a:avLst/>
            </a:prstGeom>
          </p:spPr>
        </p:pic>
        <p:grpSp>
          <p:nvGrpSpPr>
            <p:cNvPr id="90" name="Group 89">
              <a:extLst>
                <a:ext uri="{FF2B5EF4-FFF2-40B4-BE49-F238E27FC236}">
                  <a16:creationId xmlns:a16="http://schemas.microsoft.com/office/drawing/2014/main" id="{CDAF4483-4F97-A046-A94D-A6EA251DE405}"/>
                </a:ext>
              </a:extLst>
            </p:cNvPr>
            <p:cNvGrpSpPr/>
            <p:nvPr/>
          </p:nvGrpSpPr>
          <p:grpSpPr>
            <a:xfrm>
              <a:off x="6816147" y="2384425"/>
              <a:ext cx="1385907" cy="985798"/>
              <a:chOff x="6816147" y="2384425"/>
              <a:chExt cx="1385907" cy="985798"/>
            </a:xfrm>
          </p:grpSpPr>
          <p:sp>
            <p:nvSpPr>
              <p:cNvPr id="100" name="TextBox 99">
                <a:extLst>
                  <a:ext uri="{FF2B5EF4-FFF2-40B4-BE49-F238E27FC236}">
                    <a16:creationId xmlns:a16="http://schemas.microsoft.com/office/drawing/2014/main" id="{B9F641A4-8B8A-B948-9FB0-A8CB3CAFE310}"/>
                  </a:ext>
                </a:extLst>
              </p:cNvPr>
              <p:cNvSpPr txBox="1"/>
              <p:nvPr/>
            </p:nvSpPr>
            <p:spPr>
              <a:xfrm>
                <a:off x="6833902" y="2384425"/>
                <a:ext cx="136815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essential </a:t>
                </a:r>
                <a:b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information hub</a:t>
                </a:r>
              </a:p>
            </p:txBody>
          </p:sp>
          <p:sp>
            <p:nvSpPr>
              <p:cNvPr id="106" name="TextBox 105">
                <a:extLst>
                  <a:ext uri="{FF2B5EF4-FFF2-40B4-BE49-F238E27FC236}">
                    <a16:creationId xmlns:a16="http://schemas.microsoft.com/office/drawing/2014/main" id="{D09C16C4-4CEF-8949-BEC5-B307F941656D}"/>
                  </a:ext>
                </a:extLst>
              </p:cNvPr>
              <p:cNvSpPr txBox="1"/>
              <p:nvPr/>
            </p:nvSpPr>
            <p:spPr>
              <a:xfrm>
                <a:off x="6829463" y="2816225"/>
                <a:ext cx="116931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Access members-only guidance, research, practical resources and much more. </a:t>
                </a:r>
              </a:p>
            </p:txBody>
          </p:sp>
          <p:cxnSp>
            <p:nvCxnSpPr>
              <p:cNvPr id="107" name="Straight Connector 106">
                <a:extLst>
                  <a:ext uri="{FF2B5EF4-FFF2-40B4-BE49-F238E27FC236}">
                    <a16:creationId xmlns:a16="http://schemas.microsoft.com/office/drawing/2014/main" id="{AF369896-7C37-BD46-81F0-C8065F9CE0CB}"/>
                  </a:ext>
                </a:extLst>
              </p:cNvPr>
              <p:cNvCxnSpPr>
                <a:cxnSpLocks/>
              </p:cNvCxnSpPr>
              <p:nvPr/>
            </p:nvCxnSpPr>
            <p:spPr>
              <a:xfrm>
                <a:off x="6816147" y="2744606"/>
                <a:ext cx="1200389" cy="182"/>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8" name="Group 107" descr="Weekly e-newsletter">
            <a:extLst>
              <a:ext uri="{FF2B5EF4-FFF2-40B4-BE49-F238E27FC236}">
                <a16:creationId xmlns:a16="http://schemas.microsoft.com/office/drawing/2014/main" id="{C6E93C84-BB17-0D47-A11A-1FA8D17A8E11}"/>
              </a:ext>
            </a:extLst>
          </p:cNvPr>
          <p:cNvGrpSpPr/>
          <p:nvPr/>
        </p:nvGrpSpPr>
        <p:grpSpPr>
          <a:xfrm>
            <a:off x="8415857" y="1194356"/>
            <a:ext cx="1477562" cy="2438400"/>
            <a:chOff x="8415857" y="1468514"/>
            <a:chExt cx="1477562" cy="2438400"/>
          </a:xfrm>
        </p:grpSpPr>
        <p:pic>
          <p:nvPicPr>
            <p:cNvPr id="109" name="Picture 108" descr="A picture containing graphical user interface&#10;&#10;Description automatically generated">
              <a:hlinkClick r:id="rId13"/>
              <a:extLst>
                <a:ext uri="{FF2B5EF4-FFF2-40B4-BE49-F238E27FC236}">
                  <a16:creationId xmlns:a16="http://schemas.microsoft.com/office/drawing/2014/main" id="{F92A95A7-87F5-E14C-906E-EA8E4FCF6D8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15857" y="1468514"/>
              <a:ext cx="1422400" cy="2438400"/>
            </a:xfrm>
            <a:prstGeom prst="rect">
              <a:avLst/>
            </a:prstGeom>
          </p:spPr>
        </p:pic>
        <p:grpSp>
          <p:nvGrpSpPr>
            <p:cNvPr id="110" name="Group 109">
              <a:extLst>
                <a:ext uri="{FF2B5EF4-FFF2-40B4-BE49-F238E27FC236}">
                  <a16:creationId xmlns:a16="http://schemas.microsoft.com/office/drawing/2014/main" id="{E5351167-5D66-9645-9490-F77760ED4595}"/>
                </a:ext>
              </a:extLst>
            </p:cNvPr>
            <p:cNvGrpSpPr/>
            <p:nvPr/>
          </p:nvGrpSpPr>
          <p:grpSpPr>
            <a:xfrm>
              <a:off x="8507338" y="2384425"/>
              <a:ext cx="1386081" cy="1262797"/>
              <a:chOff x="8507338" y="2384425"/>
              <a:chExt cx="1386081" cy="1262797"/>
            </a:xfrm>
          </p:grpSpPr>
          <p:sp>
            <p:nvSpPr>
              <p:cNvPr id="111" name="TextBox 110">
                <a:extLst>
                  <a:ext uri="{FF2B5EF4-FFF2-40B4-BE49-F238E27FC236}">
                    <a16:creationId xmlns:a16="http://schemas.microsoft.com/office/drawing/2014/main" id="{1279F430-F1E0-7444-89C6-DF6E1AAE5371}"/>
                  </a:ext>
                </a:extLst>
              </p:cNvPr>
              <p:cNvSpPr txBox="1"/>
              <p:nvPr/>
            </p:nvSpPr>
            <p:spPr>
              <a:xfrm>
                <a:off x="8525267" y="2384425"/>
                <a:ext cx="136815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Keeping you informed</a:t>
                </a:r>
              </a:p>
            </p:txBody>
          </p:sp>
          <p:sp>
            <p:nvSpPr>
              <p:cNvPr id="112" name="TextBox 111">
                <a:extLst>
                  <a:ext uri="{FF2B5EF4-FFF2-40B4-BE49-F238E27FC236}">
                    <a16:creationId xmlns:a16="http://schemas.microsoft.com/office/drawing/2014/main" id="{A86B32D4-F9CE-B046-9E77-90CB6498CDCE}"/>
                  </a:ext>
                </a:extLst>
              </p:cNvPr>
              <p:cNvSpPr txBox="1"/>
              <p:nvPr/>
            </p:nvSpPr>
            <p:spPr>
              <a:xfrm>
                <a:off x="8520785" y="2816225"/>
                <a:ext cx="1228334"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 weekly e-newsletter during term-time featuring the latest education news, policy updates, guidance and much more.</a:t>
                </a:r>
              </a:p>
            </p:txBody>
          </p:sp>
          <p:cxnSp>
            <p:nvCxnSpPr>
              <p:cNvPr id="113" name="Straight Connector 112">
                <a:extLst>
                  <a:ext uri="{FF2B5EF4-FFF2-40B4-BE49-F238E27FC236}">
                    <a16:creationId xmlns:a16="http://schemas.microsoft.com/office/drawing/2014/main" id="{B91DD0E4-0604-4046-93F3-A563C5400B05}"/>
                  </a:ext>
                </a:extLst>
              </p:cNvPr>
              <p:cNvCxnSpPr>
                <a:cxnSpLocks/>
              </p:cNvCxnSpPr>
              <p:nvPr/>
            </p:nvCxnSpPr>
            <p:spPr>
              <a:xfrm>
                <a:off x="8507338" y="2744788"/>
                <a:ext cx="1228333"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64" name="Group 163" descr="Representation">
            <a:extLst>
              <a:ext uri="{FF2B5EF4-FFF2-40B4-BE49-F238E27FC236}">
                <a16:creationId xmlns:a16="http://schemas.microsoft.com/office/drawing/2014/main" id="{D0401E2F-B90D-634F-8369-0C4F66EC0D91}"/>
              </a:ext>
            </a:extLst>
          </p:cNvPr>
          <p:cNvGrpSpPr/>
          <p:nvPr/>
        </p:nvGrpSpPr>
        <p:grpSpPr>
          <a:xfrm>
            <a:off x="9928807" y="1194356"/>
            <a:ext cx="1422400" cy="2438400"/>
            <a:chOff x="9928807" y="1468514"/>
            <a:chExt cx="1422400" cy="2438400"/>
          </a:xfrm>
        </p:grpSpPr>
        <p:pic>
          <p:nvPicPr>
            <p:cNvPr id="165" name="Picture 164">
              <a:hlinkClick r:id="rId15"/>
              <a:extLst>
                <a:ext uri="{FF2B5EF4-FFF2-40B4-BE49-F238E27FC236}">
                  <a16:creationId xmlns:a16="http://schemas.microsoft.com/office/drawing/2014/main" id="{CE5D585A-4AE4-7844-BCD7-88990A28E9C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928807" y="1468514"/>
              <a:ext cx="1422400" cy="2438400"/>
            </a:xfrm>
            <a:prstGeom prst="rect">
              <a:avLst/>
            </a:prstGeom>
          </p:spPr>
        </p:pic>
        <p:sp>
          <p:nvSpPr>
            <p:cNvPr id="166" name="TextBox 165">
              <a:extLst>
                <a:ext uri="{FF2B5EF4-FFF2-40B4-BE49-F238E27FC236}">
                  <a16:creationId xmlns:a16="http://schemas.microsoft.com/office/drawing/2014/main" id="{012FA6B2-A74D-7649-9B59-985D539666E2}"/>
                </a:ext>
              </a:extLst>
            </p:cNvPr>
            <p:cNvSpPr txBox="1"/>
            <p:nvPr/>
          </p:nvSpPr>
          <p:spPr>
            <a:xfrm>
              <a:off x="10038217" y="2384425"/>
              <a:ext cx="122334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Making your voice heard</a:t>
              </a:r>
            </a:p>
          </p:txBody>
        </p:sp>
        <p:sp>
          <p:nvSpPr>
            <p:cNvPr id="167" name="TextBox 166">
              <a:extLst>
                <a:ext uri="{FF2B5EF4-FFF2-40B4-BE49-F238E27FC236}">
                  <a16:creationId xmlns:a16="http://schemas.microsoft.com/office/drawing/2014/main" id="{2A769FE2-581A-1842-80B0-BFCCC1564840}"/>
                </a:ext>
              </a:extLst>
            </p:cNvPr>
            <p:cNvSpPr txBox="1"/>
            <p:nvPr/>
          </p:nvSpPr>
          <p:spPr>
            <a:xfrm>
              <a:off x="10033734" y="2816225"/>
              <a:ext cx="1229211" cy="6924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We raise the profile of governance through our engagement with policy makers and through our campaigns.</a:t>
              </a:r>
            </a:p>
          </p:txBody>
        </p:sp>
        <p:cxnSp>
          <p:nvCxnSpPr>
            <p:cNvPr id="168" name="Straight Connector 167">
              <a:extLst>
                <a:ext uri="{FF2B5EF4-FFF2-40B4-BE49-F238E27FC236}">
                  <a16:creationId xmlns:a16="http://schemas.microsoft.com/office/drawing/2014/main" id="{E70C1933-96A0-8242-B32A-48F1215E5747}"/>
                </a:ext>
              </a:extLst>
            </p:cNvPr>
            <p:cNvCxnSpPr>
              <a:cxnSpLocks/>
            </p:cNvCxnSpPr>
            <p:nvPr/>
          </p:nvCxnSpPr>
          <p:spPr>
            <a:xfrm>
              <a:off x="10020288" y="2744788"/>
              <a:ext cx="122833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4" name="Group 113" descr="Conferences and events">
            <a:extLst>
              <a:ext uri="{FF2B5EF4-FFF2-40B4-BE49-F238E27FC236}">
                <a16:creationId xmlns:a16="http://schemas.microsoft.com/office/drawing/2014/main" id="{44A3AE63-F254-E747-809F-DE4441C76162}"/>
              </a:ext>
            </a:extLst>
          </p:cNvPr>
          <p:cNvGrpSpPr/>
          <p:nvPr/>
        </p:nvGrpSpPr>
        <p:grpSpPr>
          <a:xfrm>
            <a:off x="839788" y="3743463"/>
            <a:ext cx="1462622" cy="2438400"/>
            <a:chOff x="839788" y="3998495"/>
            <a:chExt cx="1462622" cy="2438400"/>
          </a:xfrm>
        </p:grpSpPr>
        <p:pic>
          <p:nvPicPr>
            <p:cNvPr id="115" name="Picture 114" descr="A picture containing graphical user interface&#10;&#10;Description automatically generated">
              <a:hlinkClick r:id="rId17"/>
              <a:extLst>
                <a:ext uri="{FF2B5EF4-FFF2-40B4-BE49-F238E27FC236}">
                  <a16:creationId xmlns:a16="http://schemas.microsoft.com/office/drawing/2014/main" id="{B817F938-FBDA-804C-8A6B-BDD21C443E9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9788" y="3998495"/>
              <a:ext cx="1422400" cy="2438400"/>
            </a:xfrm>
            <a:prstGeom prst="rect">
              <a:avLst/>
            </a:prstGeom>
          </p:spPr>
        </p:pic>
        <p:grpSp>
          <p:nvGrpSpPr>
            <p:cNvPr id="116" name="Group 115">
              <a:extLst>
                <a:ext uri="{FF2B5EF4-FFF2-40B4-BE49-F238E27FC236}">
                  <a16:creationId xmlns:a16="http://schemas.microsoft.com/office/drawing/2014/main" id="{515CEFF8-C1EC-5144-BD2C-A659274C6A89}"/>
                </a:ext>
              </a:extLst>
            </p:cNvPr>
            <p:cNvGrpSpPr/>
            <p:nvPr/>
          </p:nvGrpSpPr>
          <p:grpSpPr>
            <a:xfrm>
              <a:off x="924926" y="4902830"/>
              <a:ext cx="1377484" cy="1368540"/>
              <a:chOff x="924926" y="4902830"/>
              <a:chExt cx="1377484" cy="1368540"/>
            </a:xfrm>
          </p:grpSpPr>
          <p:sp>
            <p:nvSpPr>
              <p:cNvPr id="117" name="TextBox 116">
                <a:extLst>
                  <a:ext uri="{FF2B5EF4-FFF2-40B4-BE49-F238E27FC236}">
                    <a16:creationId xmlns:a16="http://schemas.microsoft.com/office/drawing/2014/main" id="{21033151-9E1A-2743-A5EB-A4A4CF7D2D63}"/>
                  </a:ext>
                </a:extLst>
              </p:cNvPr>
              <p:cNvSpPr txBox="1"/>
              <p:nvPr/>
            </p:nvSpPr>
            <p:spPr>
              <a:xfrm>
                <a:off x="934258" y="4902830"/>
                <a:ext cx="136815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High-profile events </a:t>
                </a:r>
              </a:p>
            </p:txBody>
          </p:sp>
          <p:sp>
            <p:nvSpPr>
              <p:cNvPr id="118" name="TextBox 117" descr="Conferences and events: &#10;Hear from high-profile speakers and share best practice at events including our Summer and Annual Conferences, Clerks’ and &#10;SEND Networks, and MAT Governance Network.&#10;">
                <a:extLst>
                  <a:ext uri="{FF2B5EF4-FFF2-40B4-BE49-F238E27FC236}">
                    <a16:creationId xmlns:a16="http://schemas.microsoft.com/office/drawing/2014/main" id="{D45D548E-D706-F54F-8E61-FC063E6A1B7B}"/>
                  </a:ext>
                </a:extLst>
              </p:cNvPr>
              <p:cNvSpPr txBox="1"/>
              <p:nvPr/>
            </p:nvSpPr>
            <p:spPr>
              <a:xfrm>
                <a:off x="924926" y="5373688"/>
                <a:ext cx="1332989" cy="897682"/>
              </a:xfrm>
              <a:prstGeom prst="rect">
                <a:avLst/>
              </a:prstGeom>
              <a:noFill/>
            </p:spPr>
            <p:txBody>
              <a:bodyPr wrap="square" lIns="0" tIns="0" rIns="0" bIns="0" rtlCol="0">
                <a:spAutoFit/>
              </a:bodyPr>
              <a:lstStyle/>
              <a:p>
                <a:pPr marL="0" marR="0" lvl="0" indent="0" algn="l" defTabSz="914400" rtl="0" eaLnBrk="1" fontAlgn="auto" latinLnBrk="0" hangingPunct="1">
                  <a:lnSpc>
                    <a:spcPts val="98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Hear from high-profile speakers and share best practice. Events include: NGA Summer and Annual Conferences, Governance Professionals’, SEND and MAT Governance Networks. </a:t>
                </a:r>
              </a:p>
            </p:txBody>
          </p:sp>
          <p:cxnSp>
            <p:nvCxnSpPr>
              <p:cNvPr id="119" name="Straight Connector 118">
                <a:extLst>
                  <a:ext uri="{FF2B5EF4-FFF2-40B4-BE49-F238E27FC236}">
                    <a16:creationId xmlns:a16="http://schemas.microsoft.com/office/drawing/2014/main" id="{88AB4021-3F1A-B342-839B-04E4A6E7F0EB}"/>
                  </a:ext>
                </a:extLst>
              </p:cNvPr>
              <p:cNvCxnSpPr>
                <a:cxnSpLocks/>
              </p:cNvCxnSpPr>
              <p:nvPr/>
            </p:nvCxnSpPr>
            <p:spPr>
              <a:xfrm>
                <a:off x="929985" y="5258358"/>
                <a:ext cx="1232101" cy="738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0" name="Group 119" descr="NGA governance leadership forum ">
            <a:extLst>
              <a:ext uri="{FF2B5EF4-FFF2-40B4-BE49-F238E27FC236}">
                <a16:creationId xmlns:a16="http://schemas.microsoft.com/office/drawing/2014/main" id="{8AA4BE13-FD9B-0F49-8807-BC96B45CB0FF}"/>
              </a:ext>
            </a:extLst>
          </p:cNvPr>
          <p:cNvGrpSpPr/>
          <p:nvPr/>
        </p:nvGrpSpPr>
        <p:grpSpPr>
          <a:xfrm>
            <a:off x="2365213" y="3745112"/>
            <a:ext cx="1422400" cy="2438400"/>
            <a:chOff x="2365213" y="4000144"/>
            <a:chExt cx="1422400" cy="2438400"/>
          </a:xfrm>
        </p:grpSpPr>
        <p:pic>
          <p:nvPicPr>
            <p:cNvPr id="121" name="Picture 120" descr="A picture containing text&#10;&#10;Description automatically generated">
              <a:extLst>
                <a:ext uri="{FF2B5EF4-FFF2-40B4-BE49-F238E27FC236}">
                  <a16:creationId xmlns:a16="http://schemas.microsoft.com/office/drawing/2014/main" id="{AD791A7E-1D1E-5848-B861-9976AEF31D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65213" y="4000144"/>
              <a:ext cx="1422400" cy="2438400"/>
            </a:xfrm>
            <a:prstGeom prst="rect">
              <a:avLst/>
            </a:prstGeom>
          </p:spPr>
        </p:pic>
        <p:grpSp>
          <p:nvGrpSpPr>
            <p:cNvPr id="122" name="Group 121">
              <a:extLst>
                <a:ext uri="{FF2B5EF4-FFF2-40B4-BE49-F238E27FC236}">
                  <a16:creationId xmlns:a16="http://schemas.microsoft.com/office/drawing/2014/main" id="{3BBE57C8-196B-D64B-A711-D27C4396B462}"/>
                </a:ext>
              </a:extLst>
            </p:cNvPr>
            <p:cNvGrpSpPr/>
            <p:nvPr/>
          </p:nvGrpSpPr>
          <p:grpSpPr>
            <a:xfrm>
              <a:off x="2444217" y="4905375"/>
              <a:ext cx="1247566" cy="1299310"/>
              <a:chOff x="2444217" y="4905375"/>
              <a:chExt cx="1247566" cy="1299310"/>
            </a:xfrm>
          </p:grpSpPr>
          <p:sp>
            <p:nvSpPr>
              <p:cNvPr id="123" name="TextBox 122">
                <a:extLst>
                  <a:ext uri="{FF2B5EF4-FFF2-40B4-BE49-F238E27FC236}">
                    <a16:creationId xmlns:a16="http://schemas.microsoft.com/office/drawing/2014/main" id="{8C1FA003-F77D-224D-A3F0-BD2B0CC1D92E}"/>
                  </a:ext>
                </a:extLst>
              </p:cNvPr>
              <p:cNvSpPr txBox="1"/>
              <p:nvPr/>
            </p:nvSpPr>
            <p:spPr>
              <a:xfrm>
                <a:off x="2448491" y="4905375"/>
                <a:ext cx="124329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NEW: Governance Leadership forums</a:t>
                </a:r>
              </a:p>
            </p:txBody>
          </p:sp>
          <p:sp>
            <p:nvSpPr>
              <p:cNvPr id="124" name="TextBox 123">
                <a:extLst>
                  <a:ext uri="{FF2B5EF4-FFF2-40B4-BE49-F238E27FC236}">
                    <a16:creationId xmlns:a16="http://schemas.microsoft.com/office/drawing/2014/main" id="{09B0CA38-877A-8D4D-BFBA-02951540F94F}"/>
                  </a:ext>
                </a:extLst>
              </p:cNvPr>
              <p:cNvSpPr txBox="1"/>
              <p:nvPr/>
            </p:nvSpPr>
            <p:spPr>
              <a:xfrm>
                <a:off x="2457036" y="5373688"/>
                <a:ext cx="1153562"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Networking events for those governing and leading schools to share experiences, debate future plans and discuss key issues they face. </a:t>
                </a:r>
              </a:p>
            </p:txBody>
          </p:sp>
          <p:cxnSp>
            <p:nvCxnSpPr>
              <p:cNvPr id="125" name="Straight Connector 124">
                <a:extLst>
                  <a:ext uri="{FF2B5EF4-FFF2-40B4-BE49-F238E27FC236}">
                    <a16:creationId xmlns:a16="http://schemas.microsoft.com/office/drawing/2014/main" id="{CA0B110E-5E5F-B24A-8E61-2BE35D9AC399}"/>
                  </a:ext>
                </a:extLst>
              </p:cNvPr>
              <p:cNvCxnSpPr>
                <a:cxnSpLocks/>
              </p:cNvCxnSpPr>
              <p:nvPr/>
            </p:nvCxnSpPr>
            <p:spPr>
              <a:xfrm>
                <a:off x="2444217" y="5255580"/>
                <a:ext cx="1226202" cy="1015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6" name="Group 125" descr="Governing chatters webinars and podcasts ">
            <a:extLst>
              <a:ext uri="{FF2B5EF4-FFF2-40B4-BE49-F238E27FC236}">
                <a16:creationId xmlns:a16="http://schemas.microsoft.com/office/drawing/2014/main" id="{076AFC12-64FE-C24B-BCF5-536995C8A4B9}"/>
              </a:ext>
            </a:extLst>
          </p:cNvPr>
          <p:cNvGrpSpPr/>
          <p:nvPr/>
        </p:nvGrpSpPr>
        <p:grpSpPr>
          <a:xfrm>
            <a:off x="3880740" y="3749385"/>
            <a:ext cx="1441703" cy="2438400"/>
            <a:chOff x="3880740" y="4004417"/>
            <a:chExt cx="1441703" cy="2438400"/>
          </a:xfrm>
        </p:grpSpPr>
        <p:pic>
          <p:nvPicPr>
            <p:cNvPr id="127" name="Picture 126" descr="A picture containing text&#10;&#10;Description automatically generated">
              <a:hlinkClick r:id="rId20"/>
              <a:extLst>
                <a:ext uri="{FF2B5EF4-FFF2-40B4-BE49-F238E27FC236}">
                  <a16:creationId xmlns:a16="http://schemas.microsoft.com/office/drawing/2014/main" id="{F89C58B4-EBE6-AB4B-89C3-49230C948BE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80740" y="4004417"/>
              <a:ext cx="1422400" cy="2438400"/>
            </a:xfrm>
            <a:prstGeom prst="rect">
              <a:avLst/>
            </a:prstGeom>
          </p:spPr>
        </p:pic>
        <p:grpSp>
          <p:nvGrpSpPr>
            <p:cNvPr id="128" name="Group 127">
              <a:extLst>
                <a:ext uri="{FF2B5EF4-FFF2-40B4-BE49-F238E27FC236}">
                  <a16:creationId xmlns:a16="http://schemas.microsoft.com/office/drawing/2014/main" id="{71AF0A89-064E-564E-B2ED-2B620AFC6A0C}"/>
                </a:ext>
              </a:extLst>
            </p:cNvPr>
            <p:cNvGrpSpPr/>
            <p:nvPr/>
          </p:nvGrpSpPr>
          <p:grpSpPr>
            <a:xfrm>
              <a:off x="3954291" y="4905464"/>
              <a:ext cx="1368152" cy="1022222"/>
              <a:chOff x="3954291" y="4905464"/>
              <a:chExt cx="1368152" cy="1022222"/>
            </a:xfrm>
          </p:grpSpPr>
          <p:sp>
            <p:nvSpPr>
              <p:cNvPr id="129" name="TextBox 128">
                <a:extLst>
                  <a:ext uri="{FF2B5EF4-FFF2-40B4-BE49-F238E27FC236}">
                    <a16:creationId xmlns:a16="http://schemas.microsoft.com/office/drawing/2014/main" id="{F099ACF1-C861-6942-9A8B-65FD09E3678E}"/>
                  </a:ext>
                </a:extLst>
              </p:cNvPr>
              <p:cNvSpPr txBox="1"/>
              <p:nvPr/>
            </p:nvSpPr>
            <p:spPr>
              <a:xfrm>
                <a:off x="3954291" y="4905464"/>
                <a:ext cx="136815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Webinars and podcasts</a:t>
                </a:r>
              </a:p>
            </p:txBody>
          </p:sp>
          <p:sp>
            <p:nvSpPr>
              <p:cNvPr id="130" name="TextBox 129">
                <a:extLst>
                  <a:ext uri="{FF2B5EF4-FFF2-40B4-BE49-F238E27FC236}">
                    <a16:creationId xmlns:a16="http://schemas.microsoft.com/office/drawing/2014/main" id="{68492B2A-72FB-FA4F-B6BD-D5DA83B02499}"/>
                  </a:ext>
                </a:extLst>
              </p:cNvPr>
              <p:cNvSpPr txBox="1"/>
              <p:nvPr/>
            </p:nvSpPr>
            <p:spPr>
              <a:xfrm>
                <a:off x="3979929" y="5373688"/>
                <a:ext cx="122018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Supporting governing boards through NGA’s series of webinars and podcasts.</a:t>
                </a:r>
              </a:p>
            </p:txBody>
          </p:sp>
          <p:cxnSp>
            <p:nvCxnSpPr>
              <p:cNvPr id="131" name="Straight Connector 130">
                <a:extLst>
                  <a:ext uri="{FF2B5EF4-FFF2-40B4-BE49-F238E27FC236}">
                    <a16:creationId xmlns:a16="http://schemas.microsoft.com/office/drawing/2014/main" id="{F8EC3B74-D709-E240-9A78-12CECAD56069}"/>
                  </a:ext>
                </a:extLst>
              </p:cNvPr>
              <p:cNvCxnSpPr>
                <a:cxnSpLocks/>
              </p:cNvCxnSpPr>
              <p:nvPr/>
            </p:nvCxnSpPr>
            <p:spPr>
              <a:xfrm>
                <a:off x="3954291" y="5264457"/>
                <a:ext cx="1215915" cy="1281"/>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72" name="Picture 71" descr="NGA learning link ">
            <a:hlinkClick r:id="rId22"/>
            <a:extLst>
              <a:ext uri="{FF2B5EF4-FFF2-40B4-BE49-F238E27FC236}">
                <a16:creationId xmlns:a16="http://schemas.microsoft.com/office/drawing/2014/main" id="{67605695-70B2-BD44-9E5D-E5953CA05EE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84800" y="3749385"/>
            <a:ext cx="1422400" cy="2438400"/>
          </a:xfrm>
          <a:prstGeom prst="rect">
            <a:avLst/>
          </a:prstGeom>
        </p:spPr>
      </p:pic>
      <p:grpSp>
        <p:nvGrpSpPr>
          <p:cNvPr id="135" name="Group 134" descr="NGA training an consultancy ">
            <a:extLst>
              <a:ext uri="{FF2B5EF4-FFF2-40B4-BE49-F238E27FC236}">
                <a16:creationId xmlns:a16="http://schemas.microsoft.com/office/drawing/2014/main" id="{5392EE47-318C-CE4A-8F5B-06D970A7CCF3}"/>
              </a:ext>
            </a:extLst>
          </p:cNvPr>
          <p:cNvGrpSpPr/>
          <p:nvPr/>
        </p:nvGrpSpPr>
        <p:grpSpPr>
          <a:xfrm>
            <a:off x="6897405" y="3749385"/>
            <a:ext cx="1449791" cy="2438400"/>
            <a:chOff x="6897405" y="4004417"/>
            <a:chExt cx="1449791" cy="2438400"/>
          </a:xfrm>
        </p:grpSpPr>
        <p:pic>
          <p:nvPicPr>
            <p:cNvPr id="136" name="Picture 135" descr="Graphical user interface, text&#10;&#10;Description automatically generated">
              <a:hlinkClick r:id="rId24"/>
              <a:extLst>
                <a:ext uri="{FF2B5EF4-FFF2-40B4-BE49-F238E27FC236}">
                  <a16:creationId xmlns:a16="http://schemas.microsoft.com/office/drawing/2014/main" id="{8A1F499A-29F4-9349-94F2-EA6E9FA4D80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7405" y="4004417"/>
              <a:ext cx="1422400" cy="2438400"/>
            </a:xfrm>
            <a:prstGeom prst="rect">
              <a:avLst/>
            </a:prstGeom>
          </p:spPr>
        </p:pic>
        <p:grpSp>
          <p:nvGrpSpPr>
            <p:cNvPr id="137" name="Group 136">
              <a:extLst>
                <a:ext uri="{FF2B5EF4-FFF2-40B4-BE49-F238E27FC236}">
                  <a16:creationId xmlns:a16="http://schemas.microsoft.com/office/drawing/2014/main" id="{620A0F92-7166-4C4B-A266-E833533CA554}"/>
                </a:ext>
              </a:extLst>
            </p:cNvPr>
            <p:cNvGrpSpPr/>
            <p:nvPr/>
          </p:nvGrpSpPr>
          <p:grpSpPr>
            <a:xfrm>
              <a:off x="6974771" y="4905375"/>
              <a:ext cx="1372425" cy="1437809"/>
              <a:chOff x="6974771" y="4905375"/>
              <a:chExt cx="1372425" cy="1437809"/>
            </a:xfrm>
          </p:grpSpPr>
          <p:sp>
            <p:nvSpPr>
              <p:cNvPr id="138" name="TextBox 137">
                <a:extLst>
                  <a:ext uri="{FF2B5EF4-FFF2-40B4-BE49-F238E27FC236}">
                    <a16:creationId xmlns:a16="http://schemas.microsoft.com/office/drawing/2014/main" id="{20DB6466-4526-DD40-ACD8-3D7A27E24EE0}"/>
                  </a:ext>
                </a:extLst>
              </p:cNvPr>
              <p:cNvSpPr txBox="1"/>
              <p:nvPr/>
            </p:nvSpPr>
            <p:spPr>
              <a:xfrm>
                <a:off x="6979044" y="4905375"/>
                <a:ext cx="136815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Tailored to your board’s</a:t>
                </a:r>
                <a:b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circumstances</a:t>
                </a:r>
              </a:p>
            </p:txBody>
          </p:sp>
          <p:sp>
            <p:nvSpPr>
              <p:cNvPr id="139" name="TextBox 138">
                <a:extLst>
                  <a:ext uri="{FF2B5EF4-FFF2-40B4-BE49-F238E27FC236}">
                    <a16:creationId xmlns:a16="http://schemas.microsoft.com/office/drawing/2014/main" id="{08A408AF-0E23-334A-AB8A-60568370B07F}"/>
                  </a:ext>
                </a:extLst>
              </p:cNvPr>
              <p:cNvSpPr txBox="1"/>
              <p:nvPr/>
            </p:nvSpPr>
            <p:spPr>
              <a:xfrm>
                <a:off x="6979044" y="5373688"/>
                <a:ext cx="1233464" cy="9694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Includes external reviews of governance, online appraisals and virtual face-to-face training workshops delivered by our team of expert consultants.</a:t>
                </a:r>
              </a:p>
            </p:txBody>
          </p:sp>
          <p:cxnSp>
            <p:nvCxnSpPr>
              <p:cNvPr id="140" name="Straight Connector 139">
                <a:extLst>
                  <a:ext uri="{FF2B5EF4-FFF2-40B4-BE49-F238E27FC236}">
                    <a16:creationId xmlns:a16="http://schemas.microsoft.com/office/drawing/2014/main" id="{1749777A-9E9A-8449-BEFE-8FE2DF18AA8F}"/>
                  </a:ext>
                </a:extLst>
              </p:cNvPr>
              <p:cNvCxnSpPr>
                <a:cxnSpLocks/>
              </p:cNvCxnSpPr>
              <p:nvPr/>
            </p:nvCxnSpPr>
            <p:spPr>
              <a:xfrm>
                <a:off x="6974771" y="5265738"/>
                <a:ext cx="1246283"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75" name="Picture 174" descr="NGA Leading Governance">
            <a:hlinkClick r:id="rId26"/>
            <a:extLst>
              <a:ext uri="{FF2B5EF4-FFF2-40B4-BE49-F238E27FC236}">
                <a16:creationId xmlns:a16="http://schemas.microsoft.com/office/drawing/2014/main" id="{FC908F03-FB5A-414B-BBB4-47C7B894D91A}"/>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8426138" y="3744865"/>
            <a:ext cx="1422400" cy="2438400"/>
          </a:xfrm>
          <a:prstGeom prst="rect">
            <a:avLst/>
          </a:prstGeom>
        </p:spPr>
      </p:pic>
      <p:grpSp>
        <p:nvGrpSpPr>
          <p:cNvPr id="169" name="Group 168" descr="National Leaders of Governance ">
            <a:extLst>
              <a:ext uri="{FF2B5EF4-FFF2-40B4-BE49-F238E27FC236}">
                <a16:creationId xmlns:a16="http://schemas.microsoft.com/office/drawing/2014/main" id="{D685F565-10BE-4745-8478-8200E5EB9FA6}"/>
              </a:ext>
              <a:ext uri="{C183D7F6-B498-43B3-948B-1728B52AA6E4}">
                <adec:decorative xmlns:adec="http://schemas.microsoft.com/office/drawing/2017/decorative" val="0"/>
              </a:ext>
            </a:extLst>
          </p:cNvPr>
          <p:cNvGrpSpPr/>
          <p:nvPr/>
        </p:nvGrpSpPr>
        <p:grpSpPr>
          <a:xfrm>
            <a:off x="9940428" y="3738920"/>
            <a:ext cx="1449791" cy="2438400"/>
            <a:chOff x="8417348" y="4004417"/>
            <a:chExt cx="1449791" cy="2438400"/>
          </a:xfrm>
        </p:grpSpPr>
        <p:pic>
          <p:nvPicPr>
            <p:cNvPr id="170" name="Picture 169" descr="NGA NLG National Leaders of Governance ">
              <a:hlinkClick r:id="rId28"/>
              <a:extLst>
                <a:ext uri="{FF2B5EF4-FFF2-40B4-BE49-F238E27FC236}">
                  <a16:creationId xmlns:a16="http://schemas.microsoft.com/office/drawing/2014/main" id="{3E32FBB4-B1DD-9E46-8E72-C43AF45C7DD4}"/>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8417348" y="4004417"/>
              <a:ext cx="1422400" cy="2438400"/>
            </a:xfrm>
            <a:prstGeom prst="rect">
              <a:avLst/>
            </a:prstGeom>
          </p:spPr>
        </p:pic>
        <p:grpSp>
          <p:nvGrpSpPr>
            <p:cNvPr id="171" name="Group 170">
              <a:extLst>
                <a:ext uri="{FF2B5EF4-FFF2-40B4-BE49-F238E27FC236}">
                  <a16:creationId xmlns:a16="http://schemas.microsoft.com/office/drawing/2014/main" id="{3048E4CD-EB97-FF49-8A51-1FC6D4361754}"/>
                </a:ext>
              </a:extLst>
            </p:cNvPr>
            <p:cNvGrpSpPr/>
            <p:nvPr/>
          </p:nvGrpSpPr>
          <p:grpSpPr>
            <a:xfrm>
              <a:off x="8494714" y="4905375"/>
              <a:ext cx="1372425" cy="1160810"/>
              <a:chOff x="6974771" y="4905375"/>
              <a:chExt cx="1372425" cy="1160810"/>
            </a:xfrm>
          </p:grpSpPr>
          <p:sp>
            <p:nvSpPr>
              <p:cNvPr id="172" name="TextBox 171">
                <a:extLst>
                  <a:ext uri="{FF2B5EF4-FFF2-40B4-BE49-F238E27FC236}">
                    <a16:creationId xmlns:a16="http://schemas.microsoft.com/office/drawing/2014/main" id="{D53488B4-B0BE-AD44-BD98-5DC453ADAFA2}"/>
                  </a:ext>
                </a:extLst>
              </p:cNvPr>
              <p:cNvSpPr txBox="1"/>
              <p:nvPr/>
            </p:nvSpPr>
            <p:spPr>
              <a:xfrm>
                <a:off x="6979044" y="4905375"/>
                <a:ext cx="136815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National Leaders </a:t>
                </a:r>
                <a:b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of Governance</a:t>
                </a:r>
              </a:p>
            </p:txBody>
          </p:sp>
          <p:sp>
            <p:nvSpPr>
              <p:cNvPr id="173" name="TextBox 172">
                <a:extLst>
                  <a:ext uri="{FF2B5EF4-FFF2-40B4-BE49-F238E27FC236}">
                    <a16:creationId xmlns:a16="http://schemas.microsoft.com/office/drawing/2014/main" id="{A80795BE-D288-094A-B278-67C9A8458EEE}"/>
                  </a:ext>
                </a:extLst>
              </p:cNvPr>
              <p:cNvSpPr txBox="1"/>
              <p:nvPr/>
            </p:nvSpPr>
            <p:spPr>
              <a:xfrm>
                <a:off x="6979044" y="5373688"/>
                <a:ext cx="1233464" cy="6924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DfE-designated experts delivering school and trust governance support where it can make </a:t>
                </a:r>
                <a:b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difference.</a:t>
                </a:r>
              </a:p>
            </p:txBody>
          </p:sp>
          <p:cxnSp>
            <p:nvCxnSpPr>
              <p:cNvPr id="174" name="Straight Connector 173">
                <a:extLst>
                  <a:ext uri="{FF2B5EF4-FFF2-40B4-BE49-F238E27FC236}">
                    <a16:creationId xmlns:a16="http://schemas.microsoft.com/office/drawing/2014/main" id="{4B30C46B-FBFE-6447-8379-F055FAD91CD5}"/>
                  </a:ext>
                </a:extLst>
              </p:cNvPr>
              <p:cNvCxnSpPr>
                <a:cxnSpLocks/>
              </p:cNvCxnSpPr>
              <p:nvPr/>
            </p:nvCxnSpPr>
            <p:spPr>
              <a:xfrm>
                <a:off x="6974771" y="5265738"/>
                <a:ext cx="1246283"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32" name="TextBox 131">
            <a:extLst>
              <a:ext uri="{FF2B5EF4-FFF2-40B4-BE49-F238E27FC236}">
                <a16:creationId xmlns:a16="http://schemas.microsoft.com/office/drawing/2014/main" id="{200CE566-63BC-D643-A13C-0EF82F9C3B2F}"/>
              </a:ext>
              <a:ext uri="{C183D7F6-B498-43B3-948B-1728B52AA6E4}">
                <adec:decorative xmlns:adec="http://schemas.microsoft.com/office/drawing/2017/decorative" val="1"/>
              </a:ext>
            </a:extLst>
          </p:cNvPr>
          <p:cNvSpPr txBox="1"/>
          <p:nvPr/>
        </p:nvSpPr>
        <p:spPr>
          <a:xfrm>
            <a:off x="5488064" y="4619987"/>
            <a:ext cx="118620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E-learning anytime, anywhere</a:t>
            </a:r>
          </a:p>
        </p:txBody>
      </p:sp>
      <p:sp>
        <p:nvSpPr>
          <p:cNvPr id="133" name="TextBox 132">
            <a:extLst>
              <a:ext uri="{FF2B5EF4-FFF2-40B4-BE49-F238E27FC236}">
                <a16:creationId xmlns:a16="http://schemas.microsoft.com/office/drawing/2014/main" id="{4901107E-867D-154B-97CB-F502FD715449}"/>
              </a:ext>
              <a:ext uri="{C183D7F6-B498-43B3-948B-1728B52AA6E4}">
                <adec:decorative xmlns:adec="http://schemas.microsoft.com/office/drawing/2017/decorative" val="1"/>
              </a:ext>
            </a:extLst>
          </p:cNvPr>
          <p:cNvSpPr txBox="1"/>
          <p:nvPr/>
        </p:nvSpPr>
        <p:spPr>
          <a:xfrm>
            <a:off x="5483791" y="5071794"/>
            <a:ext cx="1250295" cy="6924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governance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and knowledge with over 50 high-quality e-learning modules, and bitesize modules. </a:t>
            </a:r>
          </a:p>
        </p:txBody>
      </p:sp>
      <p:cxnSp>
        <p:nvCxnSpPr>
          <p:cNvPr id="134" name="Straight Connector 133">
            <a:extLst>
              <a:ext uri="{FF2B5EF4-FFF2-40B4-BE49-F238E27FC236}">
                <a16:creationId xmlns:a16="http://schemas.microsoft.com/office/drawing/2014/main" id="{5773CFFF-41EC-254F-AE1E-8F82128CE548}"/>
              </a:ext>
              <a:ext uri="{C183D7F6-B498-43B3-948B-1728B52AA6E4}">
                <adec:decorative xmlns:adec="http://schemas.microsoft.com/office/drawing/2017/decorative" val="1"/>
              </a:ext>
            </a:extLst>
          </p:cNvPr>
          <p:cNvCxnSpPr>
            <a:cxnSpLocks/>
          </p:cNvCxnSpPr>
          <p:nvPr/>
        </p:nvCxnSpPr>
        <p:spPr>
          <a:xfrm>
            <a:off x="5479518" y="5010706"/>
            <a:ext cx="1190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758BCE1F-B148-9742-9B7A-4861EAD36AFC}"/>
              </a:ext>
              <a:ext uri="{C183D7F6-B498-43B3-948B-1728B52AA6E4}">
                <adec:decorative xmlns:adec="http://schemas.microsoft.com/office/drawing/2017/decorative" val="1"/>
              </a:ext>
            </a:extLst>
          </p:cNvPr>
          <p:cNvGrpSpPr/>
          <p:nvPr/>
        </p:nvGrpSpPr>
        <p:grpSpPr>
          <a:xfrm>
            <a:off x="2464940" y="2129393"/>
            <a:ext cx="1434878" cy="1539796"/>
            <a:chOff x="2360030" y="2415497"/>
            <a:chExt cx="1434878" cy="1539796"/>
          </a:xfrm>
        </p:grpSpPr>
        <p:sp>
          <p:nvSpPr>
            <p:cNvPr id="143" name="TextBox 142">
              <a:extLst>
                <a:ext uri="{FF2B5EF4-FFF2-40B4-BE49-F238E27FC236}">
                  <a16:creationId xmlns:a16="http://schemas.microsoft.com/office/drawing/2014/main" id="{D7D81FEA-72F7-DD41-A612-21DD1AB1B63D}"/>
                </a:ext>
              </a:extLst>
            </p:cNvPr>
            <p:cNvSpPr txBox="1"/>
            <p:nvPr/>
          </p:nvSpPr>
          <p:spPr>
            <a:xfrm>
              <a:off x="2360030" y="2847297"/>
              <a:ext cx="1434878"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Supporting new and experienced governors, trustees and 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Welcome to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Chair’s Handbook,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Welcome to a Multi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Academy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44" name="Straight Connector 143">
              <a:extLst>
                <a:ext uri="{FF2B5EF4-FFF2-40B4-BE49-F238E27FC236}">
                  <a16:creationId xmlns:a16="http://schemas.microsoft.com/office/drawing/2014/main" id="{BC153917-AE66-D24A-B8F5-D40581C17BD2}"/>
                </a:ext>
              </a:extLst>
            </p:cNvPr>
            <p:cNvCxnSpPr>
              <a:cxnSpLocks/>
            </p:cNvCxnSpPr>
            <p:nvPr/>
          </p:nvCxnSpPr>
          <p:spPr>
            <a:xfrm>
              <a:off x="2360030" y="2775860"/>
              <a:ext cx="1191038" cy="0"/>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9126D5FB-5220-4546-A1E8-CFD8835B5196}"/>
                </a:ext>
              </a:extLst>
            </p:cNvPr>
            <p:cNvSpPr txBox="1"/>
            <p:nvPr/>
          </p:nvSpPr>
          <p:spPr>
            <a:xfrm>
              <a:off x="2360030" y="2415497"/>
              <a:ext cx="136815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Sector-leading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induction guides</a:t>
              </a:r>
            </a:p>
          </p:txBody>
        </p:sp>
      </p:grpSp>
      <p:grpSp>
        <p:nvGrpSpPr>
          <p:cNvPr id="176" name="Group 175">
            <a:extLst>
              <a:ext uri="{FF2B5EF4-FFF2-40B4-BE49-F238E27FC236}">
                <a16:creationId xmlns:a16="http://schemas.microsoft.com/office/drawing/2014/main" id="{4AAC888F-4E6E-CE4A-86BB-4C3D8E5C7EDC}"/>
              </a:ext>
              <a:ext uri="{C183D7F6-B498-43B3-948B-1728B52AA6E4}">
                <adec:decorative xmlns:adec="http://schemas.microsoft.com/office/drawing/2017/decorative" val="1"/>
              </a:ext>
            </a:extLst>
          </p:cNvPr>
          <p:cNvGrpSpPr/>
          <p:nvPr/>
        </p:nvGrpSpPr>
        <p:grpSpPr>
          <a:xfrm>
            <a:off x="8502694" y="4650343"/>
            <a:ext cx="1301584" cy="1302157"/>
            <a:chOff x="6974771" y="4905375"/>
            <a:chExt cx="1301584" cy="1302157"/>
          </a:xfrm>
        </p:grpSpPr>
        <p:sp>
          <p:nvSpPr>
            <p:cNvPr id="177" name="TextBox 176">
              <a:extLst>
                <a:ext uri="{FF2B5EF4-FFF2-40B4-BE49-F238E27FC236}">
                  <a16:creationId xmlns:a16="http://schemas.microsoft.com/office/drawing/2014/main" id="{5BEB1783-7F06-8D4E-9D99-991BE1A4F567}"/>
                </a:ext>
              </a:extLst>
            </p:cNvPr>
            <p:cNvSpPr txBox="1"/>
            <p:nvPr/>
          </p:nvSpPr>
          <p:spPr>
            <a:xfrm>
              <a:off x="6979044" y="4905375"/>
              <a:ext cx="129731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Development programmes</a:t>
              </a:r>
            </a:p>
          </p:txBody>
        </p:sp>
        <p:sp>
          <p:nvSpPr>
            <p:cNvPr id="178" name="TextBox 177">
              <a:extLst>
                <a:ext uri="{FF2B5EF4-FFF2-40B4-BE49-F238E27FC236}">
                  <a16:creationId xmlns:a16="http://schemas.microsoft.com/office/drawing/2014/main" id="{6F42E351-D989-5C49-806B-8651E3042CA3}"/>
                </a:ext>
              </a:extLst>
            </p:cNvPr>
            <p:cNvSpPr txBox="1"/>
            <p:nvPr/>
          </p:nvSpPr>
          <p:spPr>
            <a:xfrm>
              <a:off x="6979044" y="5376535"/>
              <a:ext cx="1233464"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chairs and governance professionals to lead and support your governing board to have real impact on your school or trust’s improvement.</a:t>
              </a:r>
            </a:p>
          </p:txBody>
        </p:sp>
        <p:cxnSp>
          <p:nvCxnSpPr>
            <p:cNvPr id="179" name="Straight Connector 178">
              <a:extLst>
                <a:ext uri="{FF2B5EF4-FFF2-40B4-BE49-F238E27FC236}">
                  <a16:creationId xmlns:a16="http://schemas.microsoft.com/office/drawing/2014/main" id="{DBBC3237-F6B2-5444-96E2-E40742072076}"/>
                </a:ext>
              </a:extLst>
            </p:cNvPr>
            <p:cNvCxnSpPr>
              <a:cxnSpLocks/>
            </p:cNvCxnSpPr>
            <p:nvPr/>
          </p:nvCxnSpPr>
          <p:spPr>
            <a:xfrm>
              <a:off x="6974771" y="5280031"/>
              <a:ext cx="1246283"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186D3BA-A872-8FDF-675D-C55EA59F2A66}"/>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402" y="223072"/>
            <a:ext cx="2477529" cy="998547"/>
          </a:xfrm>
          <a:prstGeom prst="rect">
            <a:avLst/>
          </a:prstGeom>
        </p:spPr>
      </p:pic>
      <p:sp>
        <p:nvSpPr>
          <p:cNvPr id="103" name="TextBox 102">
            <a:extLst>
              <a:ext uri="{FF2B5EF4-FFF2-40B4-BE49-F238E27FC236}">
                <a16:creationId xmlns:a16="http://schemas.microsoft.com/office/drawing/2014/main" id="{E3957B77-C796-03EB-93D7-2BDB95417E64}"/>
              </a:ext>
            </a:extLst>
          </p:cNvPr>
          <p:cNvSpPr txBox="1"/>
          <p:nvPr/>
        </p:nvSpPr>
        <p:spPr>
          <a:xfrm>
            <a:off x="756745" y="6294960"/>
            <a:ext cx="16816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97FD5">
                    <a:lumMod val="50000"/>
                  </a:srgbClr>
                </a:solidFill>
                <a:effectLst/>
                <a:uLnTx/>
                <a:uFillTx/>
                <a:latin typeface="Calibri" panose="020F0502020204030204" pitchFamily="34" charset="0"/>
                <a:ea typeface="+mn-ea"/>
                <a:cs typeface="Calibri" panose="020F0502020204030204" pitchFamily="34" charset="0"/>
              </a:rPr>
              <a:t>0121 237 3780</a:t>
            </a:r>
          </a:p>
        </p:txBody>
      </p:sp>
      <p:sp>
        <p:nvSpPr>
          <p:cNvPr id="104" name="TextBox 103">
            <a:hlinkClick r:id="rId31"/>
            <a:extLst>
              <a:ext uri="{FF2B5EF4-FFF2-40B4-BE49-F238E27FC236}">
                <a16:creationId xmlns:a16="http://schemas.microsoft.com/office/drawing/2014/main" id="{DDE2F131-3B08-61A5-2079-4427ABA4E1C6}"/>
              </a:ext>
            </a:extLst>
          </p:cNvPr>
          <p:cNvSpPr txBox="1"/>
          <p:nvPr/>
        </p:nvSpPr>
        <p:spPr>
          <a:xfrm>
            <a:off x="9829558" y="6294960"/>
            <a:ext cx="18661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297FD5">
                    <a:lumMod val="50000"/>
                  </a:srgbClr>
                </a:solidFill>
                <a:effectLst/>
                <a:uLnTx/>
                <a:uFillTx/>
                <a:latin typeface="Calibri" panose="020F0502020204030204" pitchFamily="34" charset="0"/>
                <a:ea typeface="+mn-ea"/>
                <a:cs typeface="Calibri" panose="020F0502020204030204" pitchFamily="34" charset="0"/>
              </a:rPr>
              <a:t>www.nga.org.uk</a:t>
            </a:r>
            <a:endParaRPr kumimoji="0" lang="en-GB" sz="1800" b="1" i="0" u="none" strike="noStrike" kern="1200" cap="none" spc="0" normalizeH="0" baseline="0" noProof="0" dirty="0">
              <a:ln>
                <a:noFill/>
              </a:ln>
              <a:solidFill>
                <a:srgbClr val="297FD5">
                  <a:lumMod val="50000"/>
                </a:srgbClr>
              </a:solidFill>
              <a:effectLst/>
              <a:uLnTx/>
              <a:uFillTx/>
              <a:latin typeface="Calibri" panose="020F0502020204030204" pitchFamily="34" charset="0"/>
              <a:ea typeface="+mn-ea"/>
              <a:cs typeface="Calibri" panose="020F0502020204030204" pitchFamily="34" charset="0"/>
            </a:endParaRPr>
          </a:p>
        </p:txBody>
      </p:sp>
      <p:pic>
        <p:nvPicPr>
          <p:cNvPr id="23" name="Picture 22">
            <a:hlinkClick r:id="rId32"/>
            <a:extLst>
              <a:ext uri="{FF2B5EF4-FFF2-40B4-BE49-F238E27FC236}">
                <a16:creationId xmlns:a16="http://schemas.microsoft.com/office/drawing/2014/main" id="{763E5EFC-30F0-42AB-FDB6-D09CFCD7C6B3}"/>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279704" y="6267694"/>
            <a:ext cx="393700" cy="406400"/>
          </a:xfrm>
          <a:prstGeom prst="rect">
            <a:avLst/>
          </a:prstGeom>
        </p:spPr>
      </p:pic>
      <p:pic>
        <p:nvPicPr>
          <p:cNvPr id="180" name="Picture 179">
            <a:hlinkClick r:id="rId34"/>
            <a:extLst>
              <a:ext uri="{FF2B5EF4-FFF2-40B4-BE49-F238E27FC236}">
                <a16:creationId xmlns:a16="http://schemas.microsoft.com/office/drawing/2014/main" id="{D64EA597-3719-1BBB-EE6D-6596D62604FF}"/>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Lst>
          </a:blip>
          <a:srcRect/>
          <a:stretch/>
        </p:blipFill>
        <p:spPr>
          <a:xfrm>
            <a:off x="5725456" y="6267694"/>
            <a:ext cx="381000" cy="406400"/>
          </a:xfrm>
          <a:prstGeom prst="rect">
            <a:avLst/>
          </a:prstGeom>
        </p:spPr>
      </p:pic>
      <p:pic>
        <p:nvPicPr>
          <p:cNvPr id="181" name="Picture 180">
            <a:extLst>
              <a:ext uri="{FF2B5EF4-FFF2-40B4-BE49-F238E27FC236}">
                <a16:creationId xmlns:a16="http://schemas.microsoft.com/office/drawing/2014/main" id="{2154386E-F8E0-0B9D-1D19-91B47356A931}"/>
              </a:ext>
              <a:ext uri="{C183D7F6-B498-43B3-948B-1728B52AA6E4}">
                <adec:decorative xmlns:adec="http://schemas.microsoft.com/office/drawing/2017/decorative" val="1"/>
              </a:ext>
            </a:extLst>
          </p:cNvPr>
          <p:cNvPicPr>
            <a:picLocks noChangeAspect="1"/>
          </p:cNvPicPr>
          <p:nvPr/>
        </p:nvPicPr>
        <p:blipFill>
          <a:blip r:embed="rId36">
            <a:extLst>
              <a:ext uri="{28A0092B-C50C-407E-A947-70E740481C1C}">
                <a14:useLocalDpi xmlns:a14="http://schemas.microsoft.com/office/drawing/2010/main" val="0"/>
              </a:ext>
            </a:extLst>
          </a:blip>
          <a:srcRect/>
          <a:stretch/>
        </p:blipFill>
        <p:spPr>
          <a:xfrm>
            <a:off x="6158587" y="6274043"/>
            <a:ext cx="402699" cy="402699"/>
          </a:xfrm>
          <a:prstGeom prst="rect">
            <a:avLst/>
          </a:prstGeom>
        </p:spPr>
      </p:pic>
      <p:pic>
        <p:nvPicPr>
          <p:cNvPr id="182" name="Picture 181">
            <a:hlinkClick r:id="rId37"/>
            <a:extLst>
              <a:ext uri="{FF2B5EF4-FFF2-40B4-BE49-F238E27FC236}">
                <a16:creationId xmlns:a16="http://schemas.microsoft.com/office/drawing/2014/main" id="{CD88F67F-465D-CFE4-74D8-06ABDB798660}"/>
              </a:ext>
              <a:ext uri="{C183D7F6-B498-43B3-948B-1728B52AA6E4}">
                <adec:decorative xmlns:adec="http://schemas.microsoft.com/office/drawing/2017/decorative" val="1"/>
              </a:ext>
            </a:extLst>
          </p:cNvPr>
          <p:cNvPicPr>
            <a:picLocks noChangeAspect="1"/>
          </p:cNvPicPr>
          <p:nvPr/>
        </p:nvPicPr>
        <p:blipFill>
          <a:blip r:embed="rId38">
            <a:extLst>
              <a:ext uri="{28A0092B-C50C-407E-A947-70E740481C1C}">
                <a14:useLocalDpi xmlns:a14="http://schemas.microsoft.com/office/drawing/2010/main" val="0"/>
              </a:ext>
            </a:extLst>
          </a:blip>
          <a:srcRect/>
          <a:stretch/>
        </p:blipFill>
        <p:spPr>
          <a:xfrm>
            <a:off x="6560399" y="6280278"/>
            <a:ext cx="403251" cy="378047"/>
          </a:xfrm>
          <a:prstGeom prst="rect">
            <a:avLst/>
          </a:prstGeom>
        </p:spPr>
      </p:pic>
      <p:pic>
        <p:nvPicPr>
          <p:cNvPr id="92" name="Picture 91">
            <a:extLst>
              <a:ext uri="{FF2B5EF4-FFF2-40B4-BE49-F238E27FC236}">
                <a16:creationId xmlns:a16="http://schemas.microsoft.com/office/drawing/2014/main" id="{67E7DDB7-5382-3AC9-1D2B-8F523B1C4318}"/>
              </a:ext>
              <a:ext uri="{C183D7F6-B498-43B3-948B-1728B52AA6E4}">
                <adec:decorative xmlns:adec="http://schemas.microsoft.com/office/drawing/2017/decorative" val="1"/>
              </a:ext>
            </a:extLst>
          </p:cNvPr>
          <p:cNvPicPr>
            <a:picLocks noChangeAspect="1"/>
          </p:cNvPicPr>
          <p:nvPr/>
        </p:nvPicPr>
        <p:blipFill>
          <a:blip r:embed="rId39">
            <a:extLst>
              <a:ext uri="{28A0092B-C50C-407E-A947-70E740481C1C}">
                <a14:useLocalDpi xmlns:a14="http://schemas.microsoft.com/office/drawing/2010/main" val="0"/>
              </a:ext>
            </a:extLst>
          </a:blip>
          <a:srcRect/>
          <a:stretch/>
        </p:blipFill>
        <p:spPr>
          <a:xfrm>
            <a:off x="3174713" y="532990"/>
            <a:ext cx="8354885" cy="482434"/>
          </a:xfrm>
          <a:prstGeom prst="rect">
            <a:avLst/>
          </a:prstGeom>
        </p:spPr>
      </p:pic>
    </p:spTree>
    <p:extLst>
      <p:ext uri="{BB962C8B-B14F-4D97-AF65-F5344CB8AC3E}">
        <p14:creationId xmlns:p14="http://schemas.microsoft.com/office/powerpoint/2010/main" val="267123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dirty="0"/>
              <a:t>Inclusion: what we found from the 2021 survey</a:t>
            </a:r>
          </a:p>
        </p:txBody>
      </p:sp>
      <p:sp>
        <p:nvSpPr>
          <p:cNvPr id="5" name="Content Placeholder 4">
            <a:extLst>
              <a:ext uri="{FF2B5EF4-FFF2-40B4-BE49-F238E27FC236}">
                <a16:creationId xmlns:a16="http://schemas.microsoft.com/office/drawing/2014/main" id="{A7064BDB-6D27-4570-AC1D-2CAB7BC19A09}"/>
              </a:ext>
            </a:extLst>
          </p:cNvPr>
          <p:cNvSpPr>
            <a:spLocks noGrp="1"/>
          </p:cNvSpPr>
          <p:nvPr>
            <p:ph idx="1"/>
          </p:nvPr>
        </p:nvSpPr>
        <p:spPr/>
        <p:txBody>
          <a:bodyPr/>
          <a:lstStyle/>
          <a:p>
            <a:pPr>
              <a:spcBef>
                <a:spcPts val="0"/>
              </a:spcBef>
              <a:spcAft>
                <a:spcPts val="1200"/>
              </a:spcAft>
            </a:pPr>
            <a:r>
              <a:rPr lang="en-US" dirty="0">
                <a:latin typeface="Calibri" panose="020F0502020204030204" pitchFamily="34" charset="0"/>
                <a:cs typeface="Calibri" panose="020F0502020204030204" pitchFamily="34" charset="0"/>
              </a:rPr>
              <a:t>Overall, the picture of inclusion on boards seems fairly positive</a:t>
            </a:r>
          </a:p>
          <a:p>
            <a:pPr>
              <a:spcBef>
                <a:spcPts val="0"/>
              </a:spcBef>
              <a:spcAft>
                <a:spcPts val="600"/>
              </a:spcAft>
            </a:pPr>
            <a:r>
              <a:rPr lang="en-US" dirty="0">
                <a:latin typeface="Calibri" panose="020F0502020204030204" pitchFamily="34" charset="0"/>
                <a:cs typeface="Calibri" panose="020F0502020204030204" pitchFamily="34" charset="0"/>
              </a:rPr>
              <a:t>However, governors and trustees from all ethnic minority backgrounds were slightly less likely to feel that:</a:t>
            </a:r>
          </a:p>
          <a:p>
            <a:pPr lvl="1">
              <a:spcBef>
                <a:spcPts val="0"/>
              </a:spcBef>
              <a:spcAft>
                <a:spcPts val="600"/>
              </a:spcAft>
            </a:pPr>
            <a:r>
              <a:rPr lang="en-US" dirty="0">
                <a:latin typeface="Calibri" panose="020F0502020204030204" pitchFamily="34" charset="0"/>
                <a:cs typeface="Calibri" panose="020F0502020204030204" pitchFamily="34" charset="0"/>
              </a:rPr>
              <a:t>they belong on their board </a:t>
            </a:r>
          </a:p>
          <a:p>
            <a:pPr lvl="1">
              <a:spcBef>
                <a:spcPts val="0"/>
              </a:spcBef>
              <a:spcAft>
                <a:spcPts val="600"/>
              </a:spcAft>
            </a:pPr>
            <a:r>
              <a:rPr lang="en-US" dirty="0">
                <a:latin typeface="Calibri" panose="020F0502020204030204" pitchFamily="34" charset="0"/>
                <a:cs typeface="Calibri" panose="020F0502020204030204" pitchFamily="34" charset="0"/>
              </a:rPr>
              <a:t>their opinion is valued by their board (71% of white volunteers strongly agreed that their opinion is valued by their board compared with 50% Black, 55% Asian, and 58% mixed /multiple volunteers)</a:t>
            </a:r>
          </a:p>
          <a:p>
            <a:pPr lvl="1">
              <a:spcBef>
                <a:spcPts val="0"/>
              </a:spcBef>
              <a:spcAft>
                <a:spcPts val="600"/>
              </a:spcAft>
            </a:pPr>
            <a:r>
              <a:rPr lang="en-US" dirty="0">
                <a:latin typeface="Calibri" panose="020F0502020204030204" pitchFamily="34" charset="0"/>
                <a:cs typeface="Calibri" panose="020F0502020204030204" pitchFamily="34" charset="0"/>
              </a:rPr>
              <a:t>they are invited equally to contribute to the board’s discussions (70% white volunteers; 69% Asian, 58% mixed /multiple group and 55% Black volunteers)</a:t>
            </a:r>
          </a:p>
          <a:p>
            <a:pPr>
              <a:spcBef>
                <a:spcPts val="0"/>
              </a:spcBef>
              <a:spcAft>
                <a:spcPts val="1200"/>
              </a:spcAft>
            </a:pPr>
            <a:r>
              <a:rPr lang="en-US" dirty="0">
                <a:latin typeface="Calibri" panose="020F0502020204030204" pitchFamily="34" charset="0"/>
                <a:cs typeface="Calibri" panose="020F0502020204030204" pitchFamily="34" charset="0"/>
              </a:rPr>
              <a:t>Similarly young governors and trustees were less likely to feel their opinion is valued (53% compared to 71% of over 40s) and to feel invited to participate in board discussions equally to others (57% compared to 71% of over 40s)</a:t>
            </a:r>
          </a:p>
          <a:p>
            <a:endParaRPr lang="en-US" dirty="0"/>
          </a:p>
        </p:txBody>
      </p:sp>
    </p:spTree>
    <p:extLst>
      <p:ext uri="{BB962C8B-B14F-4D97-AF65-F5344CB8AC3E}">
        <p14:creationId xmlns:p14="http://schemas.microsoft.com/office/powerpoint/2010/main" val="167801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a:t>Inclusion: what the literature and focus groups told us</a:t>
            </a:r>
          </a:p>
        </p:txBody>
      </p:sp>
      <p:sp>
        <p:nvSpPr>
          <p:cNvPr id="5" name="Content Placeholder 4">
            <a:extLst>
              <a:ext uri="{FF2B5EF4-FFF2-40B4-BE49-F238E27FC236}">
                <a16:creationId xmlns:a16="http://schemas.microsoft.com/office/drawing/2014/main" id="{A7064BDB-6D27-4570-AC1D-2CAB7BC19A09}"/>
              </a:ext>
            </a:extLst>
          </p:cNvPr>
          <p:cNvSpPr>
            <a:spLocks noGrp="1"/>
          </p:cNvSpPr>
          <p:nvPr>
            <p:ph idx="1"/>
          </p:nvPr>
        </p:nvSpPr>
        <p:spPr/>
        <p:txBody>
          <a:bodyPr/>
          <a:lstStyle/>
          <a:p>
            <a:pPr>
              <a:spcBef>
                <a:spcPts val="0"/>
              </a:spcBef>
              <a:spcAft>
                <a:spcPts val="1200"/>
              </a:spcAft>
            </a:pPr>
            <a:r>
              <a:rPr lang="en-US"/>
              <a:t>Things that make volunteers feel excluded include meeting practices, lack of access to impartial and free information and poor board dynamics.</a:t>
            </a:r>
          </a:p>
          <a:p>
            <a:pPr>
              <a:spcBef>
                <a:spcPts val="0"/>
              </a:spcBef>
              <a:spcAft>
                <a:spcPts val="1200"/>
              </a:spcAft>
            </a:pPr>
            <a:r>
              <a:rPr lang="en-US"/>
              <a:t>A better experience with a board encourages governors and trustees to remain. </a:t>
            </a:r>
            <a:endParaRPr lang="en-GB"/>
          </a:p>
          <a:p>
            <a:endParaRPr lang="en-US"/>
          </a:p>
        </p:txBody>
      </p:sp>
      <p:sp>
        <p:nvSpPr>
          <p:cNvPr id="6" name="TextBox 5">
            <a:extLst>
              <a:ext uri="{FF2B5EF4-FFF2-40B4-BE49-F238E27FC236}">
                <a16:creationId xmlns:a16="http://schemas.microsoft.com/office/drawing/2014/main" id="{EE628D3A-E438-4616-9C01-B5634A3878C7}"/>
              </a:ext>
            </a:extLst>
          </p:cNvPr>
          <p:cNvSpPr txBox="1"/>
          <p:nvPr/>
        </p:nvSpPr>
        <p:spPr>
          <a:xfrm>
            <a:off x="1079699" y="3288537"/>
            <a:ext cx="10025015" cy="2308324"/>
          </a:xfrm>
          <a:prstGeom prst="rect">
            <a:avLst/>
          </a:prstGeom>
          <a:noFill/>
        </p:spPr>
        <p:txBody>
          <a:bodyPr wrap="square">
            <a:spAutoFit/>
          </a:bodyPr>
          <a:lstStyle/>
          <a:p>
            <a:pPr marR="2200" algn="ctr"/>
            <a:r>
              <a:rPr lang="en-US" sz="2400">
                <a:latin typeface="Calibri" panose="020F0502020204030204" pitchFamily="34" charset="0"/>
                <a:cs typeface="Calibri" panose="020F0502020204030204" pitchFamily="34" charset="0"/>
              </a:rPr>
              <a:t>“If it’s collaborative and engaging and </a:t>
            </a:r>
            <a:r>
              <a:rPr lang="en-US" sz="2400" b="1">
                <a:latin typeface="Calibri" panose="020F0502020204030204" pitchFamily="34" charset="0"/>
                <a:cs typeface="Calibri" panose="020F0502020204030204" pitchFamily="34" charset="0"/>
              </a:rPr>
              <a:t>you feel like you're making a difference</a:t>
            </a:r>
            <a:r>
              <a:rPr lang="en-US" sz="2400">
                <a:latin typeface="Calibri" panose="020F0502020204030204" pitchFamily="34" charset="0"/>
                <a:cs typeface="Calibri" panose="020F0502020204030204" pitchFamily="34" charset="0"/>
              </a:rPr>
              <a:t> and you're being involved, you're more likely to want to stay and support.” </a:t>
            </a:r>
            <a:br>
              <a:rPr lang="en-US" sz="2400">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Participant in focus group – volunteers from an ethnic minority background, aged under 40 </a:t>
            </a:r>
          </a:p>
          <a:p>
            <a:pPr marR="2200" algn="ctr"/>
            <a:endParaRPr lang="en-US">
              <a:latin typeface="Calibri" panose="020F0502020204030204" pitchFamily="34" charset="0"/>
              <a:cs typeface="Calibri" panose="020F0502020204030204" pitchFamily="34" charset="0"/>
            </a:endParaRPr>
          </a:p>
          <a:p>
            <a:pPr marR="2200" algn="ctr"/>
            <a:endParaRPr lang="en-US">
              <a:latin typeface="Calibri" panose="020F0502020204030204" pitchFamily="34" charset="0"/>
              <a:cs typeface="Calibri" panose="020F0502020204030204" pitchFamily="34" charset="0"/>
            </a:endParaRPr>
          </a:p>
          <a:p>
            <a:pPr marR="2200" algn="ctr"/>
            <a:r>
              <a:rPr lang="en-US" sz="2400">
                <a:latin typeface="Calibri" panose="020F0502020204030204" pitchFamily="34" charset="0"/>
                <a:cs typeface="Calibri" panose="020F0502020204030204" pitchFamily="34" charset="0"/>
              </a:rPr>
              <a:t>“If people don't feel they are listened to </a:t>
            </a:r>
            <a:r>
              <a:rPr lang="en-US" sz="2400" b="1">
                <a:latin typeface="Calibri" panose="020F0502020204030204" pitchFamily="34" charset="0"/>
                <a:cs typeface="Calibri" panose="020F0502020204030204" pitchFamily="34" charset="0"/>
              </a:rPr>
              <a:t>they won’t stay on the board</a:t>
            </a:r>
            <a:r>
              <a:rPr lang="en-US" sz="2400">
                <a:latin typeface="Calibri" panose="020F0502020204030204" pitchFamily="34" charset="0"/>
                <a:cs typeface="Calibri" panose="020F0502020204030204" pitchFamily="34" charset="0"/>
              </a:rPr>
              <a:t>.” </a:t>
            </a:r>
            <a:br>
              <a:rPr lang="en-US" sz="2400">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Participant in focus group – volunteers from an ethnic minority background, aged over 40 </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952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EEDF-6C55-4243-AD48-D829DF9EC2D6}"/>
              </a:ext>
            </a:extLst>
          </p:cNvPr>
          <p:cNvSpPr>
            <a:spLocks noGrp="1"/>
          </p:cNvSpPr>
          <p:nvPr>
            <p:ph type="title"/>
          </p:nvPr>
        </p:nvSpPr>
        <p:spPr/>
        <p:txBody>
          <a:bodyPr/>
          <a:lstStyle/>
          <a:p>
            <a:r>
              <a:rPr lang="en-GB" b="1" dirty="0"/>
              <a:t>Focus group voices…</a:t>
            </a:r>
          </a:p>
        </p:txBody>
      </p:sp>
      <p:sp>
        <p:nvSpPr>
          <p:cNvPr id="3" name="Content Placeholder 2">
            <a:extLst>
              <a:ext uri="{FF2B5EF4-FFF2-40B4-BE49-F238E27FC236}">
                <a16:creationId xmlns:a16="http://schemas.microsoft.com/office/drawing/2014/main" id="{13B5FF2C-5275-40AD-81A5-898758BA71C5}"/>
              </a:ext>
            </a:extLst>
          </p:cNvPr>
          <p:cNvSpPr>
            <a:spLocks noGrp="1"/>
          </p:cNvSpPr>
          <p:nvPr>
            <p:ph idx="1"/>
          </p:nvPr>
        </p:nvSpPr>
        <p:spPr>
          <a:xfrm>
            <a:off x="609600" y="1423446"/>
            <a:ext cx="10900528" cy="4634437"/>
          </a:xfrm>
        </p:spPr>
        <p:txBody>
          <a:bodyPr/>
          <a:lstStyle/>
          <a:p>
            <a:pPr marL="0" marR="2200" indent="0" algn="ctr">
              <a:buNone/>
            </a:pPr>
            <a:r>
              <a:rPr lang="en-US" dirty="0">
                <a:latin typeface="Calibri" panose="020F0502020204030204" pitchFamily="34" charset="0"/>
                <a:cs typeface="Calibri" panose="020F0502020204030204" pitchFamily="34" charset="0"/>
              </a:rPr>
              <a:t>“One of the things I find hardest about governing is </a:t>
            </a:r>
            <a:r>
              <a:rPr lang="en-US" b="1" dirty="0">
                <a:latin typeface="Calibri" panose="020F0502020204030204" pitchFamily="34" charset="0"/>
                <a:cs typeface="Calibri" panose="020F0502020204030204" pitchFamily="34" charset="0"/>
              </a:rPr>
              <a:t>not being able to get any [free] independent advice</a:t>
            </a:r>
            <a:r>
              <a:rPr lang="en-US" dirty="0">
                <a:latin typeface="Calibri" panose="020F0502020204030204" pitchFamily="34" charset="0"/>
                <a:cs typeface="Calibri" panose="020F0502020204030204" pitchFamily="34" charset="0"/>
              </a:rPr>
              <a:t> […] so I feel much happier now that I have a group of friends who are governors. When I was a young governor, this was a challenge and </a:t>
            </a:r>
            <a:r>
              <a:rPr lang="en-US" b="1" dirty="0">
                <a:latin typeface="Calibri" panose="020F0502020204030204" pitchFamily="34" charset="0"/>
                <a:cs typeface="Calibri" panose="020F0502020204030204" pitchFamily="34" charset="0"/>
              </a:rPr>
              <a:t>I was very isolated</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Participant in focus group – volunteers from a white British background, aged under 40</a:t>
            </a:r>
          </a:p>
          <a:p>
            <a:pPr marL="0" marR="2200" indent="0" algn="ctr">
              <a:buNone/>
            </a:pPr>
            <a:endParaRPr lang="en-US" sz="1800" dirty="0">
              <a:latin typeface="Calibri" panose="020F0502020204030204" pitchFamily="34" charset="0"/>
              <a:cs typeface="Calibri" panose="020F0502020204030204" pitchFamily="34" charset="0"/>
            </a:endParaRPr>
          </a:p>
          <a:p>
            <a:pPr marL="0" marR="2200" indent="0" algn="ctr">
              <a:buNone/>
            </a:pPr>
            <a:r>
              <a:rPr lang="en-US" dirty="0">
                <a:latin typeface="Calibri" panose="020F0502020204030204" pitchFamily="34" charset="0"/>
                <a:cs typeface="Calibri" panose="020F0502020204030204" pitchFamily="34" charset="0"/>
              </a:rPr>
              <a:t>“At the board table, </a:t>
            </a:r>
            <a:r>
              <a:rPr lang="en-US" b="1" dirty="0">
                <a:latin typeface="Calibri" panose="020F0502020204030204" pitchFamily="34" charset="0"/>
                <a:cs typeface="Calibri" panose="020F0502020204030204" pitchFamily="34" charset="0"/>
              </a:rPr>
              <a:t>I don't feel like I'm a token person there</a:t>
            </a:r>
            <a:r>
              <a:rPr lang="en-US" dirty="0">
                <a:latin typeface="Calibri" panose="020F0502020204030204" pitchFamily="34" charset="0"/>
                <a:cs typeface="Calibri" panose="020F0502020204030204" pitchFamily="34" charset="0"/>
              </a:rPr>
              <a:t>. There are other people [from ethnic minority backgrounds] and </a:t>
            </a:r>
            <a:r>
              <a:rPr lang="en-US" b="1" dirty="0">
                <a:latin typeface="Calibri" panose="020F0502020204030204" pitchFamily="34" charset="0"/>
                <a:cs typeface="Calibri" panose="020F0502020204030204" pitchFamily="34" charset="0"/>
              </a:rPr>
              <a:t>we’re listened to equally, we equally support and challenge and we're equally supported </a:t>
            </a:r>
            <a:r>
              <a:rPr lang="en-US" dirty="0">
                <a:latin typeface="Calibri" panose="020F0502020204030204" pitchFamily="34" charset="0"/>
                <a:cs typeface="Calibri" panose="020F0502020204030204" pitchFamily="34" charset="0"/>
              </a:rPr>
              <a:t>and challenged in the views that we express. I feel that it's a really productive place.” </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Participant in focus group – volunteers from an ethnic minority background, aged over 40</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4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EEDF-6C55-4243-AD48-D829DF9EC2D6}"/>
              </a:ext>
            </a:extLst>
          </p:cNvPr>
          <p:cNvSpPr>
            <a:spLocks noGrp="1"/>
          </p:cNvSpPr>
          <p:nvPr>
            <p:ph type="title"/>
          </p:nvPr>
        </p:nvSpPr>
        <p:spPr/>
        <p:txBody>
          <a:bodyPr/>
          <a:lstStyle/>
          <a:p>
            <a:r>
              <a:rPr lang="en-GB" b="1" dirty="0"/>
              <a:t>Focus group voices.…</a:t>
            </a:r>
          </a:p>
        </p:txBody>
      </p:sp>
      <p:sp>
        <p:nvSpPr>
          <p:cNvPr id="3" name="Content Placeholder 2">
            <a:extLst>
              <a:ext uri="{FF2B5EF4-FFF2-40B4-BE49-F238E27FC236}">
                <a16:creationId xmlns:a16="http://schemas.microsoft.com/office/drawing/2014/main" id="{13B5FF2C-5275-40AD-81A5-898758BA71C5}"/>
              </a:ext>
            </a:extLst>
          </p:cNvPr>
          <p:cNvSpPr>
            <a:spLocks noGrp="1"/>
          </p:cNvSpPr>
          <p:nvPr>
            <p:ph idx="1"/>
          </p:nvPr>
        </p:nvSpPr>
        <p:spPr>
          <a:xfrm>
            <a:off x="609600" y="1649690"/>
            <a:ext cx="10862821" cy="4408193"/>
          </a:xfrm>
        </p:spPr>
        <p:txBody>
          <a:bodyPr/>
          <a:lstStyle/>
          <a:p>
            <a:pPr marL="0" marR="2200" indent="0" algn="ctr">
              <a:buNone/>
            </a:pPr>
            <a:r>
              <a:rPr lang="en-US" b="0" i="0" u="none" strike="noStrike" baseline="0" dirty="0">
                <a:solidFill>
                  <a:srgbClr val="000000"/>
                </a:solidFill>
                <a:latin typeface="Calibri" panose="020F0502020204030204" pitchFamily="34" charset="0"/>
                <a:cs typeface="Calibri" panose="020F0502020204030204" pitchFamily="34" charset="0"/>
              </a:rPr>
              <a:t>“</a:t>
            </a:r>
            <a:r>
              <a:rPr lang="en-US" b="1" i="0" u="none" strike="noStrike" baseline="0" dirty="0">
                <a:solidFill>
                  <a:srgbClr val="000000"/>
                </a:solidFill>
                <a:latin typeface="Calibri" panose="020F0502020204030204" pitchFamily="34" charset="0"/>
                <a:cs typeface="Calibri" panose="020F0502020204030204" pitchFamily="34" charset="0"/>
              </a:rPr>
              <a:t>Superb board, excellent chair, excellent clerk</a:t>
            </a:r>
            <a:r>
              <a:rPr lang="en-US" b="0" i="0" u="none" strike="noStrike" baseline="0" dirty="0">
                <a:solidFill>
                  <a:srgbClr val="000000"/>
                </a:solidFill>
                <a:latin typeface="Calibri" panose="020F0502020204030204" pitchFamily="34" charset="0"/>
                <a:cs typeface="Calibri" panose="020F0502020204030204" pitchFamily="34" charset="0"/>
              </a:rPr>
              <a:t>. Between them they ensure that everybody is contributing and it doesn't feel like you're picking people out to contribute. It feels very natural and </a:t>
            </a:r>
            <a:r>
              <a:rPr lang="en-US" b="1" i="0" u="none" strike="noStrike" baseline="0" dirty="0">
                <a:solidFill>
                  <a:srgbClr val="000000"/>
                </a:solidFill>
                <a:latin typeface="Calibri" panose="020F0502020204030204" pitchFamily="34" charset="0"/>
                <a:cs typeface="Calibri" panose="020F0502020204030204" pitchFamily="34" charset="0"/>
              </a:rPr>
              <a:t>I can only put that down to a very good team and it's a diverse and inclusive group</a:t>
            </a:r>
            <a:r>
              <a:rPr lang="en-US" b="0" i="0" u="none" strike="noStrike" baseline="0" dirty="0">
                <a:solidFill>
                  <a:srgbClr val="000000"/>
                </a:solidFill>
                <a:latin typeface="Calibri" panose="020F0502020204030204" pitchFamily="34" charset="0"/>
                <a:cs typeface="Calibri" panose="020F0502020204030204" pitchFamily="34" charset="0"/>
              </a:rPr>
              <a:t>.” </a:t>
            </a:r>
            <a:br>
              <a:rPr lang="en-US" b="0" i="0" u="none" strike="noStrike" baseline="0" dirty="0">
                <a:solidFill>
                  <a:srgbClr val="000000"/>
                </a:solidFill>
                <a:latin typeface="Calibri" panose="020F0502020204030204" pitchFamily="34" charset="0"/>
                <a:cs typeface="Calibri" panose="020F0502020204030204" pitchFamily="34" charset="0"/>
              </a:rPr>
            </a:br>
            <a:r>
              <a:rPr lang="en-US" sz="1800" b="0" i="0" u="none" strike="noStrike" baseline="0" dirty="0">
                <a:solidFill>
                  <a:srgbClr val="000000"/>
                </a:solidFill>
                <a:latin typeface="Calibri" panose="020F0502020204030204" pitchFamily="34" charset="0"/>
                <a:cs typeface="Calibri" panose="020F0502020204030204" pitchFamily="34" charset="0"/>
              </a:rPr>
              <a:t>Participant in focus group – volunteers from an ethnic minority background, aged under 40 </a:t>
            </a:r>
          </a:p>
          <a:p>
            <a:pPr marL="0" marR="2200" indent="0" algn="ctr">
              <a:buNone/>
            </a:pPr>
            <a:endParaRPr lang="en-US" b="0" i="0" u="none" strike="noStrike" baseline="0" dirty="0">
              <a:solidFill>
                <a:srgbClr val="000000"/>
              </a:solidFill>
              <a:latin typeface="Calibri" panose="020F0502020204030204" pitchFamily="34" charset="0"/>
              <a:cs typeface="Calibri" panose="020F0502020204030204" pitchFamily="34" charset="0"/>
            </a:endParaRPr>
          </a:p>
          <a:p>
            <a:pPr marL="0" marR="2200" indent="0" algn="ctr">
              <a:buNone/>
            </a:pPr>
            <a:r>
              <a:rPr lang="en-US" b="0" i="0" u="none" strike="noStrike" baseline="0" dirty="0">
                <a:solidFill>
                  <a:srgbClr val="000000"/>
                </a:solidFill>
                <a:latin typeface="Calibri" panose="020F0502020204030204" pitchFamily="34" charset="0"/>
                <a:cs typeface="Calibri" panose="020F0502020204030204" pitchFamily="34" charset="0"/>
              </a:rPr>
              <a:t>“The head and the chair both </a:t>
            </a:r>
            <a:r>
              <a:rPr lang="en-US" b="1" i="0" u="none" strike="noStrike" baseline="0" dirty="0">
                <a:solidFill>
                  <a:srgbClr val="000000"/>
                </a:solidFill>
                <a:latin typeface="Calibri" panose="020F0502020204030204" pitchFamily="34" charset="0"/>
                <a:cs typeface="Calibri" panose="020F0502020204030204" pitchFamily="34" charset="0"/>
              </a:rPr>
              <a:t>draw challenge from the right people </a:t>
            </a:r>
            <a:r>
              <a:rPr lang="en-US" b="0" i="0" u="none" strike="noStrike" baseline="0" dirty="0">
                <a:solidFill>
                  <a:srgbClr val="000000"/>
                </a:solidFill>
                <a:latin typeface="Calibri" panose="020F0502020204030204" pitchFamily="34" charset="0"/>
                <a:cs typeface="Calibri" panose="020F0502020204030204" pitchFamily="34" charset="0"/>
              </a:rPr>
              <a:t>at the right time and </a:t>
            </a:r>
            <a:r>
              <a:rPr lang="en-US" b="1" i="0" u="none" strike="noStrike" baseline="0" dirty="0">
                <a:solidFill>
                  <a:srgbClr val="000000"/>
                </a:solidFill>
                <a:latin typeface="Calibri" panose="020F0502020204030204" pitchFamily="34" charset="0"/>
                <a:cs typeface="Calibri" panose="020F0502020204030204" pitchFamily="34" charset="0"/>
              </a:rPr>
              <a:t>that does add to your confidence </a:t>
            </a:r>
            <a:r>
              <a:rPr lang="en-US" b="0" i="0" u="none" strike="noStrike" baseline="0" dirty="0">
                <a:solidFill>
                  <a:srgbClr val="000000"/>
                </a:solidFill>
                <a:latin typeface="Calibri" panose="020F0502020204030204" pitchFamily="34" charset="0"/>
                <a:cs typeface="Calibri" panose="020F0502020204030204" pitchFamily="34" charset="0"/>
              </a:rPr>
              <a:t>because you're being invited to contribute.” </a:t>
            </a:r>
            <a:br>
              <a:rPr lang="en-US" b="0" i="0" u="none" strike="noStrike" baseline="0" dirty="0">
                <a:solidFill>
                  <a:srgbClr val="000000"/>
                </a:solidFill>
                <a:latin typeface="Calibri" panose="020F0502020204030204" pitchFamily="34" charset="0"/>
                <a:cs typeface="Calibri" panose="020F0502020204030204" pitchFamily="34" charset="0"/>
              </a:rPr>
            </a:br>
            <a:r>
              <a:rPr lang="en-US" sz="1800" b="0" i="0" u="none" strike="noStrike" baseline="0" dirty="0">
                <a:solidFill>
                  <a:srgbClr val="000000"/>
                </a:solidFill>
                <a:latin typeface="Calibri" panose="020F0502020204030204" pitchFamily="34" charset="0"/>
                <a:cs typeface="Calibri" panose="020F0502020204030204" pitchFamily="34" charset="0"/>
              </a:rPr>
              <a:t>Participant in focus group – volunteers from a white British background, aged under 40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06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a:t>Inclusion: what will make the difference</a:t>
            </a:r>
          </a:p>
        </p:txBody>
      </p:sp>
      <p:sp>
        <p:nvSpPr>
          <p:cNvPr id="5" name="Content Placeholder 4">
            <a:extLst>
              <a:ext uri="{FF2B5EF4-FFF2-40B4-BE49-F238E27FC236}">
                <a16:creationId xmlns:a16="http://schemas.microsoft.com/office/drawing/2014/main" id="{A7064BDB-6D27-4570-AC1D-2CAB7BC19A09}"/>
              </a:ext>
            </a:extLst>
          </p:cNvPr>
          <p:cNvSpPr>
            <a:spLocks noGrp="1"/>
          </p:cNvSpPr>
          <p:nvPr>
            <p:ph idx="1"/>
          </p:nvPr>
        </p:nvSpPr>
        <p:spPr>
          <a:xfrm>
            <a:off x="609600" y="980388"/>
            <a:ext cx="10972800" cy="5077496"/>
          </a:xfrm>
        </p:spPr>
        <p:txBody>
          <a:bodyPr/>
          <a:lstStyle/>
          <a:p>
            <a:r>
              <a:rPr lang="en-GB" b="1" dirty="0">
                <a:latin typeface="Calibri" panose="020F0502020204030204" pitchFamily="34" charset="0"/>
                <a:cs typeface="Calibri" panose="020F0502020204030204" pitchFamily="34" charset="0"/>
              </a:rPr>
              <a:t>Creating a welcoming and listening culture </a:t>
            </a:r>
            <a:r>
              <a:rPr lang="en-GB"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so that all volunteers can participate and contribute to decision-making and so that they feel their contribution is valued, listened to and makes a difference. </a:t>
            </a:r>
          </a:p>
          <a:p>
            <a:endParaRPr lang="en-US" sz="1000"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Important role of leaders</a:t>
            </a:r>
            <a:r>
              <a:rPr lang="en-GB" dirty="0">
                <a:latin typeface="Calibri" panose="020F0502020204030204" pitchFamily="34" charset="0"/>
                <a:cs typeface="Calibri" panose="020F0502020204030204" pitchFamily="34" charset="0"/>
              </a:rPr>
              <a:t> – volunteers </a:t>
            </a:r>
            <a:r>
              <a:rPr lang="en-US" dirty="0">
                <a:latin typeface="Calibri" panose="020F0502020204030204" pitchFamily="34" charset="0"/>
                <a:cs typeface="Calibri" panose="020F0502020204030204" pitchFamily="34" charset="0"/>
              </a:rPr>
              <a:t>being invited to participate in discussions, being encouraged to speak up and having their contributions acknowledged helped focus group participants feel valued and confident. </a:t>
            </a:r>
          </a:p>
          <a:p>
            <a:pPr marL="0" indent="0">
              <a:buNone/>
            </a:pPr>
            <a:endParaRPr lang="en-GB" sz="1000" dirty="0">
              <a:latin typeface="Calibri" panose="020F0502020204030204" pitchFamily="34" charset="0"/>
              <a:cs typeface="Calibri" panose="020F0502020204030204" pitchFamily="34" charset="0"/>
            </a:endParaRPr>
          </a:p>
          <a:p>
            <a:pPr>
              <a:spcAft>
                <a:spcPts val="1200"/>
              </a:spcAft>
            </a:pPr>
            <a:r>
              <a:rPr lang="en-GB" b="1" dirty="0">
                <a:latin typeface="Calibri" panose="020F0502020204030204" pitchFamily="34" charset="0"/>
                <a:cs typeface="Calibri" panose="020F0502020204030204" pitchFamily="34" charset="0"/>
              </a:rPr>
              <a:t>High quality induction </a:t>
            </a:r>
            <a:r>
              <a:rPr lang="en-GB" dirty="0">
                <a:latin typeface="Calibri" panose="020F0502020204030204" pitchFamily="34" charset="0"/>
                <a:cs typeface="Calibri" panose="020F0502020204030204" pitchFamily="34" charset="0"/>
              </a:rPr>
              <a:t>including buddying – </a:t>
            </a:r>
            <a:r>
              <a:rPr lang="en-US" dirty="0">
                <a:latin typeface="Calibri" panose="020F0502020204030204" pitchFamily="34" charset="0"/>
                <a:cs typeface="Calibri" panose="020F0502020204030204" pitchFamily="34" charset="0"/>
              </a:rPr>
              <a:t>for all governors and trustees is crucial in raising the effectiveness of governance and giving volunteers a confident start to their role. Experience was very patchy.</a:t>
            </a:r>
          </a:p>
          <a:p>
            <a:r>
              <a:rPr lang="en-US" b="1" dirty="0">
                <a:latin typeface="Calibri" panose="020F0502020204030204" pitchFamily="34" charset="0"/>
                <a:cs typeface="Calibri" panose="020F0502020204030204" pitchFamily="34" charset="0"/>
              </a:rPr>
              <a:t>Consider timings of meetings &amp; digital inclusion</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4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0DAB7-5DF6-433E-8160-CD1AF00D296A}"/>
              </a:ext>
            </a:extLst>
          </p:cNvPr>
          <p:cNvSpPr>
            <a:spLocks noGrp="1"/>
          </p:cNvSpPr>
          <p:nvPr>
            <p:ph type="title"/>
          </p:nvPr>
        </p:nvSpPr>
        <p:spPr/>
        <p:txBody>
          <a:bodyPr/>
          <a:lstStyle/>
          <a:p>
            <a:r>
              <a:rPr lang="en-GB" b="1">
                <a:latin typeface="Calibri" panose="020F0502020204030204" pitchFamily="34" charset="0"/>
                <a:cs typeface="Calibri" panose="020F0502020204030204" pitchFamily="34" charset="0"/>
              </a:rPr>
              <a:t>Welcome &amp; induction</a:t>
            </a:r>
            <a:endParaRPr lang="en-US" b="1">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6A616219-7D5F-4909-A329-83E8FFDF08E0}"/>
              </a:ext>
            </a:extLst>
          </p:cNvPr>
          <p:cNvSpPr>
            <a:spLocks noGrp="1"/>
          </p:cNvSpPr>
          <p:nvPr>
            <p:ph idx="1"/>
          </p:nvPr>
        </p:nvSpPr>
        <p:spPr/>
        <p:txBody>
          <a:bodyPr/>
          <a:lstStyle/>
          <a:p>
            <a:pPr marL="457200" indent="-457200">
              <a:spcAft>
                <a:spcPts val="600"/>
              </a:spcAft>
              <a:buFont typeface="+mj-lt"/>
              <a:buAutoNum type="arabicPeriod"/>
            </a:pPr>
            <a:r>
              <a:rPr lang="en-US" dirty="0">
                <a:latin typeface="Calibri" panose="020F0502020204030204" pitchFamily="34" charset="0"/>
                <a:cs typeface="Calibri" panose="020F0502020204030204" pitchFamily="34" charset="0"/>
              </a:rPr>
              <a:t>Arrange an introductory visit and meeting: often this will include the head </a:t>
            </a:r>
          </a:p>
          <a:p>
            <a:pPr marL="457200" indent="-457200">
              <a:spcAft>
                <a:spcPts val="600"/>
              </a:spcAft>
              <a:buFont typeface="+mj-lt"/>
              <a:buAutoNum type="arabicPeriod"/>
            </a:pPr>
            <a:r>
              <a:rPr lang="en-US" dirty="0">
                <a:latin typeface="Calibri" panose="020F0502020204030204" pitchFamily="34" charset="0"/>
                <a:cs typeface="Calibri" panose="020F0502020204030204" pitchFamily="34" charset="0"/>
              </a:rPr>
              <a:t>Introduce other contacts:</a:t>
            </a:r>
          </a:p>
          <a:p>
            <a:pPr marL="857250" lvl="1" indent="-457200">
              <a:spcAft>
                <a:spcPts val="600"/>
              </a:spcAft>
            </a:pPr>
            <a:r>
              <a:rPr lang="en-US" dirty="0">
                <a:latin typeface="Calibri" panose="020F0502020204030204" pitchFamily="34" charset="0"/>
                <a:cs typeface="Calibri" panose="020F0502020204030204" pitchFamily="34" charset="0"/>
              </a:rPr>
              <a:t>Clerk/governance professional</a:t>
            </a:r>
          </a:p>
          <a:p>
            <a:pPr marL="857250" lvl="1" indent="-457200">
              <a:spcAft>
                <a:spcPts val="600"/>
              </a:spcAft>
            </a:pPr>
            <a:r>
              <a:rPr lang="en-US" dirty="0">
                <a:latin typeface="Calibri" panose="020F0502020204030204" pitchFamily="34" charset="0"/>
                <a:cs typeface="Calibri" panose="020F0502020204030204" pitchFamily="34" charset="0"/>
              </a:rPr>
              <a:t>Buddy/mentor</a:t>
            </a:r>
          </a:p>
          <a:p>
            <a:pPr marL="457200" indent="-457200">
              <a:spcAft>
                <a:spcPts val="600"/>
              </a:spcAft>
              <a:buFont typeface="+mj-lt"/>
              <a:buAutoNum type="arabicPeriod"/>
            </a:pPr>
            <a:r>
              <a:rPr lang="en-US" dirty="0">
                <a:latin typeface="Calibri" panose="020F0502020204030204" pitchFamily="34" charset="0"/>
                <a:cs typeface="Calibri" panose="020F0502020204030204" pitchFamily="34" charset="0"/>
              </a:rPr>
              <a:t>Provide an information pack:</a:t>
            </a:r>
          </a:p>
          <a:p>
            <a:pPr marL="857250" lvl="1" indent="-457200">
              <a:spcAft>
                <a:spcPts val="600"/>
              </a:spcAft>
            </a:pPr>
            <a:r>
              <a:rPr lang="en-US" dirty="0">
                <a:latin typeface="Calibri" panose="020F0502020204030204" pitchFamily="34" charset="0"/>
                <a:cs typeface="Calibri" panose="020F0502020204030204" pitchFamily="34" charset="0"/>
              </a:rPr>
              <a:t>understanding the role </a:t>
            </a:r>
          </a:p>
          <a:p>
            <a:pPr marL="857250" lvl="1" indent="-457200">
              <a:spcAft>
                <a:spcPts val="600"/>
              </a:spcAft>
            </a:pPr>
            <a:r>
              <a:rPr lang="en-US" dirty="0">
                <a:latin typeface="Calibri" panose="020F0502020204030204" pitchFamily="34" charset="0"/>
                <a:cs typeface="Calibri" panose="020F0502020204030204" pitchFamily="34" charset="0"/>
              </a:rPr>
              <a:t>knowing the school/trust</a:t>
            </a:r>
          </a:p>
          <a:p>
            <a:pPr marL="457200" indent="-457200">
              <a:spcAft>
                <a:spcPts val="600"/>
              </a:spcAft>
              <a:buFont typeface="+mj-lt"/>
              <a:buAutoNum type="arabicPeriod"/>
            </a:pPr>
            <a:r>
              <a:rPr lang="en-US" dirty="0">
                <a:latin typeface="Calibri" panose="020F0502020204030204" pitchFamily="34" charset="0"/>
                <a:cs typeface="Calibri" panose="020F0502020204030204" pitchFamily="34" charset="0"/>
              </a:rPr>
              <a:t>Signpost to an induction training course </a:t>
            </a:r>
          </a:p>
          <a:p>
            <a:pPr marL="457200" indent="-457200">
              <a:spcAft>
                <a:spcPts val="600"/>
              </a:spcAft>
              <a:buFont typeface="+mj-lt"/>
              <a:buAutoNum type="arabicPeriod"/>
            </a:pPr>
            <a:r>
              <a:rPr lang="en-US" dirty="0">
                <a:latin typeface="Calibri" panose="020F0502020204030204" pitchFamily="34" charset="0"/>
                <a:cs typeface="Calibri" panose="020F0502020204030204" pitchFamily="34" charset="0"/>
              </a:rPr>
              <a:t>Offer support prior to the first meeting </a:t>
            </a:r>
          </a:p>
        </p:txBody>
      </p:sp>
      <p:pic>
        <p:nvPicPr>
          <p:cNvPr id="8" name="Picture 7">
            <a:extLst>
              <a:ext uri="{FF2B5EF4-FFF2-40B4-BE49-F238E27FC236}">
                <a16:creationId xmlns:a16="http://schemas.microsoft.com/office/drawing/2014/main" id="{9BC2FA4D-2D24-43B6-BA15-2FE0F3B049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095" y="1739254"/>
            <a:ext cx="4426911" cy="4498058"/>
          </a:xfrm>
          <a:prstGeom prst="rect">
            <a:avLst/>
          </a:prstGeom>
        </p:spPr>
      </p:pic>
    </p:spTree>
    <p:extLst>
      <p:ext uri="{BB962C8B-B14F-4D97-AF65-F5344CB8AC3E}">
        <p14:creationId xmlns:p14="http://schemas.microsoft.com/office/powerpoint/2010/main" val="304908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C52EE4-FFE3-42D8-8301-EAC3A05C7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8646" y="1520189"/>
            <a:ext cx="2880511" cy="4076288"/>
          </a:xfrm>
          <a:prstGeom prst="rect">
            <a:avLst/>
          </a:prstGeom>
          <a:solidFill>
            <a:schemeClr val="bg1"/>
          </a:solidFill>
          <a:ln w="12700">
            <a:solidFill>
              <a:schemeClr val="tx1"/>
            </a:solidFill>
          </a:ln>
          <a:effectLst>
            <a:outerShdw blurRad="152400" dist="38100" dir="2700000" sx="101000" sy="101000" algn="tl" rotWithShape="0">
              <a:schemeClr val="tx1">
                <a:alpha val="20000"/>
              </a:schemeClr>
            </a:outerShdw>
          </a:effectLst>
        </p:spPr>
      </p:pic>
      <p:sp>
        <p:nvSpPr>
          <p:cNvPr id="3" name="Title 2">
            <a:extLst>
              <a:ext uri="{FF2B5EF4-FFF2-40B4-BE49-F238E27FC236}">
                <a16:creationId xmlns:a16="http://schemas.microsoft.com/office/drawing/2014/main" id="{1E8F7E6B-2127-4FBF-88AD-B376B7D3A0B7}"/>
              </a:ext>
            </a:extLst>
          </p:cNvPr>
          <p:cNvSpPr>
            <a:spLocks noGrp="1"/>
          </p:cNvSpPr>
          <p:nvPr>
            <p:ph type="title"/>
          </p:nvPr>
        </p:nvSpPr>
        <p:spPr>
          <a:xfrm>
            <a:off x="605806" y="344668"/>
            <a:ext cx="11253113" cy="708069"/>
          </a:xfrm>
        </p:spPr>
        <p:txBody>
          <a:bodyPr/>
          <a:lstStyle/>
          <a:p>
            <a:r>
              <a:rPr lang="en-US">
                <a:latin typeface="Calibri" panose="020F0502020204030204" pitchFamily="34" charset="0"/>
                <a:cs typeface="Calibri" panose="020F0502020204030204" pitchFamily="34" charset="0"/>
              </a:rPr>
              <a:t>Welcome to a Multi Academy Trust and Welcome to Governance</a:t>
            </a:r>
            <a:br>
              <a:rPr lang="en-US" sz="3600">
                <a:latin typeface="Calibri" panose="020F0502020204030204" pitchFamily="34" charset="0"/>
                <a:cs typeface="Calibri" panose="020F0502020204030204" pitchFamily="34" charset="0"/>
              </a:rPr>
            </a:br>
            <a:endParaRPr lang="en-GB" sz="360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0CC8CA0-676E-4212-9827-3AE6FE91B5FF}"/>
              </a:ext>
            </a:extLst>
          </p:cNvPr>
          <p:cNvSpPr/>
          <p:nvPr/>
        </p:nvSpPr>
        <p:spPr>
          <a:xfrm>
            <a:off x="3889519" y="1667769"/>
            <a:ext cx="174321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GB" sz="2000" b="0" i="0" u="none" strike="noStrike" kern="1200" cap="none" spc="0" normalizeH="0" baseline="0" noProof="0">
                <a:ln>
                  <a:noFill/>
                </a:ln>
                <a:solidFill>
                  <a:srgbClr val="7EB2E6">
                    <a:lumMod val="50000"/>
                  </a:srgbClr>
                </a:solidFill>
                <a:effectLst/>
                <a:uLnTx/>
                <a:uFillTx/>
                <a:latin typeface="Calibri" panose="020F0502020204030204" pitchFamily="34" charset="0"/>
                <a:ea typeface="+mn-ea"/>
                <a:cs typeface="Calibri" panose="020F0502020204030204" pitchFamily="34" charset="0"/>
              </a:rPr>
              <a:t>A guide for newly appointed trustees </a:t>
            </a:r>
          </a:p>
        </p:txBody>
      </p:sp>
      <p:sp>
        <p:nvSpPr>
          <p:cNvPr id="6" name="TextBox 5">
            <a:extLst>
              <a:ext uri="{FF2B5EF4-FFF2-40B4-BE49-F238E27FC236}">
                <a16:creationId xmlns:a16="http://schemas.microsoft.com/office/drawing/2014/main" id="{7D832639-C726-4B3B-A7B5-9B08088F5BF2}"/>
              </a:ext>
            </a:extLst>
          </p:cNvPr>
          <p:cNvSpPr txBox="1"/>
          <p:nvPr/>
        </p:nvSpPr>
        <p:spPr>
          <a:xfrm>
            <a:off x="9689701" y="3899696"/>
            <a:ext cx="2034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Members: £8              Non-members: £16</a:t>
            </a:r>
          </a:p>
        </p:txBody>
      </p:sp>
      <p:sp>
        <p:nvSpPr>
          <p:cNvPr id="7" name="TextBox 6">
            <a:extLst>
              <a:ext uri="{FF2B5EF4-FFF2-40B4-BE49-F238E27FC236}">
                <a16:creationId xmlns:a16="http://schemas.microsoft.com/office/drawing/2014/main" id="{96F377C7-3173-4C30-9BF4-C010A58A2E73}"/>
              </a:ext>
            </a:extLst>
          </p:cNvPr>
          <p:cNvSpPr txBox="1"/>
          <p:nvPr/>
        </p:nvSpPr>
        <p:spPr>
          <a:xfrm>
            <a:off x="848761" y="5694597"/>
            <a:ext cx="25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www.nga.org.uk/wmat</a:t>
            </a:r>
          </a:p>
        </p:txBody>
      </p:sp>
      <p:pic>
        <p:nvPicPr>
          <p:cNvPr id="5" name="Picture 4">
            <a:extLst>
              <a:ext uri="{FF2B5EF4-FFF2-40B4-BE49-F238E27FC236}">
                <a16:creationId xmlns:a16="http://schemas.microsoft.com/office/drawing/2014/main" id="{F3535E6F-36F1-BAFB-0E31-42487A836C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90803" y="1520189"/>
            <a:ext cx="2880511" cy="4076288"/>
          </a:xfrm>
          <a:prstGeom prst="rect">
            <a:avLst/>
          </a:prstGeom>
          <a:ln w="12700">
            <a:solidFill>
              <a:schemeClr val="bg1">
                <a:lumMod val="65000"/>
              </a:schemeClr>
            </a:solidFill>
          </a:ln>
          <a:effectLst>
            <a:outerShdw blurRad="152400" dist="38100" dir="2700000" sx="101000" sy="101000" algn="tl" rotWithShape="0">
              <a:prstClr val="black">
                <a:alpha val="20000"/>
              </a:prstClr>
            </a:outerShdw>
          </a:effectLst>
        </p:spPr>
      </p:pic>
      <p:sp>
        <p:nvSpPr>
          <p:cNvPr id="10" name="TextBox 9">
            <a:extLst>
              <a:ext uri="{FF2B5EF4-FFF2-40B4-BE49-F238E27FC236}">
                <a16:creationId xmlns:a16="http://schemas.microsoft.com/office/drawing/2014/main" id="{118C2BD7-2E82-1FBE-7B55-CCBE276A69B8}"/>
              </a:ext>
            </a:extLst>
          </p:cNvPr>
          <p:cNvSpPr txBox="1"/>
          <p:nvPr/>
        </p:nvSpPr>
        <p:spPr>
          <a:xfrm>
            <a:off x="6390803" y="5694597"/>
            <a:ext cx="3332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www.nga.org.uk/publications</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F3F2AF69-3094-B3D3-1DCF-FCFF8C1CB8B6}"/>
              </a:ext>
            </a:extLst>
          </p:cNvPr>
          <p:cNvSpPr/>
          <p:nvPr/>
        </p:nvSpPr>
        <p:spPr>
          <a:xfrm>
            <a:off x="9835395" y="1664950"/>
            <a:ext cx="174321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GB" sz="2000" b="0" i="0" u="none" strike="noStrike" kern="1200" cap="none" spc="0" normalizeH="0" baseline="0" noProof="0">
                <a:ln>
                  <a:noFill/>
                </a:ln>
                <a:solidFill>
                  <a:srgbClr val="7EB2E6">
                    <a:lumMod val="50000"/>
                  </a:srgbClr>
                </a:solidFill>
                <a:effectLst/>
                <a:uLnTx/>
                <a:uFillTx/>
                <a:latin typeface="Calibri" panose="020F0502020204030204" pitchFamily="34" charset="0"/>
                <a:ea typeface="+mn-ea"/>
                <a:cs typeface="Calibri" panose="020F0502020204030204" pitchFamily="34" charset="0"/>
              </a:rPr>
              <a:t>A guide for newly appointed governors </a:t>
            </a:r>
          </a:p>
        </p:txBody>
      </p:sp>
    </p:spTree>
    <p:extLst>
      <p:ext uri="{BB962C8B-B14F-4D97-AF65-F5344CB8AC3E}">
        <p14:creationId xmlns:p14="http://schemas.microsoft.com/office/powerpoint/2010/main" val="20039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19B1A-5D8B-45B6-901A-34C164CB191B}"/>
              </a:ext>
            </a:extLst>
          </p:cNvPr>
          <p:cNvSpPr>
            <a:spLocks noGrp="1"/>
          </p:cNvSpPr>
          <p:nvPr>
            <p:ph idx="1"/>
          </p:nvPr>
        </p:nvSpPr>
        <p:spPr>
          <a:xfrm>
            <a:off x="688909" y="1872278"/>
            <a:ext cx="7344747" cy="4677812"/>
          </a:xfrm>
        </p:spPr>
        <p:txBody>
          <a:bodyPr>
            <a:normAutofit lnSpcReduction="10000"/>
          </a:bodyPr>
          <a:lstStyle/>
          <a:p>
            <a:pPr marL="0" indent="0">
              <a:lnSpc>
                <a:spcPct val="110000"/>
              </a:lnSpc>
              <a:spcAft>
                <a:spcPts val="600"/>
              </a:spcAft>
              <a:buNone/>
            </a:pPr>
            <a:r>
              <a:rPr lang="en-US" sz="3000" b="1" dirty="0"/>
              <a:t>Bespoke free session for NGA GOLD members during a new volunteer’s first session, separately for: </a:t>
            </a:r>
          </a:p>
          <a:p>
            <a:pPr>
              <a:lnSpc>
                <a:spcPct val="110000"/>
              </a:lnSpc>
              <a:spcBef>
                <a:spcPts val="0"/>
              </a:spcBef>
              <a:spcAft>
                <a:spcPts val="600"/>
              </a:spcAft>
            </a:pPr>
            <a:r>
              <a:rPr lang="en-US" sz="3000" b="1" dirty="0"/>
              <a:t>For new trustees of a SAT board</a:t>
            </a:r>
          </a:p>
          <a:p>
            <a:pPr>
              <a:lnSpc>
                <a:spcPct val="110000"/>
              </a:lnSpc>
              <a:spcBef>
                <a:spcPts val="0"/>
              </a:spcBef>
              <a:spcAft>
                <a:spcPts val="600"/>
              </a:spcAft>
            </a:pPr>
            <a:r>
              <a:rPr lang="en-US" sz="3000" b="1" dirty="0"/>
              <a:t>For new governors on a local academy committee within a MAT</a:t>
            </a:r>
          </a:p>
          <a:p>
            <a:pPr>
              <a:lnSpc>
                <a:spcPct val="110000"/>
              </a:lnSpc>
              <a:spcBef>
                <a:spcPts val="0"/>
              </a:spcBef>
              <a:spcAft>
                <a:spcPts val="600"/>
              </a:spcAft>
            </a:pPr>
            <a:r>
              <a:rPr lang="en-US" sz="3000" b="1" dirty="0"/>
              <a:t>For new trustees of a MAT board</a:t>
            </a:r>
          </a:p>
          <a:p>
            <a:pPr>
              <a:lnSpc>
                <a:spcPct val="110000"/>
              </a:lnSpc>
              <a:spcBef>
                <a:spcPts val="0"/>
              </a:spcBef>
              <a:spcAft>
                <a:spcPts val="600"/>
              </a:spcAft>
            </a:pPr>
            <a:r>
              <a:rPr lang="en-US" sz="3000" b="1" dirty="0"/>
              <a:t>For new governors in maintained schools</a:t>
            </a:r>
            <a:br>
              <a:rPr lang="en-US" b="1" dirty="0"/>
            </a:br>
            <a:endParaRPr lang="en-GB" dirty="0"/>
          </a:p>
        </p:txBody>
      </p:sp>
    </p:spTree>
    <p:extLst>
      <p:ext uri="{BB962C8B-B14F-4D97-AF65-F5344CB8AC3E}">
        <p14:creationId xmlns:p14="http://schemas.microsoft.com/office/powerpoint/2010/main" val="2624809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Back to e</a:t>
            </a:r>
            <a:r>
              <a:rPr lang="en-GB" b="1" dirty="0">
                <a:latin typeface="Calibri" panose="020F0502020204030204" pitchFamily="34" charset="0"/>
                <a:cs typeface="Calibri" panose="020F0502020204030204" pitchFamily="34" charset="0"/>
              </a:rPr>
              <a:t>valuation</a:t>
            </a:r>
          </a:p>
        </p:txBody>
      </p:sp>
      <p:sp>
        <p:nvSpPr>
          <p:cNvPr id="2" name="Content Placeholder 1"/>
          <p:cNvSpPr>
            <a:spLocks noGrp="1"/>
          </p:cNvSpPr>
          <p:nvPr>
            <p:ph idx="1"/>
          </p:nvPr>
        </p:nvSpPr>
        <p:spPr>
          <a:xfrm>
            <a:off x="605807" y="891687"/>
            <a:ext cx="10972800" cy="4789124"/>
          </a:xfrm>
        </p:spPr>
        <p:txBody>
          <a:bodyPr/>
          <a:lstStyle/>
          <a:p>
            <a:r>
              <a:rPr lang="en-US" dirty="0">
                <a:latin typeface="Calibri" panose="020F0502020204030204" pitchFamily="34" charset="0"/>
                <a:cs typeface="Calibri" panose="020F0502020204030204" pitchFamily="34" charset="0"/>
              </a:rPr>
              <a:t>What to evaluate?</a:t>
            </a:r>
          </a:p>
          <a:p>
            <a:pPr lvl="1"/>
            <a:r>
              <a:rPr lang="en-US" dirty="0">
                <a:latin typeface="Calibri" panose="020F0502020204030204" pitchFamily="34" charset="0"/>
                <a:cs typeface="Calibri" panose="020F0502020204030204" pitchFamily="34" charset="0"/>
              </a:rPr>
              <a:t>Board composition &amp; dynamics</a:t>
            </a:r>
          </a:p>
          <a:p>
            <a:pPr lvl="1"/>
            <a:r>
              <a:rPr lang="en-US" dirty="0">
                <a:latin typeface="Calibri" panose="020F0502020204030204" pitchFamily="34" charset="0"/>
                <a:cs typeface="Calibri" panose="020F0502020204030204" pitchFamily="34" charset="0"/>
              </a:rPr>
              <a:t>Governor skills &amp; experience</a:t>
            </a:r>
          </a:p>
          <a:p>
            <a:pPr lvl="1"/>
            <a:r>
              <a:rPr lang="en-US" dirty="0">
                <a:latin typeface="Calibri" panose="020F0502020204030204" pitchFamily="34" charset="0"/>
                <a:cs typeface="Calibri" panose="020F0502020204030204" pitchFamily="34" charset="0"/>
              </a:rPr>
              <a:t>Board effectiveness</a:t>
            </a:r>
          </a:p>
          <a:p>
            <a:r>
              <a:rPr lang="en-US" dirty="0">
                <a:latin typeface="Calibri" panose="020F0502020204030204" pitchFamily="34" charset="0"/>
                <a:cs typeface="Calibri" panose="020F0502020204030204" pitchFamily="34" charset="0"/>
              </a:rPr>
              <a:t>How in addition to skills audit?</a:t>
            </a:r>
          </a:p>
          <a:p>
            <a:pPr lvl="1"/>
            <a:r>
              <a:rPr lang="en-GB" dirty="0">
                <a:latin typeface="Calibri" panose="020F0502020204030204" pitchFamily="34" charset="0"/>
                <a:cs typeface="Calibri" panose="020F0502020204030204" pitchFamily="34" charset="0"/>
              </a:rPr>
              <a:t>Annual conversations</a:t>
            </a:r>
          </a:p>
          <a:p>
            <a:pPr lvl="1"/>
            <a:r>
              <a:rPr lang="en-GB" dirty="0">
                <a:latin typeface="Calibri" panose="020F0502020204030204" pitchFamily="34" charset="0"/>
                <a:cs typeface="Calibri" panose="020F0502020204030204" pitchFamily="34" charset="0"/>
              </a:rPr>
              <a:t>Use your governance professional for advice</a:t>
            </a:r>
          </a:p>
          <a:p>
            <a:pPr lvl="1"/>
            <a:r>
              <a:rPr lang="en-GB" dirty="0">
                <a:latin typeface="Calibri" panose="020F0502020204030204" pitchFamily="34" charset="0"/>
                <a:cs typeface="Calibri" panose="020F0502020204030204" pitchFamily="34" charset="0"/>
              </a:rPr>
              <a:t>Self-evaluation </a:t>
            </a:r>
            <a:r>
              <a:rPr lang="en-GB" dirty="0" err="1">
                <a:latin typeface="Calibri" panose="020F0502020204030204" pitchFamily="34" charset="0"/>
                <a:cs typeface="Calibri" panose="020F0502020204030204" pitchFamily="34" charset="0"/>
              </a:rPr>
              <a:t>eg</a:t>
            </a:r>
            <a:r>
              <a:rPr lang="en-GB" dirty="0">
                <a:latin typeface="Calibri" panose="020F0502020204030204" pitchFamily="34" charset="0"/>
                <a:cs typeface="Calibri" panose="020F0502020204030204" pitchFamily="34" charset="0"/>
              </a:rPr>
              <a:t> using </a:t>
            </a:r>
            <a:r>
              <a:rPr lang="en-GB" dirty="0"/>
              <a:t>NGA 20 &amp; 21 q</a:t>
            </a:r>
            <a:r>
              <a:rPr lang="en-GB" dirty="0">
                <a:latin typeface="Calibri" panose="020F0502020204030204" pitchFamily="34" charset="0"/>
                <a:cs typeface="Calibri" panose="020F0502020204030204" pitchFamily="34" charset="0"/>
              </a:rPr>
              <a:t>uestions</a:t>
            </a:r>
          </a:p>
          <a:p>
            <a:pPr lvl="1"/>
            <a:r>
              <a:rPr lang="en-GB" dirty="0">
                <a:latin typeface="Calibri" panose="020F0502020204030204" pitchFamily="34" charset="0"/>
                <a:cs typeface="Calibri" panose="020F0502020204030204" pitchFamily="34" charset="0"/>
              </a:rPr>
              <a:t>360</a:t>
            </a:r>
            <a:r>
              <a:rPr lang="en-GB" baseline="50000" dirty="0">
                <a:latin typeface="Calibri" panose="020F0502020204030204" pitchFamily="34" charset="0"/>
                <a:cs typeface="Calibri" panose="020F0502020204030204" pitchFamily="34" charset="0"/>
              </a:rPr>
              <a:t>o </a:t>
            </a:r>
            <a:r>
              <a:rPr lang="en-GB" dirty="0">
                <a:latin typeface="Calibri" panose="020F0502020204030204" pitchFamily="34" charset="0"/>
                <a:cs typeface="Calibri" panose="020F0502020204030204" pitchFamily="34" charset="0"/>
              </a:rPr>
              <a:t>review of chair performance</a:t>
            </a:r>
          </a:p>
          <a:p>
            <a:pPr lvl="1"/>
            <a:r>
              <a:rPr lang="en-GB" dirty="0">
                <a:latin typeface="Calibri" panose="020F0502020204030204" pitchFamily="34" charset="0"/>
                <a:cs typeface="Calibri" panose="020F0502020204030204" pitchFamily="34" charset="0"/>
              </a:rPr>
              <a:t>Board-to-board peer review</a:t>
            </a:r>
          </a:p>
          <a:p>
            <a:pPr lvl="1"/>
            <a:r>
              <a:rPr lang="en-GB" dirty="0">
                <a:latin typeface="Calibri" panose="020F0502020204030204" pitchFamily="34" charset="0"/>
                <a:cs typeface="Calibri" panose="020F0502020204030204" pitchFamily="34" charset="0"/>
              </a:rPr>
              <a:t>External Review of Governance</a:t>
            </a:r>
          </a:p>
          <a:p>
            <a:pPr lvl="1"/>
            <a:r>
              <a:rPr lang="en-GB" dirty="0">
                <a:latin typeface="Calibri" panose="020F0502020204030204" pitchFamily="34" charset="0"/>
                <a:cs typeface="Calibri" panose="020F0502020204030204" pitchFamily="34" charset="0"/>
              </a:rPr>
              <a:t>Exit interviews</a:t>
            </a:r>
          </a:p>
        </p:txBody>
      </p:sp>
      <p:pic>
        <p:nvPicPr>
          <p:cNvPr id="5" name="Content Placeholder 3">
            <a:extLst>
              <a:ext uri="{FF2B5EF4-FFF2-40B4-BE49-F238E27FC236}">
                <a16:creationId xmlns:a16="http://schemas.microsoft.com/office/drawing/2014/main" id="{D7CAE154-6C0B-4DB5-8FF8-353549AE49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77923" y="1177189"/>
            <a:ext cx="3719374" cy="3727059"/>
          </a:xfrm>
          <a:prstGeom prst="rect">
            <a:avLst/>
          </a:prstGeom>
        </p:spPr>
      </p:pic>
    </p:spTree>
    <p:extLst>
      <p:ext uri="{BB962C8B-B14F-4D97-AF65-F5344CB8AC3E}">
        <p14:creationId xmlns:p14="http://schemas.microsoft.com/office/powerpoint/2010/main" val="10359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1791-2FED-A880-9573-B5FF1FCF62A3}"/>
              </a:ext>
            </a:extLst>
          </p:cNvPr>
          <p:cNvSpPr>
            <a:spLocks noGrp="1"/>
          </p:cNvSpPr>
          <p:nvPr>
            <p:ph type="title"/>
          </p:nvPr>
        </p:nvSpPr>
        <p:spPr/>
        <p:txBody>
          <a:bodyPr/>
          <a:lstStyle/>
          <a:p>
            <a:r>
              <a:rPr lang="en-US" sz="3600" b="1"/>
              <a:t>Succession planning guidance</a:t>
            </a:r>
            <a:endParaRPr lang="en-GB" sz="3600" b="1"/>
          </a:p>
        </p:txBody>
      </p:sp>
      <p:pic>
        <p:nvPicPr>
          <p:cNvPr id="7" name="Picture 6">
            <a:extLst>
              <a:ext uri="{FF2B5EF4-FFF2-40B4-BE49-F238E27FC236}">
                <a16:creationId xmlns:a16="http://schemas.microsoft.com/office/drawing/2014/main" id="{EFFE8EF7-13B8-06B3-6357-23C26BF1D4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9182" y="1052737"/>
            <a:ext cx="3546156" cy="5042303"/>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92140BA9-0D42-6F89-67BC-D6C93B81111A}"/>
              </a:ext>
            </a:extLst>
          </p:cNvPr>
          <p:cNvSpPr txBox="1"/>
          <p:nvPr/>
        </p:nvSpPr>
        <p:spPr>
          <a:xfrm>
            <a:off x="5471539" y="1659076"/>
            <a:ext cx="6612116" cy="401032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400"/>
              </a:spcAft>
              <a:buClr>
                <a:srgbClr val="4F81B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rPr>
              <a:t>About the role of chair</a:t>
            </a:r>
          </a:p>
          <a:p>
            <a:pPr marL="342900" marR="0" lvl="0" indent="-342900" algn="l" defTabSz="914400" rtl="0" eaLnBrk="1" fontAlgn="auto" latinLnBrk="0" hangingPunct="1">
              <a:lnSpc>
                <a:spcPct val="100000"/>
              </a:lnSpc>
              <a:spcBef>
                <a:spcPct val="20000"/>
              </a:spcBef>
              <a:spcAft>
                <a:spcPts val="400"/>
              </a:spcAft>
              <a:buClr>
                <a:srgbClr val="4F81BD"/>
              </a:buClr>
              <a:buSzTx/>
              <a:buFont typeface="Wingdings" panose="05000000000000000000" pitchFamily="2" charset="2"/>
              <a:buChar char="§"/>
              <a:tabLst/>
              <a:defRPr/>
            </a:pPr>
            <a:r>
              <a:rPr lang="en-US" sz="2800" dirty="0">
                <a:solidFill>
                  <a:srgbClr val="3B3B3A"/>
                </a:solidFill>
                <a:latin typeface="Calibri" panose="020F0502020204030204" pitchFamily="34" charset="0"/>
                <a:cs typeface="Calibri" panose="020F0502020204030204" pitchFamily="34" charset="0"/>
              </a:rPr>
              <a:t>Electing or appointing a chair</a:t>
            </a:r>
            <a:endPar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400"/>
              </a:spcAft>
              <a:buClr>
                <a:srgbClr val="4F81B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rPr>
              <a:t>Using the succession cycle</a:t>
            </a:r>
          </a:p>
          <a:p>
            <a:pPr marL="342900" marR="0" lvl="0" indent="-342900" algn="l" defTabSz="914400" rtl="0" eaLnBrk="1" fontAlgn="auto" latinLnBrk="0" hangingPunct="1">
              <a:lnSpc>
                <a:spcPct val="100000"/>
              </a:lnSpc>
              <a:spcBef>
                <a:spcPct val="20000"/>
              </a:spcBef>
              <a:spcAft>
                <a:spcPts val="400"/>
              </a:spcAft>
              <a:buClr>
                <a:srgbClr val="4F81BD"/>
              </a:buClr>
              <a:buSzTx/>
              <a:buFont typeface="Wingdings" panose="05000000000000000000" pitchFamily="2" charset="2"/>
              <a:buChar char="§"/>
              <a:tabLst/>
              <a:defRPr/>
            </a:pPr>
            <a:r>
              <a:rPr lang="en-US" sz="2800" dirty="0">
                <a:solidFill>
                  <a:srgbClr val="3B3B3A"/>
                </a:solidFill>
                <a:latin typeface="Calibri" panose="020F0502020204030204" pitchFamily="34" charset="0"/>
                <a:cs typeface="Calibri" panose="020F0502020204030204" pitchFamily="34" charset="0"/>
              </a:rPr>
              <a:t>Succession planning activities that work</a:t>
            </a:r>
            <a:r>
              <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20000"/>
              </a:spcBef>
              <a:spcAft>
                <a:spcPts val="400"/>
              </a:spcAft>
              <a:buClr>
                <a:srgbClr val="4F81B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rPr>
              <a:t>Sharing leadership to support succession</a:t>
            </a:r>
          </a:p>
          <a:p>
            <a:pPr marL="342900" marR="0" lvl="0" indent="-342900" algn="l" defTabSz="914400" rtl="0" eaLnBrk="1" fontAlgn="auto" latinLnBrk="0" hangingPunct="1">
              <a:lnSpc>
                <a:spcPct val="100000"/>
              </a:lnSpc>
              <a:spcBef>
                <a:spcPct val="20000"/>
              </a:spcBef>
              <a:spcAft>
                <a:spcPts val="1000"/>
              </a:spcAft>
              <a:buClr>
                <a:srgbClr val="4F81BD"/>
              </a:buClr>
              <a:buSzTx/>
              <a:buFont typeface="Wingdings" panose="05000000000000000000" pitchFamily="2" charset="2"/>
              <a:buChar char="§"/>
              <a:tabLst/>
              <a:defRPr/>
            </a:pPr>
            <a:r>
              <a:rPr lang="en-US" sz="2800" dirty="0">
                <a:solidFill>
                  <a:srgbClr val="3B3B3A"/>
                </a:solidFill>
                <a:latin typeface="Calibri" panose="020F0502020204030204" pitchFamily="34" charset="0"/>
                <a:cs typeface="Calibri" panose="020F0502020204030204" pitchFamily="34" charset="0"/>
              </a:rPr>
              <a:t>Accessing support</a:t>
            </a:r>
          </a:p>
          <a:p>
            <a:pPr marR="0" lvl="0" algn="l" defTabSz="914400" rtl="0" eaLnBrk="1" fontAlgn="auto" latinLnBrk="0" hangingPunct="1">
              <a:lnSpc>
                <a:spcPct val="100000"/>
              </a:lnSpc>
              <a:spcBef>
                <a:spcPct val="20000"/>
              </a:spcBef>
              <a:spcAft>
                <a:spcPts val="400"/>
              </a:spcAft>
              <a:buClr>
                <a:srgbClr val="4F81BD"/>
              </a:buClr>
              <a:buSzTx/>
              <a:tabLst/>
              <a:defRPr/>
            </a:pPr>
            <a:r>
              <a:rPr lang="en-GB" sz="2800" b="0" i="0" dirty="0">
                <a:solidFill>
                  <a:srgbClr val="262524"/>
                </a:solidFill>
                <a:effectLst/>
                <a:latin typeface="Calibri" panose="020F0502020204030204" pitchFamily="34" charset="0"/>
                <a:cs typeface="Calibri" panose="020F0502020204030204" pitchFamily="34" charset="0"/>
                <a:hlinkClick r:id="rId3"/>
              </a:rPr>
              <a:t>www.nga.org.uk/succession-planning</a:t>
            </a:r>
            <a:endParaRPr kumimoji="0" lang="en-US" sz="2800" b="0" i="0" u="none" strike="noStrike" kern="1200" cap="none" spc="0" normalizeH="0" baseline="0" noProof="0" dirty="0">
              <a:ln>
                <a:noFill/>
              </a:ln>
              <a:solidFill>
                <a:srgbClr val="3B3B3A"/>
              </a:solidFill>
              <a:effectLst/>
              <a:uLnTx/>
              <a:uFillTx/>
              <a:latin typeface="Calibri" panose="020F0502020204030204" pitchFamily="34" charset="0"/>
              <a:cs typeface="Calibri" panose="020F0502020204030204" pitchFamily="34" charset="0"/>
            </a:endParaRPr>
          </a:p>
        </p:txBody>
      </p:sp>
      <p:sp>
        <p:nvSpPr>
          <p:cNvPr id="12" name="Isosceles Triangle 11">
            <a:extLst>
              <a:ext uri="{FF2B5EF4-FFF2-40B4-BE49-F238E27FC236}">
                <a16:creationId xmlns:a16="http://schemas.microsoft.com/office/drawing/2014/main" id="{72F895D4-6CFA-8F1B-A9F0-9F89FC9C6390}"/>
              </a:ext>
              <a:ext uri="{C183D7F6-B498-43B3-948B-1728B52AA6E4}">
                <adec:decorative xmlns:adec="http://schemas.microsoft.com/office/drawing/2017/decorative" val="1"/>
              </a:ext>
            </a:extLst>
          </p:cNvPr>
          <p:cNvSpPr/>
          <p:nvPr/>
        </p:nvSpPr>
        <p:spPr>
          <a:xfrm rot="5400000">
            <a:off x="3494430" y="3173717"/>
            <a:ext cx="3234211" cy="5105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4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D4F1E83-5BE6-4BA9-A5F8-0E0B0D2631F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None/>
              <a:tabLst/>
              <a:defRPr/>
            </a:pPr>
            <a:r>
              <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www.nga.org.uk/increasing-participation</a:t>
            </a:r>
          </a:p>
        </p:txBody>
      </p:sp>
      <p:pic>
        <p:nvPicPr>
          <p:cNvPr id="7" name="Content Placeholder 6">
            <a:extLst>
              <a:ext uri="{FF2B5EF4-FFF2-40B4-BE49-F238E27FC236}">
                <a16:creationId xmlns:a16="http://schemas.microsoft.com/office/drawing/2014/main" id="{B5A774E7-C840-4A17-A1F9-276A5665751A}"/>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629" y="1205927"/>
            <a:ext cx="3395051" cy="4860925"/>
          </a:xfrm>
          <a:ln w="6350">
            <a:solidFill>
              <a:schemeClr val="tx1"/>
            </a:solidFill>
          </a:ln>
        </p:spPr>
      </p:pic>
      <p:pic>
        <p:nvPicPr>
          <p:cNvPr id="9" name="Picture 8">
            <a:extLst>
              <a:ext uri="{FF2B5EF4-FFF2-40B4-BE49-F238E27FC236}">
                <a16:creationId xmlns:a16="http://schemas.microsoft.com/office/drawing/2014/main" id="{23E0560B-A00D-4DD2-A033-EF455B9A310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740" y="1142439"/>
            <a:ext cx="3554955" cy="4987899"/>
          </a:xfrm>
          <a:prstGeom prst="rect">
            <a:avLst/>
          </a:prstGeom>
          <a:ln w="6350">
            <a:solidFill>
              <a:schemeClr val="tx1"/>
            </a:solidFill>
          </a:ln>
        </p:spPr>
      </p:pic>
    </p:spTree>
    <p:extLst>
      <p:ext uri="{BB962C8B-B14F-4D97-AF65-F5344CB8AC3E}">
        <p14:creationId xmlns:p14="http://schemas.microsoft.com/office/powerpoint/2010/main" val="6942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EDD5-AA35-4BCB-A23B-C511D2EEC95A}"/>
              </a:ext>
            </a:extLst>
          </p:cNvPr>
          <p:cNvSpPr>
            <a:spLocks noGrp="1"/>
          </p:cNvSpPr>
          <p:nvPr>
            <p:ph type="title" idx="4294967295"/>
          </p:nvPr>
        </p:nvSpPr>
        <p:spPr>
          <a:xfrm>
            <a:off x="766034" y="541508"/>
            <a:ext cx="10663684" cy="512514"/>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a:lstStyle>
          <a:p>
            <a:pPr algn="ctr"/>
            <a:endParaRPr lang="en-GB" sz="1800">
              <a:solidFill>
                <a:schemeClr val="tx1"/>
              </a:solidFill>
              <a:latin typeface="+mn-lt"/>
            </a:endParaRPr>
          </a:p>
        </p:txBody>
      </p:sp>
      <p:sp>
        <p:nvSpPr>
          <p:cNvPr id="5" name="Title 1">
            <a:extLst>
              <a:ext uri="{FF2B5EF4-FFF2-40B4-BE49-F238E27FC236}">
                <a16:creationId xmlns:a16="http://schemas.microsoft.com/office/drawing/2014/main" id="{E0CE7D68-DEFB-D444-C228-7C7BFC5F3419}"/>
              </a:ext>
            </a:extLst>
          </p:cNvPr>
          <p:cNvSpPr txBox="1">
            <a:spLocks/>
          </p:cNvSpPr>
          <p:nvPr/>
        </p:nvSpPr>
        <p:spPr>
          <a:xfrm>
            <a:off x="441506" y="1445394"/>
            <a:ext cx="9748974" cy="7388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5AD3D"/>
                </a:solidFill>
                <a:effectLst/>
                <a:uLnTx/>
                <a:uFillTx/>
                <a:latin typeface="Calibri" panose="020F0502020204030204" pitchFamily="34" charset="0"/>
                <a:ea typeface="+mj-ea"/>
                <a:cs typeface="Calibri" panose="020F0502020204030204" pitchFamily="34" charset="0"/>
              </a:rPr>
              <a:t>Equality, Diversity and Inclusion (EDI): Beyond Compliance </a:t>
            </a:r>
          </a:p>
        </p:txBody>
      </p:sp>
      <p:sp>
        <p:nvSpPr>
          <p:cNvPr id="3" name="TextBox 2">
            <a:extLst>
              <a:ext uri="{FF2B5EF4-FFF2-40B4-BE49-F238E27FC236}">
                <a16:creationId xmlns:a16="http://schemas.microsoft.com/office/drawing/2014/main" id="{83CD5A7E-396B-2DC7-973E-409BC5AAE4AD}"/>
              </a:ext>
            </a:extLst>
          </p:cNvPr>
          <p:cNvSpPr txBox="1"/>
          <p:nvPr/>
        </p:nvSpPr>
        <p:spPr>
          <a:xfrm>
            <a:off x="441505" y="2104013"/>
            <a:ext cx="11307581"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NGA has partnered with ASCL to develop a series of e-learning modules that focus on creating an inclusive culture and ensure governing boards and leaders have the tool they need to promote EDI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first 2 modules look at why EDI is important and how different types of bias manifest in day to day life. </a:t>
            </a:r>
            <a:r>
              <a:rPr lang="en-US" sz="2200" b="0" dirty="0">
                <a:effectLst/>
                <a:latin typeface="Calibri" panose="020F0502020204030204" pitchFamily="34" charset="0"/>
                <a:cs typeface="Calibri" panose="020F0502020204030204" pitchFamily="34" charset="0"/>
              </a:rPr>
              <a:t>The third module builds upon this </a:t>
            </a:r>
            <a:r>
              <a:rPr lang="en-US" sz="2200" dirty="0">
                <a:latin typeface="Calibri" panose="020F0502020204030204" pitchFamily="34" charset="0"/>
                <a:cs typeface="Calibri" panose="020F0502020204030204" pitchFamily="34" charset="0"/>
              </a:rPr>
              <a:t>by exploring what it means to fulfil the duties of a governor or trustee while putting </a:t>
            </a:r>
            <a:r>
              <a:rPr lang="en-US" sz="2200" b="0" dirty="0">
                <a:effectLst/>
                <a:latin typeface="Calibri" panose="020F0502020204030204" pitchFamily="34" charset="0"/>
                <a:cs typeface="Calibri" panose="020F0502020204030204" pitchFamily="34" charset="0"/>
              </a:rPr>
              <a:t>EDI principles into practice. It provides actionable advice for governing boards to ensure they are effectively promoting the principles and creating a welcoming environment.</a:t>
            </a:r>
            <a:r>
              <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These modules are available to all Learning Link subscribers now but also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freely available to those who sign up for a </a:t>
            </a:r>
            <a:r>
              <a:rPr kumimoji="0" lang="en-GB" sz="2200" b="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free trial of Learning </a:t>
            </a:r>
            <a:r>
              <a:rPr kumimoji="0" lang="en-GB" sz="2200" b="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Link</a:t>
            </a:r>
            <a:endParaRPr kumimoji="0" lang="en-GB" sz="2200" b="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pic>
        <p:nvPicPr>
          <p:cNvPr id="40" name="Picture 39">
            <a:extLst>
              <a:ext uri="{FF2B5EF4-FFF2-40B4-BE49-F238E27FC236}">
                <a16:creationId xmlns:a16="http://schemas.microsoft.com/office/drawing/2014/main" id="{358CA488-0AE1-33DB-2D31-04639536E8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7150" y="4665409"/>
            <a:ext cx="3022600" cy="1879600"/>
          </a:xfrm>
          <a:prstGeom prst="rect">
            <a:avLst/>
          </a:prstGeom>
        </p:spPr>
      </p:pic>
      <p:cxnSp>
        <p:nvCxnSpPr>
          <p:cNvPr id="53" name="Straight Connector 52">
            <a:extLst>
              <a:ext uri="{FF2B5EF4-FFF2-40B4-BE49-F238E27FC236}">
                <a16:creationId xmlns:a16="http://schemas.microsoft.com/office/drawing/2014/main" id="{E528478E-6326-0B5C-E51C-7B9A5D4B3598}"/>
              </a:ext>
              <a:ext uri="{C183D7F6-B498-43B3-948B-1728B52AA6E4}">
                <adec:decorative xmlns:adec="http://schemas.microsoft.com/office/drawing/2017/decorative" val="1"/>
              </a:ext>
            </a:extLst>
          </p:cNvPr>
          <p:cNvCxnSpPr>
            <a:cxnSpLocks/>
          </p:cNvCxnSpPr>
          <p:nvPr/>
        </p:nvCxnSpPr>
        <p:spPr>
          <a:xfrm flipV="1">
            <a:off x="891293" y="3786882"/>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507A45-E449-2C74-BAB1-26520E5A2114}"/>
              </a:ext>
              <a:ext uri="{C183D7F6-B498-43B3-948B-1728B52AA6E4}">
                <adec:decorative xmlns:adec="http://schemas.microsoft.com/office/drawing/2017/decorative" val="1"/>
              </a:ext>
            </a:extLst>
          </p:cNvPr>
          <p:cNvCxnSpPr>
            <a:cxnSpLocks/>
          </p:cNvCxnSpPr>
          <p:nvPr/>
        </p:nvCxnSpPr>
        <p:spPr>
          <a:xfrm flipV="1">
            <a:off x="8121652" y="3982193"/>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D02E2ED-7859-DF35-4371-A56297B3401D}"/>
              </a:ext>
              <a:ext uri="{C183D7F6-B498-43B3-948B-1728B52AA6E4}">
                <adec:decorative xmlns:adec="http://schemas.microsoft.com/office/drawing/2017/decorative" val="1"/>
              </a:ext>
            </a:extLst>
          </p:cNvPr>
          <p:cNvCxnSpPr>
            <a:cxnSpLocks/>
          </p:cNvCxnSpPr>
          <p:nvPr/>
        </p:nvCxnSpPr>
        <p:spPr>
          <a:xfrm flipV="1">
            <a:off x="891293" y="5039049"/>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E4B37FF-D7A5-67A7-9EF4-ABE00D3C11A0}"/>
              </a:ext>
              <a:ext uri="{C183D7F6-B498-43B3-948B-1728B52AA6E4}">
                <adec:decorative xmlns:adec="http://schemas.microsoft.com/office/drawing/2017/decorative" val="1"/>
              </a:ext>
            </a:extLst>
          </p:cNvPr>
          <p:cNvCxnSpPr>
            <a:cxnSpLocks/>
          </p:cNvCxnSpPr>
          <p:nvPr/>
        </p:nvCxnSpPr>
        <p:spPr>
          <a:xfrm flipV="1">
            <a:off x="891293" y="5714115"/>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9FB084-80C0-1FC1-82F5-421B258FF6AD}"/>
              </a:ext>
              <a:ext uri="{C183D7F6-B498-43B3-948B-1728B52AA6E4}">
                <adec:decorative xmlns:adec="http://schemas.microsoft.com/office/drawing/2017/decorative" val="1"/>
              </a:ext>
            </a:extLst>
          </p:cNvPr>
          <p:cNvCxnSpPr>
            <a:cxnSpLocks/>
          </p:cNvCxnSpPr>
          <p:nvPr/>
        </p:nvCxnSpPr>
        <p:spPr>
          <a:xfrm flipV="1">
            <a:off x="3773285" y="3651516"/>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525447-2B8C-8EA3-6393-B51B86BB6776}"/>
              </a:ext>
              <a:ext uri="{C183D7F6-B498-43B3-948B-1728B52AA6E4}">
                <adec:decorative xmlns:adec="http://schemas.microsoft.com/office/drawing/2017/decorative" val="1"/>
              </a:ext>
            </a:extLst>
          </p:cNvPr>
          <p:cNvCxnSpPr>
            <a:cxnSpLocks/>
          </p:cNvCxnSpPr>
          <p:nvPr/>
        </p:nvCxnSpPr>
        <p:spPr>
          <a:xfrm flipV="1">
            <a:off x="3773285" y="4317860"/>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E5706A6-2C45-15DF-4A23-07126C279C1E}"/>
              </a:ext>
              <a:ext uri="{C183D7F6-B498-43B3-948B-1728B52AA6E4}">
                <adec:decorative xmlns:adec="http://schemas.microsoft.com/office/drawing/2017/decorative" val="1"/>
              </a:ext>
            </a:extLst>
          </p:cNvPr>
          <p:cNvCxnSpPr>
            <a:cxnSpLocks/>
          </p:cNvCxnSpPr>
          <p:nvPr/>
        </p:nvCxnSpPr>
        <p:spPr>
          <a:xfrm flipV="1">
            <a:off x="3773285" y="5521137"/>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D18FE1-D271-26B9-A9CA-25DC666B0F5F}"/>
              </a:ext>
              <a:ext uri="{C183D7F6-B498-43B3-948B-1728B52AA6E4}">
                <adec:decorative xmlns:adec="http://schemas.microsoft.com/office/drawing/2017/decorative" val="1"/>
              </a:ext>
            </a:extLst>
          </p:cNvPr>
          <p:cNvCxnSpPr>
            <a:cxnSpLocks/>
          </p:cNvCxnSpPr>
          <p:nvPr/>
        </p:nvCxnSpPr>
        <p:spPr>
          <a:xfrm flipV="1">
            <a:off x="3773285" y="5913022"/>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96B296A-D02E-140B-1253-003A396C5D07}"/>
              </a:ext>
              <a:ext uri="{C183D7F6-B498-43B3-948B-1728B52AA6E4}">
                <adec:decorative xmlns:adec="http://schemas.microsoft.com/office/drawing/2017/decorative" val="1"/>
              </a:ext>
            </a:extLst>
          </p:cNvPr>
          <p:cNvCxnSpPr>
            <a:cxnSpLocks/>
          </p:cNvCxnSpPr>
          <p:nvPr/>
        </p:nvCxnSpPr>
        <p:spPr>
          <a:xfrm flipV="1">
            <a:off x="6638949" y="4214852"/>
            <a:ext cx="2215801" cy="140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735EF28-BC24-57B9-6C67-4B522FF91E27}"/>
              </a:ext>
              <a:ext uri="{C183D7F6-B498-43B3-948B-1728B52AA6E4}">
                <adec:decorative xmlns:adec="http://schemas.microsoft.com/office/drawing/2017/decorative" val="1"/>
              </a:ext>
            </a:extLst>
          </p:cNvPr>
          <p:cNvCxnSpPr>
            <a:cxnSpLocks/>
          </p:cNvCxnSpPr>
          <p:nvPr/>
        </p:nvCxnSpPr>
        <p:spPr>
          <a:xfrm flipV="1">
            <a:off x="9486809" y="4155006"/>
            <a:ext cx="2262278" cy="628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0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BAB77-C8F1-437A-B5A5-36F0DA00E506}"/>
              </a:ext>
            </a:extLst>
          </p:cNvPr>
          <p:cNvSpPr>
            <a:spLocks noGrp="1"/>
          </p:cNvSpPr>
          <p:nvPr>
            <p:ph idx="1"/>
          </p:nvPr>
        </p:nvSpPr>
        <p:spPr>
          <a:xfrm>
            <a:off x="609600" y="1196752"/>
            <a:ext cx="6854552" cy="4861132"/>
          </a:xfrm>
        </p:spPr>
        <p:txBody>
          <a:bodyPr/>
          <a:lstStyle/>
          <a:p>
            <a:pPr marL="0" indent="0">
              <a:spcBef>
                <a:spcPts val="0"/>
              </a:spcBef>
              <a:spcAft>
                <a:spcPts val="600"/>
              </a:spcAft>
              <a:buNone/>
            </a:pPr>
            <a:r>
              <a:rPr lang="en-GB" altLang="en-US" sz="2400" b="1" dirty="0">
                <a:latin typeface="Calibri" panose="020F0502020204030204" pitchFamily="34" charset="0"/>
                <a:cs typeface="Calibri" panose="020F0502020204030204" pitchFamily="34" charset="0"/>
              </a:rPr>
              <a:t>Core function of the Governing Board:</a:t>
            </a:r>
          </a:p>
          <a:p>
            <a:pPr marL="0" indent="0">
              <a:spcBef>
                <a:spcPts val="0"/>
              </a:spcBef>
              <a:spcAft>
                <a:spcPts val="600"/>
              </a:spcAft>
              <a:buNone/>
            </a:pPr>
            <a:r>
              <a:rPr lang="en-GB" altLang="en-US" sz="2400" dirty="0">
                <a:latin typeface="Calibri" panose="020F0502020204030204" pitchFamily="34" charset="0"/>
                <a:cs typeface="Calibri" panose="020F0502020204030204" pitchFamily="34" charset="0"/>
              </a:rPr>
              <a:t>Setting vision, values, ethos and strategic direction, and ensuring a culture which will deliver that strategy</a:t>
            </a:r>
          </a:p>
          <a:p>
            <a:pPr marL="0" indent="0">
              <a:spcBef>
                <a:spcPts val="0"/>
              </a:spcBef>
              <a:spcAft>
                <a:spcPts val="600"/>
              </a:spcAft>
              <a:buNone/>
            </a:pPr>
            <a:endParaRPr lang="en-GB" altLang="en-US" sz="2400" dirty="0">
              <a:latin typeface="Calibri" panose="020F0502020204030204" pitchFamily="34" charset="0"/>
              <a:cs typeface="Calibri" panose="020F0502020204030204" pitchFamily="34" charset="0"/>
            </a:endParaRPr>
          </a:p>
          <a:p>
            <a:pPr marL="0" indent="0">
              <a:spcBef>
                <a:spcPts val="0"/>
              </a:spcBef>
              <a:spcAft>
                <a:spcPts val="600"/>
              </a:spcAft>
              <a:buNone/>
            </a:pPr>
            <a:r>
              <a:rPr lang="en-GB" altLang="en-US" sz="2400" dirty="0">
                <a:latin typeface="Calibri" panose="020F0502020204030204" pitchFamily="34" charset="0"/>
                <a:cs typeface="Calibri" panose="020F0502020204030204" pitchFamily="34" charset="0"/>
              </a:rPr>
              <a:t>What is the vision?</a:t>
            </a:r>
          </a:p>
          <a:p>
            <a:pPr marL="0" indent="0">
              <a:spcBef>
                <a:spcPts val="0"/>
              </a:spcBef>
              <a:spcAft>
                <a:spcPts val="600"/>
              </a:spcAft>
              <a:buNone/>
            </a:pPr>
            <a:r>
              <a:rPr lang="en-GB" altLang="en-US" sz="2400" dirty="0">
                <a:latin typeface="Calibri" panose="020F0502020204030204" pitchFamily="34" charset="0"/>
                <a:cs typeface="Calibri" panose="020F0502020204030204" pitchFamily="34" charset="0"/>
              </a:rPr>
              <a:t>How do we get there?</a:t>
            </a:r>
          </a:p>
          <a:p>
            <a:pPr marL="0" indent="0">
              <a:spcBef>
                <a:spcPts val="0"/>
              </a:spcBef>
              <a:spcAft>
                <a:spcPts val="600"/>
              </a:spcAft>
              <a:buNone/>
            </a:pPr>
            <a:r>
              <a:rPr lang="en-GB" altLang="en-US" sz="2400" dirty="0">
                <a:latin typeface="Calibri" panose="020F0502020204030204" pitchFamily="34" charset="0"/>
                <a:cs typeface="Calibri" panose="020F0502020204030204" pitchFamily="34" charset="0"/>
              </a:rPr>
              <a:t>How do we know if we are getting there?</a:t>
            </a:r>
          </a:p>
          <a:p>
            <a:pPr marL="0" indent="0">
              <a:spcBef>
                <a:spcPts val="0"/>
              </a:spcBef>
              <a:spcAft>
                <a:spcPts val="600"/>
              </a:spcAft>
              <a:buNone/>
            </a:pPr>
            <a:r>
              <a:rPr lang="en-GB" altLang="en-US" sz="2400" dirty="0">
                <a:latin typeface="Calibri" panose="020F0502020204030204" pitchFamily="34" charset="0"/>
                <a:cs typeface="Calibri" panose="020F0502020204030204" pitchFamily="34" charset="0"/>
              </a:rPr>
              <a:t>Do we measure what we value?</a:t>
            </a:r>
          </a:p>
          <a:p>
            <a:pPr marL="0" indent="0">
              <a:spcBef>
                <a:spcPts val="0"/>
              </a:spcBef>
              <a:spcAft>
                <a:spcPts val="600"/>
              </a:spcAft>
              <a:buNone/>
            </a:pPr>
            <a:endParaRPr lang="en-GB" altLang="en-US" sz="2400" dirty="0">
              <a:latin typeface="Calibri" panose="020F0502020204030204" pitchFamily="34" charset="0"/>
              <a:cs typeface="Calibri" panose="020F0502020204030204" pitchFamily="34" charset="0"/>
            </a:endParaRPr>
          </a:p>
          <a:p>
            <a:pPr marL="0" indent="0">
              <a:buNone/>
            </a:pPr>
            <a:r>
              <a:rPr lang="en-GB" altLang="en-US" sz="2400" dirty="0">
                <a:latin typeface="Calibri" panose="020F0502020204030204" pitchFamily="34" charset="0"/>
                <a:cs typeface="Calibri" panose="020F0502020204030204" pitchFamily="34" charset="0"/>
              </a:rPr>
              <a:t>For MATs: what is set at board of trustees level and what delegated to academy committees?</a:t>
            </a:r>
          </a:p>
          <a:p>
            <a:pPr marL="0" indent="0">
              <a:buNone/>
            </a:pPr>
            <a:endParaRPr lang="en-GB" altLang="en-US" sz="2400" dirty="0">
              <a:latin typeface="Calibri" panose="020F0502020204030204" pitchFamily="34" charset="0"/>
              <a:cs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8FB1A404-2E26-4B1F-9EF2-D5A3BEC7C212}"/>
              </a:ext>
            </a:extLst>
          </p:cNvPr>
          <p:cNvSpPr>
            <a:spLocks noGrp="1"/>
          </p:cNvSpPr>
          <p:nvPr>
            <p:ph type="title"/>
          </p:nvPr>
        </p:nvSpPr>
        <p:spPr/>
        <p:txBody>
          <a:bodyPr/>
          <a:lstStyle/>
          <a:p>
            <a:r>
              <a:rPr lang="en-US" b="1" dirty="0"/>
              <a:t>Co-creating creating a strategy to turn vision into reality</a:t>
            </a:r>
            <a:endParaRPr lang="en-GB" b="1" dirty="0"/>
          </a:p>
        </p:txBody>
      </p:sp>
      <p:pic>
        <p:nvPicPr>
          <p:cNvPr id="4" name="Picture 3" descr="A picture containing graphical user interface&#10;&#10;Description automatically generated">
            <a:extLst>
              <a:ext uri="{FF2B5EF4-FFF2-40B4-BE49-F238E27FC236}">
                <a16:creationId xmlns:a16="http://schemas.microsoft.com/office/drawing/2014/main" id="{93B58B9D-1A60-4249-9618-B2AC436E3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256" y="1170178"/>
            <a:ext cx="3446336" cy="4707094"/>
          </a:xfrm>
          <a:prstGeom prst="rect">
            <a:avLst/>
          </a:prstGeom>
          <a:ln w="9525">
            <a:solidFill>
              <a:schemeClr val="tx1"/>
            </a:solidFill>
          </a:ln>
          <a:effectLst>
            <a:outerShdw blurRad="114300" dist="165100" dir="3000000" algn="t" rotWithShape="0">
              <a:prstClr val="black">
                <a:alpha val="17000"/>
              </a:prstClr>
            </a:outerShdw>
          </a:effectLst>
        </p:spPr>
      </p:pic>
    </p:spTree>
    <p:extLst>
      <p:ext uri="{BB962C8B-B14F-4D97-AF65-F5344CB8AC3E}">
        <p14:creationId xmlns:p14="http://schemas.microsoft.com/office/powerpoint/2010/main" val="42203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D4F1E83-5BE6-4BA9-A5F8-0E0B0D2631FF}"/>
              </a:ext>
            </a:extLst>
          </p:cNvPr>
          <p:cNvSpPr txBox="1">
            <a:spLocks noGrp="1"/>
          </p:cNvSpPr>
          <p:nvPr>
            <p:ph type="title" idx="4294967295"/>
          </p:nvPr>
        </p:nvSpPr>
        <p:spPr>
          <a:xfrm>
            <a:off x="5609240" y="4905084"/>
            <a:ext cx="7114539" cy="1758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ct val="20000"/>
              </a:spcBef>
              <a:buClr>
                <a:schemeClr val="accent1"/>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None/>
              <a:tabLst/>
              <a:defRPr/>
            </a:pPr>
            <a:r>
              <a:rPr kumimoji="0" lang="en-US" sz="2400" b="1" i="0" u="none" strike="noStrike" kern="1200" cap="none" spc="0" normalizeH="0" baseline="0" noProof="0" dirty="0">
                <a:ln>
                  <a:noFill/>
                </a:ln>
                <a:solidFill>
                  <a:schemeClr val="tx1"/>
                </a:solidFill>
                <a:effectLst/>
                <a:uLnTx/>
                <a:uFillTx/>
                <a:hlinkClick r:id="rId3"/>
              </a:rPr>
              <a:t>www.nga.org.uk/G</a:t>
            </a:r>
            <a:r>
              <a:rPr lang="en-US" b="1" dirty="0" err="1">
                <a:hlinkClick r:id="rId3"/>
              </a:rPr>
              <a:t>reenerGovernance</a:t>
            </a:r>
            <a:br>
              <a:rPr lang="en-US" b="1" dirty="0"/>
            </a:br>
            <a:br>
              <a:rPr lang="en-US" b="1" dirty="0"/>
            </a:br>
            <a:r>
              <a:rPr lang="en-US" b="1" dirty="0">
                <a:hlinkClick r:id="rId4"/>
              </a:rPr>
              <a:t>NGA webinars - National Governance Association</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4" name="Title 1">
            <a:extLst>
              <a:ext uri="{FF2B5EF4-FFF2-40B4-BE49-F238E27FC236}">
                <a16:creationId xmlns:a16="http://schemas.microsoft.com/office/drawing/2014/main" id="{BBCBF303-ABE6-44B7-B781-5A00AEDD11E7}"/>
              </a:ext>
            </a:extLst>
          </p:cNvPr>
          <p:cNvSpPr>
            <a:spLocks noGrp="1"/>
          </p:cNvSpPr>
          <p:nvPr>
            <p:ph type="title"/>
          </p:nvPr>
        </p:nvSpPr>
        <p:spPr>
          <a:xfrm>
            <a:off x="495300" y="86802"/>
            <a:ext cx="10779341" cy="708069"/>
          </a:xfrm>
        </p:spPr>
        <p:txBody>
          <a:bodyPr/>
          <a:lstStyle/>
          <a:p>
            <a:r>
              <a:rPr lang="en-US" b="1" dirty="0">
                <a:solidFill>
                  <a:srgbClr val="00B050"/>
                </a:solidFill>
              </a:rPr>
              <a:t>Put Environmental Sustainability &amp; the 4C’s on your agenda</a:t>
            </a:r>
            <a:r>
              <a:rPr lang="en-US" b="1" dirty="0">
                <a:latin typeface="Calibri" panose="020F0502020204030204" pitchFamily="34" charset="0"/>
                <a:cs typeface="Calibri" panose="020F0502020204030204" pitchFamily="34" charset="0"/>
              </a:rPr>
              <a:t>:</a:t>
            </a:r>
          </a:p>
        </p:txBody>
      </p:sp>
      <p:pic>
        <p:nvPicPr>
          <p:cNvPr id="3" name="Picture 2" descr="Diagram&#10;&#10;Description automatically generated">
            <a:extLst>
              <a:ext uri="{FF2B5EF4-FFF2-40B4-BE49-F238E27FC236}">
                <a16:creationId xmlns:a16="http://schemas.microsoft.com/office/drawing/2014/main" id="{08E93773-B8C7-AAD0-F20E-0920DD312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7243" y="886200"/>
            <a:ext cx="3918709" cy="3927555"/>
          </a:xfrm>
          <a:prstGeom prst="rect">
            <a:avLst/>
          </a:prstGeom>
        </p:spPr>
      </p:pic>
      <p:pic>
        <p:nvPicPr>
          <p:cNvPr id="12" name="Picture 11">
            <a:extLst>
              <a:ext uri="{FF2B5EF4-FFF2-40B4-BE49-F238E27FC236}">
                <a16:creationId xmlns:a16="http://schemas.microsoft.com/office/drawing/2014/main" id="{A5FFEDC2-331B-C2EC-14A2-B39801C6A93C}"/>
              </a:ext>
            </a:extLst>
          </p:cNvPr>
          <p:cNvPicPr>
            <a:picLocks noChangeAspect="1"/>
          </p:cNvPicPr>
          <p:nvPr/>
        </p:nvPicPr>
        <p:blipFill rotWithShape="1">
          <a:blip r:embed="rId6"/>
          <a:srcRect l="12686" t="14752" r="63856" b="25248"/>
          <a:stretch/>
        </p:blipFill>
        <p:spPr>
          <a:xfrm>
            <a:off x="1304839" y="852175"/>
            <a:ext cx="3581969" cy="5153650"/>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097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4699-814D-B8A8-EB08-1DD7756BEFAC}"/>
              </a:ext>
            </a:extLst>
          </p:cNvPr>
          <p:cNvSpPr>
            <a:spLocks noGrp="1"/>
          </p:cNvSpPr>
          <p:nvPr>
            <p:ph type="title"/>
          </p:nvPr>
        </p:nvSpPr>
        <p:spPr/>
        <p:txBody>
          <a:bodyPr/>
          <a:lstStyle/>
          <a:p>
            <a:r>
              <a:rPr lang="en-GB" b="1" dirty="0"/>
              <a:t>NGA’s project for 2023: Volunteer workload</a:t>
            </a:r>
            <a:endParaRPr lang="en-US" b="1" dirty="0"/>
          </a:p>
        </p:txBody>
      </p:sp>
      <p:sp>
        <p:nvSpPr>
          <p:cNvPr id="3" name="Content Placeholder 2">
            <a:extLst>
              <a:ext uri="{FF2B5EF4-FFF2-40B4-BE49-F238E27FC236}">
                <a16:creationId xmlns:a16="http://schemas.microsoft.com/office/drawing/2014/main" id="{8AA5219E-08A7-E2E4-00D3-23B7D6569D1E}"/>
              </a:ext>
            </a:extLst>
          </p:cNvPr>
          <p:cNvSpPr>
            <a:spLocks noGrp="1"/>
          </p:cNvSpPr>
          <p:nvPr>
            <p:ph idx="1"/>
          </p:nvPr>
        </p:nvSpPr>
        <p:spPr>
          <a:xfrm>
            <a:off x="609600" y="1196752"/>
            <a:ext cx="10878766" cy="2802446"/>
          </a:xfrm>
        </p:spPr>
        <p:txBody>
          <a:bodyPr/>
          <a:lstStyle/>
          <a:p>
            <a:r>
              <a:rPr lang="en-GB" dirty="0">
                <a:latin typeface="Calibri" panose="020F0502020204030204" pitchFamily="34" charset="0"/>
                <a:cs typeface="Calibri" panose="020F0502020204030204" pitchFamily="34" charset="0"/>
              </a:rPr>
              <a:t>What can be done differently?</a:t>
            </a:r>
          </a:p>
          <a:p>
            <a:r>
              <a:rPr lang="en-GB" dirty="0">
                <a:latin typeface="Calibri" panose="020F0502020204030204" pitchFamily="34" charset="0"/>
                <a:cs typeface="Calibri" panose="020F0502020204030204" pitchFamily="34" charset="0"/>
              </a:rPr>
              <a:t>More distribution across the all the volunteers &amp; the governance professional</a:t>
            </a:r>
          </a:p>
          <a:p>
            <a:r>
              <a:rPr lang="en-GB" dirty="0">
                <a:latin typeface="Calibri" panose="020F0502020204030204" pitchFamily="34" charset="0"/>
                <a:cs typeface="Calibri" panose="020F0502020204030204" pitchFamily="34" charset="0"/>
              </a:rPr>
              <a:t>What is increasing to unsustainable levels: </a:t>
            </a:r>
          </a:p>
          <a:p>
            <a:pPr lvl="1"/>
            <a:r>
              <a:rPr lang="en-GB" dirty="0">
                <a:latin typeface="Calibri" panose="020F0502020204030204" pitchFamily="34" charset="0"/>
                <a:cs typeface="Calibri" panose="020F0502020204030204" pitchFamily="34" charset="0"/>
              </a:rPr>
              <a:t>Complaints; panels especially exclusion panels</a:t>
            </a:r>
          </a:p>
          <a:p>
            <a:pPr lvl="1"/>
            <a:r>
              <a:rPr lang="en-GB" dirty="0">
                <a:latin typeface="Calibri" panose="020F0502020204030204" pitchFamily="34" charset="0"/>
                <a:cs typeface="Calibri" panose="020F0502020204030204" pitchFamily="34" charset="0"/>
              </a:rPr>
              <a:t>Is there more work supporting leaders &amp; reworking budgets?</a:t>
            </a:r>
          </a:p>
          <a:p>
            <a:pPr marL="400050"/>
            <a:r>
              <a:rPr lang="en-GB" dirty="0">
                <a:latin typeface="Calibri" panose="020F0502020204030204" pitchFamily="34" charset="0"/>
                <a:cs typeface="Calibri" panose="020F0502020204030204" pitchFamily="34" charset="0"/>
              </a:rPr>
              <a:t>We will find out more from our exit interview research &amp; our 2023 survey</a:t>
            </a:r>
          </a:p>
          <a:p>
            <a:pPr marL="400050"/>
            <a:r>
              <a:rPr lang="en-GB" dirty="0">
                <a:latin typeface="Calibri" panose="020F0502020204030204" pitchFamily="34" charset="0"/>
                <a:cs typeface="Calibri" panose="020F0502020204030204" pitchFamily="34" charset="0"/>
              </a:rPr>
              <a:t>Is there anything which needs to be removed as a responsibility?</a:t>
            </a:r>
          </a:p>
          <a:p>
            <a:endParaRPr lang="en-US" dirty="0"/>
          </a:p>
        </p:txBody>
      </p:sp>
      <p:sp>
        <p:nvSpPr>
          <p:cNvPr id="10" name="Rectangle 11">
            <a:extLst>
              <a:ext uri="{FF2B5EF4-FFF2-40B4-BE49-F238E27FC236}">
                <a16:creationId xmlns:a16="http://schemas.microsoft.com/office/drawing/2014/main" id="{F92C1218-C4B3-0675-6601-20F8C13FDC0E}"/>
              </a:ext>
            </a:extLst>
          </p:cNvPr>
          <p:cNvSpPr>
            <a:spLocks noChangeArrowheads="1"/>
          </p:cNvSpPr>
          <p:nvPr/>
        </p:nvSpPr>
        <p:spPr bwMode="auto">
          <a:xfrm>
            <a:off x="3463956" y="3860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7">
            <a:extLst>
              <a:ext uri="{FF2B5EF4-FFF2-40B4-BE49-F238E27FC236}">
                <a16:creationId xmlns:a16="http://schemas.microsoft.com/office/drawing/2014/main" id="{1C65BA40-DE9F-AEA2-751F-44171F13BFB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0160" y="4317476"/>
            <a:ext cx="5767592" cy="18264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a:extLst>
              <a:ext uri="{FF2B5EF4-FFF2-40B4-BE49-F238E27FC236}">
                <a16:creationId xmlns:a16="http://schemas.microsoft.com/office/drawing/2014/main" id="{A81032BE-235F-DBA8-54B6-98F02CDFDEC9}"/>
              </a:ext>
            </a:extLst>
          </p:cNvPr>
          <p:cNvSpPr>
            <a:spLocks noChangeArrowheads="1"/>
          </p:cNvSpPr>
          <p:nvPr/>
        </p:nvSpPr>
        <p:spPr bwMode="auto">
          <a:xfrm>
            <a:off x="3463956" y="5825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307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B9E417DD-BAF5-5D58-41AC-4BE6D613C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89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a:t>Making the case for diverse boards</a:t>
            </a:r>
          </a:p>
        </p:txBody>
      </p:sp>
      <p:sp>
        <p:nvSpPr>
          <p:cNvPr id="3" name="Content Placeholder 2">
            <a:extLst>
              <a:ext uri="{FF2B5EF4-FFF2-40B4-BE49-F238E27FC236}">
                <a16:creationId xmlns:a16="http://schemas.microsoft.com/office/drawing/2014/main" id="{3CD66A7D-2BC3-4E37-B235-822AE417C805}"/>
              </a:ext>
            </a:extLst>
          </p:cNvPr>
          <p:cNvSpPr>
            <a:spLocks noGrp="1"/>
          </p:cNvSpPr>
          <p:nvPr>
            <p:ph idx="1"/>
          </p:nvPr>
        </p:nvSpPr>
        <p:spPr>
          <a:xfrm>
            <a:off x="609600" y="1052737"/>
            <a:ext cx="10972800" cy="5005147"/>
          </a:xfrm>
        </p:spPr>
        <p:txBody>
          <a:bodyPr/>
          <a:lstStyle/>
          <a:p>
            <a:pPr>
              <a:spcBef>
                <a:spcPts val="0"/>
              </a:spcBef>
              <a:spcAft>
                <a:spcPts val="600"/>
              </a:spcAft>
            </a:pPr>
            <a:r>
              <a:rPr lang="en-US" sz="2200" dirty="0">
                <a:solidFill>
                  <a:srgbClr val="000000"/>
                </a:solidFill>
                <a:latin typeface="Calibri" panose="020F0502020204030204" pitchFamily="34" charset="0"/>
                <a:cs typeface="Calibri" panose="020F0502020204030204" pitchFamily="34" charset="0"/>
              </a:rPr>
              <a:t>Having the right people around the table is essential to good governance </a:t>
            </a:r>
          </a:p>
          <a:p>
            <a:pPr>
              <a:spcBef>
                <a:spcPts val="0"/>
              </a:spcBef>
              <a:spcAft>
                <a:spcPts val="600"/>
              </a:spcAft>
            </a:pPr>
            <a:r>
              <a:rPr lang="en-GB" sz="2200" dirty="0">
                <a:solidFill>
                  <a:srgbClr val="000000"/>
                </a:solidFill>
                <a:latin typeface="Calibri" panose="020F0502020204030204" pitchFamily="34" charset="0"/>
                <a:cs typeface="Calibri" panose="020F0502020204030204" pitchFamily="34" charset="0"/>
              </a:rPr>
              <a:t>Diverse boards make better decisions by avoiding group think and considering issues from different perspectives</a:t>
            </a:r>
          </a:p>
          <a:p>
            <a:pPr>
              <a:spcBef>
                <a:spcPts val="0"/>
              </a:spcBef>
              <a:spcAft>
                <a:spcPts val="600"/>
              </a:spcAft>
            </a:pPr>
            <a:r>
              <a:rPr lang="en-US" sz="2200" dirty="0">
                <a:solidFill>
                  <a:srgbClr val="000000"/>
                </a:solidFill>
                <a:latin typeface="Calibri" panose="020F0502020204030204" pitchFamily="34" charset="0"/>
                <a:cs typeface="Calibri" panose="020F0502020204030204" pitchFamily="34" charset="0"/>
              </a:rPr>
              <a:t>Volunteers should share a common vision for the school/trust but bring different skills, knowledge, experience, perspectives and approaches</a:t>
            </a:r>
          </a:p>
          <a:p>
            <a:pPr>
              <a:spcBef>
                <a:spcPts val="0"/>
              </a:spcBef>
              <a:spcAft>
                <a:spcPts val="600"/>
              </a:spcAft>
            </a:pPr>
            <a:r>
              <a:rPr lang="en-US" sz="2200" dirty="0">
                <a:solidFill>
                  <a:srgbClr val="000000"/>
                </a:solidFill>
                <a:latin typeface="Calibri" panose="020F0502020204030204" pitchFamily="34" charset="0"/>
                <a:cs typeface="Calibri" panose="020F0502020204030204" pitchFamily="34" charset="0"/>
              </a:rPr>
              <a:t>The literature shows that celebrating difference &amp; diversity and being inclusive enables </a:t>
            </a:r>
            <a:r>
              <a:rPr lang="en-US" sz="2200" dirty="0" err="1">
                <a:solidFill>
                  <a:srgbClr val="000000"/>
                </a:solidFill>
                <a:latin typeface="Calibri" panose="020F0502020204030204" pitchFamily="34" charset="0"/>
                <a:cs typeface="Calibri" panose="020F0502020204030204" pitchFamily="34" charset="0"/>
              </a:rPr>
              <a:t>organisations</a:t>
            </a:r>
            <a:r>
              <a:rPr lang="en-US" sz="2200" dirty="0">
                <a:solidFill>
                  <a:srgbClr val="000000"/>
                </a:solidFill>
                <a:latin typeface="Calibri" panose="020F0502020204030204" pitchFamily="34" charset="0"/>
                <a:cs typeface="Calibri" panose="020F0502020204030204" pitchFamily="34" charset="0"/>
              </a:rPr>
              <a:t> to better serve the people they want to make a positive difference to</a:t>
            </a:r>
          </a:p>
          <a:p>
            <a:pPr>
              <a:spcBef>
                <a:spcPts val="0"/>
              </a:spcBef>
              <a:spcAft>
                <a:spcPts val="600"/>
              </a:spcAft>
            </a:pPr>
            <a:r>
              <a:rPr lang="en-US" sz="2200" dirty="0">
                <a:solidFill>
                  <a:srgbClr val="000000"/>
                </a:solidFill>
                <a:latin typeface="Calibri" panose="020F0502020204030204" pitchFamily="34" charset="0"/>
                <a:cs typeface="Calibri" panose="020F0502020204030204" pitchFamily="34" charset="0"/>
              </a:rPr>
              <a:t>Reflecting the community and equipping pupils for the wider world</a:t>
            </a:r>
          </a:p>
          <a:p>
            <a:pPr>
              <a:spcBef>
                <a:spcPts val="0"/>
              </a:spcBef>
              <a:spcAft>
                <a:spcPts val="600"/>
              </a:spcAft>
            </a:pPr>
            <a:r>
              <a:rPr lang="en-US" sz="2200" b="0" i="0" u="none" strike="noStrike" baseline="0" dirty="0">
                <a:solidFill>
                  <a:srgbClr val="000000"/>
                </a:solidFill>
                <a:latin typeface="Calibri" panose="020F0502020204030204" pitchFamily="34" charset="0"/>
                <a:cs typeface="Calibri" panose="020F0502020204030204" pitchFamily="34" charset="0"/>
              </a:rPr>
              <a:t>Setting a healthy culture is a crucial role of the governing board: by committing to diversifying itself and changing its </a:t>
            </a:r>
            <a:r>
              <a:rPr lang="en-US" sz="2200" b="0" i="0" u="none" strike="noStrike" baseline="0" dirty="0" err="1">
                <a:solidFill>
                  <a:srgbClr val="000000"/>
                </a:solidFill>
                <a:latin typeface="Calibri" panose="020F0502020204030204" pitchFamily="34" charset="0"/>
                <a:cs typeface="Calibri" panose="020F0502020204030204" pitchFamily="34" charset="0"/>
              </a:rPr>
              <a:t>behaviours</a:t>
            </a:r>
            <a:r>
              <a:rPr lang="en-US" sz="2200" b="0" i="0" u="none" strike="noStrike" baseline="0" dirty="0">
                <a:solidFill>
                  <a:srgbClr val="000000"/>
                </a:solidFill>
                <a:latin typeface="Calibri" panose="020F0502020204030204" pitchFamily="34" charset="0"/>
                <a:cs typeface="Calibri" panose="020F0502020204030204" pitchFamily="34" charset="0"/>
              </a:rPr>
              <a:t>, the board will set an example and be a catalyst for achieving diversity and equality at all levels of the </a:t>
            </a:r>
            <a:r>
              <a:rPr lang="en-US" sz="2200" b="0" i="0" u="none" strike="noStrike" baseline="0" dirty="0" err="1">
                <a:solidFill>
                  <a:srgbClr val="000000"/>
                </a:solidFill>
                <a:latin typeface="Calibri" panose="020F0502020204030204" pitchFamily="34" charset="0"/>
                <a:cs typeface="Calibri" panose="020F0502020204030204" pitchFamily="34" charset="0"/>
              </a:rPr>
              <a:t>organisation</a:t>
            </a:r>
            <a:r>
              <a:rPr lang="en-US" sz="2200" dirty="0">
                <a:solidFill>
                  <a:srgbClr val="000000"/>
                </a:solidFill>
                <a:latin typeface="Calibri" panose="020F0502020204030204" pitchFamily="34" charset="0"/>
                <a:cs typeface="Calibri" panose="020F0502020204030204" pitchFamily="34" charset="0"/>
              </a:rPr>
              <a:t>, including school leadership</a:t>
            </a:r>
          </a:p>
          <a:p>
            <a:pPr>
              <a:spcBef>
                <a:spcPts val="0"/>
              </a:spcBef>
              <a:spcAft>
                <a:spcPts val="600"/>
              </a:spcAft>
            </a:pPr>
            <a:r>
              <a:rPr lang="en-US" sz="2200" dirty="0">
                <a:solidFill>
                  <a:srgbClr val="000000"/>
                </a:solidFill>
                <a:latin typeface="Calibri" panose="020F0502020204030204" pitchFamily="34" charset="0"/>
                <a:cs typeface="Calibri" panose="020F0502020204030204" pitchFamily="34" charset="0"/>
              </a:rPr>
              <a:t>There are two crucial elements to increasing participation and perspectives in school and trust governance: recruitment and retention of volunteers </a:t>
            </a:r>
          </a:p>
          <a:p>
            <a:pPr marL="0" indent="0">
              <a:buNone/>
            </a:pPr>
            <a:endParaRPr lang="en-US" dirty="0">
              <a:solidFill>
                <a:srgbClr val="000000"/>
              </a:solidFill>
            </a:endParaRPr>
          </a:p>
        </p:txBody>
      </p:sp>
    </p:spTree>
    <p:extLst>
      <p:ext uri="{BB962C8B-B14F-4D97-AF65-F5344CB8AC3E}">
        <p14:creationId xmlns:p14="http://schemas.microsoft.com/office/powerpoint/2010/main" val="379179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A74-6A24-4148-98E3-778B55B6B825}"/>
              </a:ext>
            </a:extLst>
          </p:cNvPr>
          <p:cNvSpPr>
            <a:spLocks noGrp="1"/>
          </p:cNvSpPr>
          <p:nvPr>
            <p:ph type="title"/>
          </p:nvPr>
        </p:nvSpPr>
        <p:spPr/>
        <p:txBody>
          <a:bodyPr/>
          <a:lstStyle/>
          <a:p>
            <a:r>
              <a:rPr lang="en-US" b="1"/>
              <a:t>The Department for Education’s Governance Handbook says: </a:t>
            </a:r>
          </a:p>
        </p:txBody>
      </p:sp>
      <p:sp>
        <p:nvSpPr>
          <p:cNvPr id="3" name="Content Placeholder 2">
            <a:extLst>
              <a:ext uri="{FF2B5EF4-FFF2-40B4-BE49-F238E27FC236}">
                <a16:creationId xmlns:a16="http://schemas.microsoft.com/office/drawing/2014/main" id="{3CD66A7D-2BC3-4E37-B235-822AE417C805}"/>
              </a:ext>
            </a:extLst>
          </p:cNvPr>
          <p:cNvSpPr>
            <a:spLocks noGrp="1"/>
          </p:cNvSpPr>
          <p:nvPr>
            <p:ph idx="1"/>
          </p:nvPr>
        </p:nvSpPr>
        <p:spPr>
          <a:xfrm>
            <a:off x="609600" y="1052737"/>
            <a:ext cx="10972800" cy="5005147"/>
          </a:xfrm>
        </p:spPr>
        <p:txBody>
          <a:bodyPr/>
          <a:lstStyle/>
          <a:p>
            <a:pPr marL="0" marR="2200" indent="0" algn="ctr">
              <a:buNone/>
            </a:pPr>
            <a:r>
              <a:rPr lang="en-US" sz="2800" dirty="0">
                <a:solidFill>
                  <a:srgbClr val="000000"/>
                </a:solidFill>
                <a:latin typeface="Calibri" panose="020F0502020204030204" pitchFamily="34" charset="0"/>
                <a:cs typeface="Calibri" panose="020F0502020204030204" pitchFamily="34" charset="0"/>
              </a:rPr>
              <a:t>“More than ever we also </a:t>
            </a:r>
            <a:r>
              <a:rPr lang="en-US" sz="2800" b="1" dirty="0">
                <a:solidFill>
                  <a:srgbClr val="000000"/>
                </a:solidFill>
                <a:latin typeface="Calibri" panose="020F0502020204030204" pitchFamily="34" charset="0"/>
                <a:cs typeface="Calibri" panose="020F0502020204030204" pitchFamily="34" charset="0"/>
              </a:rPr>
              <a:t>need diverse boards</a:t>
            </a:r>
            <a:r>
              <a:rPr lang="en-US" sz="2800" dirty="0">
                <a:solidFill>
                  <a:srgbClr val="000000"/>
                </a:solidFill>
                <a:latin typeface="Calibri" panose="020F0502020204030204" pitchFamily="34" charset="0"/>
                <a:cs typeface="Calibri" panose="020F0502020204030204" pitchFamily="34" charset="0"/>
              </a:rPr>
              <a:t>, and the Handbook has been updated to </a:t>
            </a:r>
            <a:r>
              <a:rPr lang="en-US" sz="2800" dirty="0" err="1">
                <a:solidFill>
                  <a:srgbClr val="000000"/>
                </a:solidFill>
                <a:latin typeface="Calibri" panose="020F0502020204030204" pitchFamily="34" charset="0"/>
                <a:cs typeface="Calibri" panose="020F0502020204030204" pitchFamily="34" charset="0"/>
              </a:rPr>
              <a:t>emphasise</a:t>
            </a:r>
            <a:r>
              <a:rPr lang="en-US" sz="2800" dirty="0">
                <a:solidFill>
                  <a:srgbClr val="000000"/>
                </a:solidFill>
                <a:latin typeface="Calibri" panose="020F0502020204030204" pitchFamily="34" charset="0"/>
                <a:cs typeface="Calibri" panose="020F0502020204030204" pitchFamily="34" charset="0"/>
              </a:rPr>
              <a:t> the </a:t>
            </a:r>
            <a:r>
              <a:rPr lang="en-US" sz="2800" b="1" dirty="0">
                <a:solidFill>
                  <a:srgbClr val="000000"/>
                </a:solidFill>
                <a:latin typeface="Calibri" panose="020F0502020204030204" pitchFamily="34" charset="0"/>
                <a:cs typeface="Calibri" panose="020F0502020204030204" pitchFamily="34" charset="0"/>
              </a:rPr>
              <a:t>expectation</a:t>
            </a:r>
            <a:r>
              <a:rPr lang="en-US" sz="2800" dirty="0">
                <a:solidFill>
                  <a:srgbClr val="000000"/>
                </a:solidFill>
                <a:latin typeface="Calibri" panose="020F0502020204030204" pitchFamily="34" charset="0"/>
                <a:cs typeface="Calibri" panose="020F0502020204030204" pitchFamily="34" charset="0"/>
              </a:rPr>
              <a:t> that recruitment processes should </a:t>
            </a:r>
            <a:r>
              <a:rPr lang="en-US" sz="2800" b="1" dirty="0">
                <a:solidFill>
                  <a:srgbClr val="000000"/>
                </a:solidFill>
                <a:latin typeface="Calibri" panose="020F0502020204030204" pitchFamily="34" charset="0"/>
                <a:cs typeface="Calibri" panose="020F0502020204030204" pitchFamily="34" charset="0"/>
              </a:rPr>
              <a:t>encourage volunteers from a wide range of backgrounds</a:t>
            </a:r>
            <a:r>
              <a:rPr lang="en-US" sz="2800" dirty="0">
                <a:solidFill>
                  <a:srgbClr val="000000"/>
                </a:solidFill>
                <a:latin typeface="Calibri" panose="020F0502020204030204" pitchFamily="34" charset="0"/>
                <a:cs typeface="Calibri" panose="020F0502020204030204" pitchFamily="34" charset="0"/>
              </a:rPr>
              <a:t>, cultures and perspectives, that </a:t>
            </a:r>
            <a:r>
              <a:rPr lang="en-US" sz="2800" b="1" dirty="0">
                <a:solidFill>
                  <a:srgbClr val="000000"/>
                </a:solidFill>
                <a:latin typeface="Calibri" panose="020F0502020204030204" pitchFamily="34" charset="0"/>
                <a:cs typeface="Calibri" panose="020F0502020204030204" pitchFamily="34" charset="0"/>
              </a:rPr>
              <a:t>better reflect the communities they serve</a:t>
            </a:r>
            <a:r>
              <a:rPr lang="en-US" sz="2800" dirty="0">
                <a:solidFill>
                  <a:srgbClr val="000000"/>
                </a:solidFill>
                <a:latin typeface="Calibri" panose="020F0502020204030204" pitchFamily="34" charset="0"/>
                <a:cs typeface="Calibri" panose="020F0502020204030204" pitchFamily="34" charset="0"/>
              </a:rPr>
              <a:t>.” </a:t>
            </a:r>
          </a:p>
          <a:p>
            <a:pPr marL="0" marR="2200" indent="0" algn="ctr">
              <a:buNone/>
            </a:pPr>
            <a:endParaRPr lang="en-US" sz="2800" dirty="0">
              <a:solidFill>
                <a:srgbClr val="000000"/>
              </a:solidFill>
              <a:latin typeface="Calibri" panose="020F0502020204030204" pitchFamily="34" charset="0"/>
              <a:cs typeface="Calibri" panose="020F0502020204030204" pitchFamily="34" charset="0"/>
            </a:endParaRPr>
          </a:p>
          <a:p>
            <a:pPr marL="0" indent="0" algn="l">
              <a:buNone/>
            </a:pPr>
            <a:r>
              <a:rPr lang="en-US" sz="2200" b="1" i="0" dirty="0">
                <a:solidFill>
                  <a:srgbClr val="0B0C0C"/>
                </a:solidFill>
                <a:effectLst/>
                <a:latin typeface="Calibri" panose="020F0502020204030204" pitchFamily="34" charset="0"/>
                <a:cs typeface="Calibri" panose="020F0502020204030204" pitchFamily="34" charset="0"/>
              </a:rPr>
              <a:t>Just this term, the DfE has updated its guidance on publishing governing board diversity data:</a:t>
            </a:r>
          </a:p>
          <a:p>
            <a:pPr algn="l"/>
            <a:r>
              <a:rPr lang="en-US" sz="2000" b="0" i="0" dirty="0">
                <a:solidFill>
                  <a:srgbClr val="0B0C0C"/>
                </a:solidFill>
                <a:effectLst/>
                <a:latin typeface="Calibri" panose="020F0502020204030204" pitchFamily="34" charset="0"/>
                <a:cs typeface="Calibri" panose="020F0502020204030204" pitchFamily="34" charset="0"/>
              </a:rPr>
              <a:t>Diversity is important and we want governing boards to be increasingly reflective of the communities they serve.</a:t>
            </a:r>
          </a:p>
          <a:p>
            <a:pPr algn="l"/>
            <a:r>
              <a:rPr lang="en-US" sz="2000" b="0" i="0" dirty="0">
                <a:solidFill>
                  <a:srgbClr val="0B0C0C"/>
                </a:solidFill>
                <a:effectLst/>
                <a:latin typeface="Calibri" panose="020F0502020204030204" pitchFamily="34" charset="0"/>
                <a:cs typeface="Calibri" panose="020F0502020204030204" pitchFamily="34" charset="0"/>
              </a:rPr>
              <a:t>We encourage schools to collect and publish governing board members’ diversity data. </a:t>
            </a:r>
          </a:p>
          <a:p>
            <a:pPr algn="l"/>
            <a:r>
              <a:rPr lang="en-US" sz="2000" b="0" i="0" dirty="0">
                <a:solidFill>
                  <a:srgbClr val="0B0C0C"/>
                </a:solidFill>
                <a:effectLst/>
                <a:latin typeface="Calibri" panose="020F0502020204030204" pitchFamily="34" charset="0"/>
                <a:cs typeface="Calibri" panose="020F0502020204030204" pitchFamily="34" charset="0"/>
              </a:rPr>
              <a:t>Information should be widely accessible to members of the school community and the public. </a:t>
            </a:r>
          </a:p>
          <a:p>
            <a:pPr algn="l"/>
            <a:r>
              <a:rPr lang="en-US" sz="2000" b="0" i="0" dirty="0">
                <a:solidFill>
                  <a:srgbClr val="0B0C0C"/>
                </a:solidFill>
                <a:effectLst/>
                <a:latin typeface="Calibri" panose="020F0502020204030204" pitchFamily="34" charset="0"/>
                <a:cs typeface="Calibri" panose="020F0502020204030204" pitchFamily="34" charset="0"/>
              </a:rPr>
              <a:t>Board members can opt out of sharing their information, including protected characteristics, at any given time including after publication.</a:t>
            </a:r>
          </a:p>
          <a:p>
            <a:pPr algn="l"/>
            <a:r>
              <a:rPr lang="en-US" sz="2000" b="0" i="0" dirty="0">
                <a:solidFill>
                  <a:srgbClr val="0B0C0C"/>
                </a:solidFill>
                <a:effectLst/>
                <a:latin typeface="Calibri" panose="020F0502020204030204" pitchFamily="34" charset="0"/>
                <a:cs typeface="Calibri" panose="020F0502020204030204" pitchFamily="34" charset="0"/>
              </a:rPr>
              <a:t>Schools must ensure that individuals cannot be identified through the publication of data</a:t>
            </a:r>
          </a:p>
          <a:p>
            <a:pPr algn="l"/>
            <a:endParaRPr lang="en-US" sz="2000" b="0" i="0" dirty="0">
              <a:solidFill>
                <a:srgbClr val="0B0C0C"/>
              </a:solidFill>
              <a:effectLst/>
              <a:latin typeface="Calibri" panose="020F0502020204030204" pitchFamily="34" charset="0"/>
              <a:cs typeface="Calibri" panose="020F0502020204030204" pitchFamily="34" charset="0"/>
            </a:endParaRPr>
          </a:p>
          <a:p>
            <a:pPr marL="0" marR="2200" indent="0" algn="ctr">
              <a:buNone/>
            </a:pPr>
            <a:endParaRPr lang="en-US" sz="2800" dirty="0">
              <a:solidFill>
                <a:srgbClr val="000000"/>
              </a:solidFill>
              <a:latin typeface="Calibri" panose="020F0502020204030204" pitchFamily="34" charset="0"/>
              <a:cs typeface="Calibri" panose="020F0502020204030204" pitchFamily="34" charset="0"/>
            </a:endParaRPr>
          </a:p>
          <a:p>
            <a:pPr marL="0" marR="2200" indent="0" algn="ctr">
              <a:buNone/>
            </a:pPr>
            <a:endParaRPr lang="en-US" sz="2800" dirty="0">
              <a:solidFill>
                <a:srgbClr val="000000"/>
              </a:solidFill>
              <a:latin typeface="Calibri" panose="020F0502020204030204" pitchFamily="34" charset="0"/>
              <a:cs typeface="Calibri" panose="020F0502020204030204" pitchFamily="34" charset="0"/>
            </a:endParaRPr>
          </a:p>
          <a:p>
            <a:pPr marL="0" marR="2200" indent="0" algn="ctr">
              <a:buNone/>
            </a:pPr>
            <a:endParaRPr lang="en-US" sz="2800" dirty="0">
              <a:solidFill>
                <a:srgbClr val="000000"/>
              </a:solidFill>
              <a:latin typeface="Calibri" panose="020F0502020204030204" pitchFamily="34" charset="0"/>
              <a:cs typeface="Calibri" panose="020F0502020204030204" pitchFamily="34" charset="0"/>
            </a:endParaRPr>
          </a:p>
          <a:p>
            <a:pPr marL="0" marR="2200" indent="0" algn="ctr">
              <a:buNone/>
            </a:pPr>
            <a:endParaRPr lang="en-US" sz="3200" dirty="0">
              <a:solidFill>
                <a:srgbClr val="000000"/>
              </a:solidFill>
            </a:endParaRPr>
          </a:p>
        </p:txBody>
      </p:sp>
    </p:spTree>
    <p:extLst>
      <p:ext uri="{BB962C8B-B14F-4D97-AF65-F5344CB8AC3E}">
        <p14:creationId xmlns:p14="http://schemas.microsoft.com/office/powerpoint/2010/main" val="255261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BA86123-11D1-4ED4-9CD6-59EC595A7BD2}"/>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srgbClr val="000000"/>
                </a:solidFill>
                <a:effectLst/>
                <a:uLnTx/>
                <a:uFillTx/>
                <a:latin typeface="Arial"/>
                <a:ea typeface="Calibri" panose="020F0502020204030204" pitchFamily="34" charset="0"/>
                <a:cs typeface="Calibri" panose="020F0502020204030204" pitchFamily="34" charset="0"/>
                <a:hlinkClick r:id="rId3"/>
              </a:rPr>
              <a:t>www.nga.org.uk/Knowledge-Centre/Good-governance</a:t>
            </a:r>
            <a:endParaRPr kumimoji="0" lang="en-US" sz="2000" b="1" i="0" u="none" strike="noStrike" kern="1200" cap="none" spc="0" normalizeH="0" baseline="0" noProof="0">
              <a:ln>
                <a:noFill/>
              </a:ln>
              <a:solidFill>
                <a:prstClr val="black"/>
              </a:solidFill>
              <a:effectLst/>
              <a:uLnTx/>
              <a:uFillTx/>
              <a:latin typeface="Arial"/>
              <a:ea typeface="+mn-ea"/>
              <a:cs typeface="+mn-cs"/>
            </a:endParaRPr>
          </a:p>
        </p:txBody>
      </p:sp>
      <p:pic>
        <p:nvPicPr>
          <p:cNvPr id="4" name="Content Placeholder 3">
            <a:extLst>
              <a:ext uri="{FF2B5EF4-FFF2-40B4-BE49-F238E27FC236}">
                <a16:creationId xmlns:a16="http://schemas.microsoft.com/office/drawing/2014/main" id="{BB7973F5-C921-4964-90BE-5BEED74220A6}"/>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693719" y="971425"/>
            <a:ext cx="8603672" cy="5203301"/>
          </a:xfrm>
          <a:prstGeom prst="rect">
            <a:avLst/>
          </a:prstGeom>
          <a:noFill/>
        </p:spPr>
      </p:pic>
    </p:spTree>
    <p:extLst>
      <p:ext uri="{BB962C8B-B14F-4D97-AF65-F5344CB8AC3E}">
        <p14:creationId xmlns:p14="http://schemas.microsoft.com/office/powerpoint/2010/main" val="18214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9D46F6-035F-DA2A-BCD5-9417D7188E52}"/>
              </a:ext>
            </a:extLst>
          </p:cNvPr>
          <p:cNvSpPr txBox="1"/>
          <p:nvPr/>
        </p:nvSpPr>
        <p:spPr>
          <a:xfrm>
            <a:off x="3231573" y="5704610"/>
            <a:ext cx="5680282" cy="800219"/>
          </a:xfrm>
          <a:prstGeom prst="rect">
            <a:avLst/>
          </a:prstGeom>
          <a:noFill/>
        </p:spPr>
        <p:txBody>
          <a:bodyPr wrap="square" rtlCol="0">
            <a:spAutoFit/>
          </a:bodyPr>
          <a:lstStyle/>
          <a:p>
            <a:pPr algn="ctr"/>
            <a:r>
              <a:rPr lang="en-US" sz="28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www.nga.org.uk/governance2022</a:t>
            </a:r>
            <a:endParaRPr lang="en-US" sz="2800">
              <a:latin typeface="Calibri" panose="020F0502020204030204" pitchFamily="34" charset="0"/>
              <a:cs typeface="Calibri" panose="020F0502020204030204" pitchFamily="34" charset="0"/>
            </a:endParaRPr>
          </a:p>
          <a:p>
            <a:pPr algn="ctr"/>
            <a:endParaRPr lang="en-GB"/>
          </a:p>
        </p:txBody>
      </p:sp>
      <p:pic>
        <p:nvPicPr>
          <p:cNvPr id="14" name="Picture 13" descr="Front cover of Governance volunteers and practice report. &#10;&#10;Titled: Governance volunteers and practice. School and trust governance in 2022. &#10;&#10;Authors: Nina Sharma with Emma Knights. ">
            <a:extLst>
              <a:ext uri="{FF2B5EF4-FFF2-40B4-BE49-F238E27FC236}">
                <a16:creationId xmlns:a16="http://schemas.microsoft.com/office/drawing/2014/main" id="{E76C94AE-C0F1-896E-3C54-4AE8CB97BA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70"/>
          <a:stretch/>
        </p:blipFill>
        <p:spPr>
          <a:xfrm>
            <a:off x="2507026" y="207818"/>
            <a:ext cx="7309979" cy="5496791"/>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11DBFFC-8ECE-3C5F-3ABC-3ED769BE95E9}"/>
              </a:ext>
            </a:extLst>
          </p:cNvPr>
          <p:cNvSpPr>
            <a:spLocks noGrp="1"/>
          </p:cNvSpPr>
          <p:nvPr>
            <p:ph type="title"/>
          </p:nvPr>
        </p:nvSpPr>
        <p:spPr>
          <a:xfrm>
            <a:off x="284531" y="5589240"/>
            <a:ext cx="10972800" cy="708069"/>
          </a:xfrm>
        </p:spPr>
        <p:txBody>
          <a:bodyPr/>
          <a:lstStyle/>
          <a:p>
            <a:r>
              <a:rPr lang="en-US"/>
              <a:t> </a:t>
            </a:r>
          </a:p>
        </p:txBody>
      </p:sp>
      <p:sp>
        <p:nvSpPr>
          <p:cNvPr id="3" name="Content Placeholder 2">
            <a:extLst>
              <a:ext uri="{FF2B5EF4-FFF2-40B4-BE49-F238E27FC236}">
                <a16:creationId xmlns:a16="http://schemas.microsoft.com/office/drawing/2014/main" id="{F0DF974E-29EA-E631-3181-B05E80C1CFDC}"/>
              </a:ext>
              <a:ext uri="{C183D7F6-B498-43B3-948B-1728B52AA6E4}">
                <adec:decorative xmlns:adec="http://schemas.microsoft.com/office/drawing/2017/decorative" val="1"/>
              </a:ext>
            </a:extLst>
          </p:cNvPr>
          <p:cNvSpPr>
            <a:spLocks noGrp="1"/>
          </p:cNvSpPr>
          <p:nvPr>
            <p:ph idx="1"/>
          </p:nvPr>
        </p:nvSpPr>
        <p:spPr/>
        <p:txBody>
          <a:bodyPr/>
          <a:lstStyle/>
          <a:p>
            <a:endParaRPr lang="en-GB"/>
          </a:p>
          <a:p>
            <a:endParaRPr lang="en-US"/>
          </a:p>
        </p:txBody>
      </p:sp>
    </p:spTree>
    <p:extLst>
      <p:ext uri="{BB962C8B-B14F-4D97-AF65-F5344CB8AC3E}">
        <p14:creationId xmlns:p14="http://schemas.microsoft.com/office/powerpoint/2010/main" val="19643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9537-CF28-4A42-F099-97ECECEF2741}"/>
              </a:ext>
            </a:extLst>
          </p:cNvPr>
          <p:cNvSpPr>
            <a:spLocks noGrp="1"/>
          </p:cNvSpPr>
          <p:nvPr>
            <p:ph type="title"/>
          </p:nvPr>
        </p:nvSpPr>
        <p:spPr/>
        <p:txBody>
          <a:bodyPr/>
          <a:lstStyle/>
          <a:p>
            <a:r>
              <a:rPr lang="en-US" b="1"/>
              <a:t>Vacancies: 2022 data</a:t>
            </a:r>
            <a:endParaRPr lang="en-GB" b="1"/>
          </a:p>
        </p:txBody>
      </p:sp>
      <p:pic>
        <p:nvPicPr>
          <p:cNvPr id="7" name="Content Placeholder 6">
            <a:extLst>
              <a:ext uri="{FF2B5EF4-FFF2-40B4-BE49-F238E27FC236}">
                <a16:creationId xmlns:a16="http://schemas.microsoft.com/office/drawing/2014/main" id="{0C007CD4-A905-BC2E-38B5-275EA25297E0}"/>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661267" y="1052737"/>
            <a:ext cx="6379548" cy="5188639"/>
          </a:xfrm>
          <a:prstGeom prst="rect">
            <a:avLst/>
          </a:prstGeom>
        </p:spPr>
      </p:pic>
      <p:sp>
        <p:nvSpPr>
          <p:cNvPr id="9" name="TextBox 8">
            <a:extLst>
              <a:ext uri="{FF2B5EF4-FFF2-40B4-BE49-F238E27FC236}">
                <a16:creationId xmlns:a16="http://schemas.microsoft.com/office/drawing/2014/main" id="{EA9587EE-77E1-8F7B-6052-6DE1AF44B0B6}"/>
              </a:ext>
            </a:extLst>
          </p:cNvPr>
          <p:cNvSpPr txBox="1"/>
          <p:nvPr/>
        </p:nvSpPr>
        <p:spPr>
          <a:xfrm>
            <a:off x="471949" y="1170040"/>
            <a:ext cx="5344060" cy="5109091"/>
          </a:xfrm>
          <a:prstGeom prst="rect">
            <a:avLst/>
          </a:prstGeom>
          <a:noFill/>
        </p:spPr>
        <p:txBody>
          <a:bodyPr wrap="square" rtlCol="0">
            <a:spAutoFit/>
          </a:bodyPr>
          <a:lstStyle/>
          <a:p>
            <a:pPr marL="285750" indent="-285750">
              <a:buFont typeface="Arial" panose="020B0604020202020204" pitchFamily="34" charset="0"/>
              <a:buChar char="•"/>
            </a:pPr>
            <a:r>
              <a:rPr lang="en-GB" sz="2200">
                <a:effectLst/>
                <a:latin typeface="Calibri" panose="020F0502020204030204" pitchFamily="34" charset="0"/>
                <a:ea typeface="Calibri" panose="020F0502020204030204" pitchFamily="34" charset="0"/>
                <a:cs typeface="Arial" panose="020B0604020202020204" pitchFamily="34" charset="0"/>
              </a:rPr>
              <a:t>The number of vacancies on governing boards are at their highest since NGA started recording them in this way in 2016</a:t>
            </a:r>
          </a:p>
          <a:p>
            <a:endParaRPr lang="en-GB" sz="220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200">
                <a:latin typeface="Calibri" panose="020F0502020204030204" pitchFamily="34" charset="0"/>
                <a:ea typeface="Calibri" panose="020F0502020204030204" pitchFamily="34" charset="0"/>
                <a:cs typeface="Arial" panose="020B0604020202020204" pitchFamily="34" charset="0"/>
              </a:rPr>
              <a:t>T</a:t>
            </a:r>
            <a:r>
              <a:rPr lang="en-GB" sz="2200">
                <a:effectLst/>
                <a:latin typeface="Calibri" panose="020F0502020204030204" pitchFamily="34" charset="0"/>
                <a:ea typeface="Calibri" panose="020F0502020204030204" pitchFamily="34" charset="0"/>
                <a:cs typeface="Arial" panose="020B0604020202020204" pitchFamily="34" charset="0"/>
              </a:rPr>
              <a:t>he number of governing boards with more than two vacancies has risen by five percentage points from 2021 and seven percentage points from 2016</a:t>
            </a:r>
          </a:p>
          <a:p>
            <a:endParaRPr lang="en-GB" sz="220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200">
                <a:effectLst/>
                <a:latin typeface="Calibri" panose="020F0502020204030204" pitchFamily="34" charset="0"/>
                <a:ea typeface="Calibri" panose="020F0502020204030204" pitchFamily="34" charset="0"/>
                <a:cs typeface="Arial" panose="020B0604020202020204" pitchFamily="34" charset="0"/>
              </a:rPr>
              <a:t>There are now more governing boards with two or more vacancies than no vacancies at all</a:t>
            </a:r>
          </a:p>
          <a:p>
            <a:pPr marL="285750" indent="-285750">
              <a:buFont typeface="Arial" panose="020B0604020202020204" pitchFamily="34" charset="0"/>
              <a:buChar char="•"/>
            </a:pPr>
            <a:endParaRPr lang="en-GB" sz="220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200">
                <a:effectLst/>
                <a:latin typeface="Calibri" panose="020F0502020204030204" pitchFamily="34" charset="0"/>
                <a:ea typeface="Calibri" panose="020F0502020204030204" pitchFamily="34" charset="0"/>
                <a:cs typeface="Arial" panose="020B0604020202020204" pitchFamily="34" charset="0"/>
              </a:rPr>
              <a:t>There are regional differences  </a:t>
            </a:r>
          </a:p>
          <a:p>
            <a:endParaRPr lang="en-GB"/>
          </a:p>
        </p:txBody>
      </p:sp>
    </p:spTree>
    <p:extLst>
      <p:ext uri="{BB962C8B-B14F-4D97-AF65-F5344CB8AC3E}">
        <p14:creationId xmlns:p14="http://schemas.microsoft.com/office/powerpoint/2010/main" val="24976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72C-5A99-C783-3388-E425E28AB723}"/>
              </a:ext>
            </a:extLst>
          </p:cNvPr>
          <p:cNvSpPr>
            <a:spLocks noGrp="1"/>
          </p:cNvSpPr>
          <p:nvPr>
            <p:ph type="title"/>
          </p:nvPr>
        </p:nvSpPr>
        <p:spPr/>
        <p:txBody>
          <a:bodyPr/>
          <a:lstStyle/>
          <a:p>
            <a:r>
              <a:rPr lang="en-US" b="1"/>
              <a:t>Recruitment of volunteers in 2022 </a:t>
            </a:r>
            <a:endParaRPr lang="en-GB" b="1"/>
          </a:p>
        </p:txBody>
      </p:sp>
      <p:sp>
        <p:nvSpPr>
          <p:cNvPr id="3" name="Content Placeholder 2">
            <a:extLst>
              <a:ext uri="{FF2B5EF4-FFF2-40B4-BE49-F238E27FC236}">
                <a16:creationId xmlns:a16="http://schemas.microsoft.com/office/drawing/2014/main" id="{036558C0-AC42-1483-1E2B-8B23735F97E0}"/>
              </a:ext>
            </a:extLst>
          </p:cNvPr>
          <p:cNvSpPr>
            <a:spLocks noGrp="1"/>
          </p:cNvSpPr>
          <p:nvPr>
            <p:ph idx="1"/>
          </p:nvPr>
        </p:nvSpPr>
        <p:spPr>
          <a:xfrm>
            <a:off x="457199" y="978195"/>
            <a:ext cx="11486562" cy="5079689"/>
          </a:xfrm>
        </p:spPr>
        <p:txBody>
          <a:bodyPr/>
          <a:lstStyle/>
          <a:p>
            <a:pPr>
              <a:lnSpc>
                <a:spcPct val="108000"/>
              </a:lnSpc>
            </a:pPr>
            <a:r>
              <a:rPr lang="en-US" sz="2200" dirty="0">
                <a:latin typeface="Calibri" panose="020F0502020204030204" pitchFamily="34" charset="0"/>
                <a:cs typeface="Calibri" panose="020F0502020204030204" pitchFamily="34" charset="0"/>
              </a:rPr>
              <a:t>Despite board sizes reducing over the past decade, recruiting to governing boards is a challenge for most: 63% of respondents reporting that it is difficult and 29% saying that it is not</a:t>
            </a:r>
          </a:p>
          <a:p>
            <a:pPr>
              <a:lnSpc>
                <a:spcPct val="108000"/>
              </a:lnSpc>
            </a:pPr>
            <a:r>
              <a:rPr lang="en-US" sz="2200" dirty="0">
                <a:latin typeface="Calibri" panose="020F0502020204030204" pitchFamily="34" charset="0"/>
                <a:cs typeface="Calibri" panose="020F0502020204030204" pitchFamily="34" charset="0"/>
              </a:rPr>
              <a:t>37% of governors and trustees said difficulties recruiting to the governing board had been exacerbated by the pandemic and 30% had not seen the pandemic as having an impact on recruitment (33% did not have a view)</a:t>
            </a:r>
          </a:p>
          <a:p>
            <a:pPr>
              <a:lnSpc>
                <a:spcPct val="108000"/>
              </a:lnSpc>
            </a:pPr>
            <a:endParaRPr lang="en-US" sz="2200" dirty="0">
              <a:latin typeface="Calibri" panose="020F0502020204030204" pitchFamily="34" charset="0"/>
              <a:cs typeface="Calibri" panose="020F0502020204030204" pitchFamily="34" charset="0"/>
            </a:endParaRPr>
          </a:p>
          <a:p>
            <a:pPr>
              <a:lnSpc>
                <a:spcPct val="108000"/>
              </a:lnSpc>
            </a:pPr>
            <a:endParaRPr lang="en-US" sz="2200" dirty="0">
              <a:latin typeface="Calibri" panose="020F0502020204030204" pitchFamily="34" charset="0"/>
              <a:ea typeface="Calibri" panose="020F0502020204030204" pitchFamily="34" charset="0"/>
              <a:cs typeface="Calibri" panose="020F0502020204030204" pitchFamily="34" charset="0"/>
            </a:endParaRPr>
          </a:p>
          <a:p>
            <a:pPr>
              <a:lnSpc>
                <a:spcPct val="108000"/>
              </a:lnSpc>
            </a:pPr>
            <a:endParaRPr lang="en-US" sz="2200" dirty="0">
              <a:latin typeface="Calibri" panose="020F0502020204030204" pitchFamily="34" charset="0"/>
              <a:ea typeface="Calibri" panose="020F0502020204030204" pitchFamily="34" charset="0"/>
              <a:cs typeface="Calibri" panose="020F0502020204030204" pitchFamily="34" charset="0"/>
            </a:endParaRPr>
          </a:p>
          <a:p>
            <a:pPr>
              <a:lnSpc>
                <a:spcPct val="108000"/>
              </a:lnSpc>
            </a:pPr>
            <a:endParaRPr lang="en-US" sz="2200" dirty="0">
              <a:latin typeface="Calibri" panose="020F0502020204030204" pitchFamily="34" charset="0"/>
              <a:ea typeface="Calibri" panose="020F0502020204030204" pitchFamily="34" charset="0"/>
              <a:cs typeface="Calibri" panose="020F0502020204030204" pitchFamily="34" charset="0"/>
            </a:endParaRPr>
          </a:p>
          <a:p>
            <a:pPr>
              <a:lnSpc>
                <a:spcPct val="108000"/>
              </a:lnSpc>
            </a:pPr>
            <a:endParaRPr lang="en-US" sz="2200" dirty="0">
              <a:latin typeface="Calibri" panose="020F0502020204030204" pitchFamily="34" charset="0"/>
              <a:ea typeface="Calibri" panose="020F0502020204030204" pitchFamily="34" charset="0"/>
              <a:cs typeface="Calibri" panose="020F0502020204030204" pitchFamily="34" charset="0"/>
            </a:endParaRPr>
          </a:p>
          <a:p>
            <a:pPr>
              <a:lnSpc>
                <a:spcPct val="108000"/>
              </a:lnSpc>
            </a:pPr>
            <a:r>
              <a:rPr lang="en-US" sz="2200" dirty="0">
                <a:latin typeface="Calibri" panose="020F0502020204030204" pitchFamily="34" charset="0"/>
                <a:ea typeface="Calibri" panose="020F0502020204030204" pitchFamily="34" charset="0"/>
                <a:cs typeface="Calibri" panose="020F0502020204030204" pitchFamily="34" charset="0"/>
              </a:rPr>
              <a:t>R</a:t>
            </a:r>
            <a:r>
              <a:rPr lang="en-US" sz="2200" dirty="0">
                <a:effectLst/>
                <a:latin typeface="Calibri" panose="020F0502020204030204" pitchFamily="34" charset="0"/>
                <a:ea typeface="Calibri" panose="020F0502020204030204" pitchFamily="34" charset="0"/>
                <a:cs typeface="Calibri" panose="020F0502020204030204" pitchFamily="34" charset="0"/>
              </a:rPr>
              <a:t>ecruiting to the board remains a difficulty for most boards of all type; </a:t>
            </a:r>
            <a:r>
              <a:rPr lang="en-US" sz="2200" dirty="0">
                <a:latin typeface="Calibri" panose="020F0502020204030204" pitchFamily="34" charset="0"/>
                <a:ea typeface="Calibri" panose="020F0502020204030204" pitchFamily="34" charset="0"/>
                <a:cs typeface="Calibri" panose="020F0502020204030204" pitchFamily="34" charset="0"/>
              </a:rPr>
              <a:t>but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LA </a:t>
            </a:r>
            <a:r>
              <a:rPr lang="en-US" sz="2200" dirty="0">
                <a:effectLst/>
                <a:latin typeface="Calibri" panose="020F0502020204030204" pitchFamily="34" charset="0"/>
                <a:ea typeface="Calibri" panose="020F0502020204030204" pitchFamily="34" charset="0"/>
                <a:cs typeface="Calibri" panose="020F0502020204030204" pitchFamily="34" charset="0"/>
              </a:rPr>
              <a:t>federation governing boards and academy committees are most likely to say that recruiting to the board is a challenge, while SAT (single academy </a:t>
            </a:r>
            <a:r>
              <a:rPr lang="en-US" sz="2200" dirty="0" err="1">
                <a:effectLst/>
                <a:latin typeface="Calibri" panose="020F0502020204030204" pitchFamily="34" charset="0"/>
                <a:ea typeface="Calibri" panose="020F0502020204030204" pitchFamily="34" charset="0"/>
                <a:cs typeface="Calibri" panose="020F0502020204030204" pitchFamily="34" charset="0"/>
              </a:rPr>
              <a:t>trustes</a:t>
            </a:r>
            <a:r>
              <a:rPr lang="en-US" sz="2200" dirty="0">
                <a:effectLst/>
                <a:latin typeface="Calibri" panose="020F0502020204030204" pitchFamily="34" charset="0"/>
                <a:ea typeface="Calibri" panose="020F0502020204030204" pitchFamily="34" charset="0"/>
                <a:cs typeface="Calibri" panose="020F0502020204030204" pitchFamily="34" charset="0"/>
              </a:rPr>
              <a:t>) boards were slightly less likely to have challenges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3E7128AA-255E-E2BE-5EC5-2DD1A85862D1}"/>
              </a:ext>
            </a:extLst>
          </p:cNvPr>
          <p:cNvGraphicFramePr>
            <a:graphicFrameLocks noGrp="1"/>
          </p:cNvGraphicFramePr>
          <p:nvPr/>
        </p:nvGraphicFramePr>
        <p:xfrm>
          <a:off x="605808" y="3004457"/>
          <a:ext cx="10768278" cy="2002971"/>
        </p:xfrm>
        <a:graphic>
          <a:graphicData uri="http://schemas.openxmlformats.org/drawingml/2006/table">
            <a:tbl>
              <a:tblPr firstRow="1" firstCol="1" bandRow="1">
                <a:tableStyleId>{5C22544A-7EE6-4342-B048-85BDC9FD1C3A}</a:tableStyleId>
              </a:tblPr>
              <a:tblGrid>
                <a:gridCol w="4312886">
                  <a:extLst>
                    <a:ext uri="{9D8B030D-6E8A-4147-A177-3AD203B41FA5}">
                      <a16:colId xmlns:a16="http://schemas.microsoft.com/office/drawing/2014/main" val="1760750958"/>
                    </a:ext>
                  </a:extLst>
                </a:gridCol>
                <a:gridCol w="864766">
                  <a:extLst>
                    <a:ext uri="{9D8B030D-6E8A-4147-A177-3AD203B41FA5}">
                      <a16:colId xmlns:a16="http://schemas.microsoft.com/office/drawing/2014/main" val="394073665"/>
                    </a:ext>
                  </a:extLst>
                </a:gridCol>
                <a:gridCol w="766249">
                  <a:extLst>
                    <a:ext uri="{9D8B030D-6E8A-4147-A177-3AD203B41FA5}">
                      <a16:colId xmlns:a16="http://schemas.microsoft.com/office/drawing/2014/main" val="2478665917"/>
                    </a:ext>
                  </a:extLst>
                </a:gridCol>
                <a:gridCol w="722463">
                  <a:extLst>
                    <a:ext uri="{9D8B030D-6E8A-4147-A177-3AD203B41FA5}">
                      <a16:colId xmlns:a16="http://schemas.microsoft.com/office/drawing/2014/main" val="171698145"/>
                    </a:ext>
                  </a:extLst>
                </a:gridCol>
                <a:gridCol w="755303">
                  <a:extLst>
                    <a:ext uri="{9D8B030D-6E8A-4147-A177-3AD203B41FA5}">
                      <a16:colId xmlns:a16="http://schemas.microsoft.com/office/drawing/2014/main" val="3073413391"/>
                    </a:ext>
                  </a:extLst>
                </a:gridCol>
                <a:gridCol w="897605">
                  <a:extLst>
                    <a:ext uri="{9D8B030D-6E8A-4147-A177-3AD203B41FA5}">
                      <a16:colId xmlns:a16="http://schemas.microsoft.com/office/drawing/2014/main" val="797783932"/>
                    </a:ext>
                  </a:extLst>
                </a:gridCol>
                <a:gridCol w="842873">
                  <a:extLst>
                    <a:ext uri="{9D8B030D-6E8A-4147-A177-3AD203B41FA5}">
                      <a16:colId xmlns:a16="http://schemas.microsoft.com/office/drawing/2014/main" val="615633783"/>
                    </a:ext>
                  </a:extLst>
                </a:gridCol>
                <a:gridCol w="757004">
                  <a:extLst>
                    <a:ext uri="{9D8B030D-6E8A-4147-A177-3AD203B41FA5}">
                      <a16:colId xmlns:a16="http://schemas.microsoft.com/office/drawing/2014/main" val="2345520027"/>
                    </a:ext>
                  </a:extLst>
                </a:gridCol>
                <a:gridCol w="849129">
                  <a:extLst>
                    <a:ext uri="{9D8B030D-6E8A-4147-A177-3AD203B41FA5}">
                      <a16:colId xmlns:a16="http://schemas.microsoft.com/office/drawing/2014/main" val="1440603184"/>
                    </a:ext>
                  </a:extLst>
                </a:gridCol>
              </a:tblGrid>
              <a:tr h="560742">
                <a:tc>
                  <a:txBody>
                    <a:bodyPr/>
                    <a:lstStyle/>
                    <a:p>
                      <a:pPr>
                        <a:lnSpc>
                          <a:spcPct val="107000"/>
                        </a:lnSpc>
                      </a:pPr>
                      <a:endParaRPr lang="en-GB" sz="1100">
                        <a:effectLst/>
                        <a:latin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400">
                          <a:effectLst/>
                        </a:rPr>
                        <a:t>2015</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2016</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2017</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2018</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2019</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2020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2021</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2022</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2792094"/>
                  </a:ext>
                </a:extLst>
              </a:tr>
              <a:tr h="480743">
                <a:tc>
                  <a:txBody>
                    <a:bodyPr/>
                    <a:lstStyle/>
                    <a:p>
                      <a:pPr>
                        <a:lnSpc>
                          <a:spcPct val="107000"/>
                        </a:lnSpc>
                        <a:spcAft>
                          <a:spcPts val="800"/>
                        </a:spcAft>
                      </a:pPr>
                      <a:r>
                        <a:rPr lang="en-GB" sz="1400">
                          <a:effectLst/>
                        </a:rPr>
                        <a:t>It is difficult to recruit to the governing board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400">
                          <a:effectLst/>
                        </a:rPr>
                        <a:t>50%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53%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56%</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58%</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55%</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63%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64%</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63%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4433254"/>
                  </a:ext>
                </a:extLst>
              </a:tr>
              <a:tr h="480743">
                <a:tc>
                  <a:txBody>
                    <a:bodyPr/>
                    <a:lstStyle/>
                    <a:p>
                      <a:pPr>
                        <a:lnSpc>
                          <a:spcPct val="107000"/>
                        </a:lnSpc>
                        <a:spcAft>
                          <a:spcPts val="800"/>
                        </a:spcAft>
                      </a:pPr>
                      <a:r>
                        <a:rPr lang="en-GB" sz="1400">
                          <a:effectLst/>
                        </a:rPr>
                        <a:t>No view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400">
                          <a:effectLst/>
                        </a:rPr>
                        <a:t>10%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13%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13%</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12%</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10%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9%</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7%</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7%</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09127633"/>
                  </a:ext>
                </a:extLst>
              </a:tr>
              <a:tr h="480743">
                <a:tc>
                  <a:txBody>
                    <a:bodyPr/>
                    <a:lstStyle/>
                    <a:p>
                      <a:pPr>
                        <a:lnSpc>
                          <a:spcPct val="107000"/>
                        </a:lnSpc>
                        <a:spcAft>
                          <a:spcPts val="800"/>
                        </a:spcAft>
                      </a:pPr>
                      <a:r>
                        <a:rPr lang="en-GB" sz="1400">
                          <a:effectLst/>
                        </a:rPr>
                        <a:t>It is not difficult to recruit to the governing board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400">
                          <a:effectLst/>
                        </a:rPr>
                        <a:t>40%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34%</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31%</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30%</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35%</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28%</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29%</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rPr>
                        <a:t>29%</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513641"/>
                  </a:ext>
                </a:extLst>
              </a:tr>
            </a:tbl>
          </a:graphicData>
        </a:graphic>
      </p:graphicFrame>
    </p:spTree>
    <p:extLst>
      <p:ext uri="{BB962C8B-B14F-4D97-AF65-F5344CB8AC3E}">
        <p14:creationId xmlns:p14="http://schemas.microsoft.com/office/powerpoint/2010/main" val="28992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Template">
  <a:themeElements>
    <a:clrScheme name="NGA">
      <a:dk1>
        <a:sysClr val="windowText" lastClr="000000"/>
      </a:dk1>
      <a:lt1>
        <a:sysClr val="window" lastClr="FFFFFF"/>
      </a:lt1>
      <a:dk2>
        <a:srgbClr val="242852"/>
      </a:dk2>
      <a:lt2>
        <a:srgbClr val="C0D7EC"/>
      </a:lt2>
      <a:accent1>
        <a:srgbClr val="4F81BD"/>
      </a:accent1>
      <a:accent2>
        <a:srgbClr val="7EB2E6"/>
      </a:accent2>
      <a:accent3>
        <a:srgbClr val="297FD5"/>
      </a:accent3>
      <a:accent4>
        <a:srgbClr val="1E5F9F"/>
      </a:accent4>
      <a:accent5>
        <a:srgbClr val="3477B2"/>
      </a:accent5>
      <a:accent6>
        <a:srgbClr val="B1E3F9"/>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Template">
  <a:themeElements>
    <a:clrScheme name="NGA">
      <a:dk1>
        <a:sysClr val="windowText" lastClr="000000"/>
      </a:dk1>
      <a:lt1>
        <a:sysClr val="window" lastClr="FFFFFF"/>
      </a:lt1>
      <a:dk2>
        <a:srgbClr val="242852"/>
      </a:dk2>
      <a:lt2>
        <a:srgbClr val="C0D7EC"/>
      </a:lt2>
      <a:accent1>
        <a:srgbClr val="4F81BD"/>
      </a:accent1>
      <a:accent2>
        <a:srgbClr val="7EB2E6"/>
      </a:accent2>
      <a:accent3>
        <a:srgbClr val="297FD5"/>
      </a:accent3>
      <a:accent4>
        <a:srgbClr val="1E5F9F"/>
      </a:accent4>
      <a:accent5>
        <a:srgbClr val="3477B2"/>
      </a:accent5>
      <a:accent6>
        <a:srgbClr val="B1E3F9"/>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Powerpoint Template">
  <a:themeElements>
    <a:clrScheme name="NGA">
      <a:dk1>
        <a:sysClr val="windowText" lastClr="000000"/>
      </a:dk1>
      <a:lt1>
        <a:sysClr val="window" lastClr="FFFFFF"/>
      </a:lt1>
      <a:dk2>
        <a:srgbClr val="242852"/>
      </a:dk2>
      <a:lt2>
        <a:srgbClr val="C0D7EC"/>
      </a:lt2>
      <a:accent1>
        <a:srgbClr val="4F81BD"/>
      </a:accent1>
      <a:accent2>
        <a:srgbClr val="7EB2E6"/>
      </a:accent2>
      <a:accent3>
        <a:srgbClr val="297FD5"/>
      </a:accent3>
      <a:accent4>
        <a:srgbClr val="1E5F9F"/>
      </a:accent4>
      <a:accent5>
        <a:srgbClr val="3477B2"/>
      </a:accent5>
      <a:accent6>
        <a:srgbClr val="B1E3F9"/>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owerpoint Template">
  <a:themeElements>
    <a:clrScheme name="NGA">
      <a:dk1>
        <a:sysClr val="windowText" lastClr="000000"/>
      </a:dk1>
      <a:lt1>
        <a:sysClr val="window" lastClr="FFFFFF"/>
      </a:lt1>
      <a:dk2>
        <a:srgbClr val="242852"/>
      </a:dk2>
      <a:lt2>
        <a:srgbClr val="C0D7EC"/>
      </a:lt2>
      <a:accent1>
        <a:srgbClr val="4F81BD"/>
      </a:accent1>
      <a:accent2>
        <a:srgbClr val="7EB2E6"/>
      </a:accent2>
      <a:accent3>
        <a:srgbClr val="297FD5"/>
      </a:accent3>
      <a:accent4>
        <a:srgbClr val="1E5F9F"/>
      </a:accent4>
      <a:accent5>
        <a:srgbClr val="3477B2"/>
      </a:accent5>
      <a:accent6>
        <a:srgbClr val="B1E3F9"/>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C460EB17D79B4CB04045BE8EDFB88B" ma:contentTypeVersion="16" ma:contentTypeDescription="Create a new document." ma:contentTypeScope="" ma:versionID="9ea1909f837188e4855a528e21ec5ee0">
  <xsd:schema xmlns:xsd="http://www.w3.org/2001/XMLSchema" xmlns:xs="http://www.w3.org/2001/XMLSchema" xmlns:p="http://schemas.microsoft.com/office/2006/metadata/properties" xmlns:ns2="8ba10463-5e59-4b37-996c-f42fb298e9a9" xmlns:ns3="abafda70-30e8-4089-8443-ebe9741ee9b5" targetNamespace="http://schemas.microsoft.com/office/2006/metadata/properties" ma:root="true" ma:fieldsID="553bc32a983358b0a8269d69dac80d3d" ns2:_="" ns3:_="">
    <xsd:import namespace="8ba10463-5e59-4b37-996c-f42fb298e9a9"/>
    <xsd:import namespace="abafda70-30e8-4089-8443-ebe9741ee9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10463-5e59-4b37-996c-f42fb298e9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c0347c1-fe06-4807-9980-f185f13d35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afda70-30e8-4089-8443-ebe9741ee9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2c6fe3-1885-4a93-b806-3829b9e0d5ad}" ma:internalName="TaxCatchAll" ma:showField="CatchAllData" ma:web="abafda70-30e8-4089-8443-ebe9741ee9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afda70-30e8-4089-8443-ebe9741ee9b5" xsi:nil="true"/>
    <lcf76f155ced4ddcb4097134ff3c332f xmlns="8ba10463-5e59-4b37-996c-f42fb298e9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74001B-6678-46AA-BAFC-E96B6160A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10463-5e59-4b37-996c-f42fb298e9a9"/>
    <ds:schemaRef ds:uri="abafda70-30e8-4089-8443-ebe9741ee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59BFF-F9AE-4119-956F-91AA53D22E1D}">
  <ds:schemaRefs>
    <ds:schemaRef ds:uri="http://schemas.microsoft.com/sharepoint/v3/contenttype/forms"/>
  </ds:schemaRefs>
</ds:datastoreItem>
</file>

<file path=customXml/itemProps3.xml><?xml version="1.0" encoding="utf-8"?>
<ds:datastoreItem xmlns:ds="http://schemas.openxmlformats.org/officeDocument/2006/customXml" ds:itemID="{BBCD4F60-F65A-42A5-B6BD-9BD36D57F048}">
  <ds:schemaRefs>
    <ds:schemaRef ds:uri="http://schemas.microsoft.com/office/2006/metadata/properties"/>
    <ds:schemaRef ds:uri="http://schemas.microsoft.com/office/infopath/2007/PartnerControls"/>
    <ds:schemaRef ds:uri="abafda70-30e8-4089-8443-ebe9741ee9b5"/>
    <ds:schemaRef ds:uri="8ba10463-5e59-4b37-996c-f42fb298e9a9"/>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188</TotalTime>
  <Words>3904</Words>
  <Application>Microsoft Office PowerPoint</Application>
  <PresentationFormat>Widescreen</PresentationFormat>
  <Paragraphs>378</Paragraphs>
  <Slides>34</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Arial</vt:lpstr>
      <vt:lpstr>Calibri</vt:lpstr>
      <vt:lpstr>Calibri Light</vt:lpstr>
      <vt:lpstr>Helvetica 45 Light</vt:lpstr>
      <vt:lpstr>Helvetica Light</vt:lpstr>
      <vt:lpstr>Wingdings</vt:lpstr>
      <vt:lpstr>Powerpoint Template</vt:lpstr>
      <vt:lpstr>1_Powerpoint Template</vt:lpstr>
      <vt:lpstr>4_Powerpoint Template</vt:lpstr>
      <vt:lpstr>2_Powerpoint Template</vt:lpstr>
      <vt:lpstr>1_Office Theme</vt:lpstr>
      <vt:lpstr>Suffolk Governors’ Conference: 3 May 2023  Growing your board successfully:  succession planning and diversity  </vt:lpstr>
      <vt:lpstr>Our offer and services        </vt:lpstr>
      <vt:lpstr>www.nga.org.uk/increasing-participation</vt:lpstr>
      <vt:lpstr>Making the case for diverse boards</vt:lpstr>
      <vt:lpstr>The Department for Education’s Governance Handbook says: </vt:lpstr>
      <vt:lpstr>www.nga.org.uk/Knowledge-Centre/Good-governance</vt:lpstr>
      <vt:lpstr> </vt:lpstr>
      <vt:lpstr>Vacancies: 2022 data</vt:lpstr>
      <vt:lpstr>Recruitment of volunteers in 2022 </vt:lpstr>
      <vt:lpstr>Diversity of boards in 2022 </vt:lpstr>
      <vt:lpstr>Ethnic diversity in 2022</vt:lpstr>
      <vt:lpstr>Reflecting the community: what we found from the 2021 survey</vt:lpstr>
      <vt:lpstr>Focus group voices… A lack of open and transparent recruitment is a significant barrier to entry for underrepresented groups getting involved    </vt:lpstr>
      <vt:lpstr>Recruitment: what will make the difference</vt:lpstr>
      <vt:lpstr>Watch it at nga.org.uk/role-of-governors-and-trustees </vt:lpstr>
      <vt:lpstr>Addressing volunteer recruitment</vt:lpstr>
      <vt:lpstr>Recruiting governors and trustees</vt:lpstr>
      <vt:lpstr>Everyone-on-Board-increasing-diversity-in-school-governance  </vt:lpstr>
      <vt:lpstr>The Recruitment Cycle</vt:lpstr>
      <vt:lpstr>Inclusion: what we found from the 2021 survey</vt:lpstr>
      <vt:lpstr>Inclusion: what the literature and focus groups told us</vt:lpstr>
      <vt:lpstr>Focus group voices…</vt:lpstr>
      <vt:lpstr>Focus group voices.…</vt:lpstr>
      <vt:lpstr>Inclusion: what will make the difference</vt:lpstr>
      <vt:lpstr>Welcome &amp; induction</vt:lpstr>
      <vt:lpstr>Welcome to a Multi Academy Trust and Welcome to Governance </vt:lpstr>
      <vt:lpstr>PowerPoint Presentation</vt:lpstr>
      <vt:lpstr>Back to evaluation</vt:lpstr>
      <vt:lpstr>Succession planning guidance</vt:lpstr>
      <vt:lpstr>PowerPoint Presentation</vt:lpstr>
      <vt:lpstr>Co-creating creating a strategy to turn vision into reality</vt:lpstr>
      <vt:lpstr>www.nga.org.uk/GreenerGovernance  NGA webinars - National Governance Association</vt:lpstr>
      <vt:lpstr>NGA’s project for 2023: Volunteer workload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NGA events</dc:title>
  <dc:creator>National Governance Association</dc:creator>
  <cp:lastModifiedBy>Emma Knights</cp:lastModifiedBy>
  <cp:revision>5</cp:revision>
  <cp:lastPrinted>2016-02-09T15:05:19Z</cp:lastPrinted>
  <dcterms:created xsi:type="dcterms:W3CDTF">2014-01-07T13:19:03Z</dcterms:created>
  <dcterms:modified xsi:type="dcterms:W3CDTF">2023-05-03T06:42:26Z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0x010100D3C460EB17D79B4CB04045BE8EDFB88B</vt:lpwstr>
  </property>
  <property fmtid="{D5CDD505-2E9C-101B-9397-08002B2CF9AE}" pid="3" name="Order">
    <vt:r8>352200</vt:r8>
  </property>
</Properties>
</file>