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CB48CF-B465-4E42-8A43-8195E9565B9A}" v="686" dt="2021-09-27T10:59:50.3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5CEC6-37FF-461C-95F7-CE012BA8F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E66157-BC5D-4B32-BC33-303CF7C136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2152C-5FF1-4EE2-8F55-B1557F8A5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97632-0400-4859-BA8A-E032A93B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63500-F3A7-4960-ADB0-D96BFF687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03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9FFA5-4285-48CC-8EFF-8EB3AC7A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F7ED2-146C-4CDD-B87A-9596787BC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D1C8A-63C5-48E2-94F9-91BBF33FD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E70BA-FA18-4192-B3DF-7E5FCA84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85300-176F-4633-981A-23644B48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26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645925-010B-4D14-8400-2B34B7D2B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16204-EFD4-44B1-84DB-341B94026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955EB-9176-4279-8F3F-8B3EEAE59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B364E-9D1C-40B3-96E3-CC1C60B69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6628F-24EE-475A-B28E-86425B7E5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31E66-CD26-4CAA-B1C3-75E4A15A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21DD6-295E-48F8-B215-76059E89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E6E07-438B-4024-B2BC-B8E494E3B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52352-8089-4D21-85DF-5F331F266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A25D2-A4AC-4CD5-9049-3B20BEBA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86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4E042-0F73-4B53-9187-7BD637B3B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66CD5-E597-425F-972C-A8EBCBD0E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17A47-BE8B-4882-A5BC-7C12881C3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3F849-EAA0-4EF0-B8BE-AE22F27CB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411C2-15A4-46B3-AE15-C7097C77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3A26D-D5C2-4CC3-8F41-840B04D01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0081D-467C-4302-A707-76A7394EE0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B53BF-E0C2-48C2-A629-5403AA341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7CC73D-89C8-4F13-B59C-73F873ACB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D86180-89AA-40F3-B1D3-F1EF1B01E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078AD-6D6B-43CE-A467-97AE0EB2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68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46AEE-B8C1-4A30-9F03-49FCBE74F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EAB5-BB89-4E93-8569-B004DD291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C8257-C7F3-43FF-9FD5-25128C05B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79DC60-7566-4730-80F3-EB9EADC7CF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AACC8D-2391-4473-8BD9-636FB6363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91673D-1A9D-49BD-907E-1E2ED0D00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0C358C-F413-42F8-9BCF-4CF4D2BE1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7B517D-1D1B-4DFA-9571-D1030BDA6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54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3F115-6DB5-4568-B79B-A02E9816E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557BD-48CF-4B86-BD2C-CA57E4447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5A5EA-54DB-4365-BED5-461C507A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83500-6602-44C2-8906-81D5A2C00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05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F3F367-0A06-4198-B576-F063C9F7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C026EE-2C81-497F-9DF3-C57A5592C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70170-C03A-4A98-8441-B0FB1329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5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B844C-FEC7-4967-B502-D70BA2AE3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71C21-DD18-44BF-92F5-2C67B0CED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E4E70C-A35D-480D-B4DC-DE242E684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42D58-AE47-4F88-86B7-6E68A254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C46BD-6151-498D-8120-615E723E7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57485-D0B0-4DB8-AA32-965B1814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749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4AC93-9159-4702-95A5-A68A0594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562A12-4CE5-4BA8-8C37-B419C9CC70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194646-47F4-4244-AF63-057CB6A05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B645B9-1B59-466F-BE56-831127678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C31B74-C364-4961-BA40-347D70DBF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81F01C-C617-4ECB-88AE-B6B8F3C16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21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8C886E-4F37-4BE0-A6A8-B525C3B23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7291B-6A1C-4CE0-A0AA-B3CCDE2E9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8B12F-E41E-4A1E-96DD-2E3806FBA7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B7D1-8C08-46CB-8EA4-C21D77B60E32}" type="datetimeFigureOut">
              <a:rPr lang="en-GB" smtClean="0"/>
              <a:t>26/05/2022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31174-FAD3-4C37-BA21-6E18CDC10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68437-E5EF-4F23-A5B1-1FA45468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8580D-64D8-4317-9F6C-4038789379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0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A0A6B6D-FFF1-4513-ACE8-540B0941C7AA}"/>
              </a:ext>
            </a:extLst>
          </p:cNvPr>
          <p:cNvSpPr/>
          <p:nvPr/>
        </p:nvSpPr>
        <p:spPr>
          <a:xfrm>
            <a:off x="-162560" y="-50800"/>
            <a:ext cx="1235456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BF3B2-AB9A-4F45-BB39-ACF4E16E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60" y="-29110"/>
            <a:ext cx="11242040" cy="549592"/>
          </a:xfrm>
        </p:spPr>
        <p:txBody>
          <a:bodyPr>
            <a:normAutofit fontScale="90000"/>
          </a:bodyPr>
          <a:lstStyle/>
          <a:p>
            <a:r>
              <a:rPr lang="en-GB" b="1" u="sng" dirty="0">
                <a:solidFill>
                  <a:schemeClr val="bg1"/>
                </a:solidFill>
              </a:rPr>
              <a:t>Arlo case study re visit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57F4D6-5BFE-4711-A0DE-1558FD052535}"/>
              </a:ext>
            </a:extLst>
          </p:cNvPr>
          <p:cNvSpPr txBox="1"/>
          <p:nvPr/>
        </p:nvSpPr>
        <p:spPr>
          <a:xfrm>
            <a:off x="111760" y="2362140"/>
            <a:ext cx="53746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B9CBE5-D37E-4EF4-828B-15B627BD8A3E}"/>
              </a:ext>
            </a:extLst>
          </p:cNvPr>
          <p:cNvSpPr/>
          <p:nvPr/>
        </p:nvSpPr>
        <p:spPr>
          <a:xfrm>
            <a:off x="196851" y="1000819"/>
            <a:ext cx="11798300" cy="5857181"/>
          </a:xfrm>
          <a:prstGeom prst="rect">
            <a:avLst/>
          </a:prstGeom>
          <a:solidFill>
            <a:schemeClr val="bg1"/>
          </a:solidFill>
        </p:spPr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0384E4-B9D3-42D3-AFB7-D1C6B92266B1}"/>
              </a:ext>
            </a:extLst>
          </p:cNvPr>
          <p:cNvSpPr/>
          <p:nvPr/>
        </p:nvSpPr>
        <p:spPr>
          <a:xfrm>
            <a:off x="54590" y="646342"/>
            <a:ext cx="6635803" cy="6138618"/>
          </a:xfrm>
          <a:custGeom>
            <a:avLst/>
            <a:gdLst>
              <a:gd name="connsiteX0" fmla="*/ 0 w 5857181"/>
              <a:gd name="connsiteY0" fmla="*/ 0 h 6837704"/>
              <a:gd name="connsiteX1" fmla="*/ 4880965 w 5857181"/>
              <a:gd name="connsiteY1" fmla="*/ 0 h 6837704"/>
              <a:gd name="connsiteX2" fmla="*/ 5857181 w 5857181"/>
              <a:gd name="connsiteY2" fmla="*/ 976216 h 6837704"/>
              <a:gd name="connsiteX3" fmla="*/ 5857181 w 5857181"/>
              <a:gd name="connsiteY3" fmla="*/ 6837704 h 6837704"/>
              <a:gd name="connsiteX4" fmla="*/ 0 w 5857181"/>
              <a:gd name="connsiteY4" fmla="*/ 6837704 h 6837704"/>
              <a:gd name="connsiteX5" fmla="*/ 0 w 5857181"/>
              <a:gd name="connsiteY5" fmla="*/ 0 h 683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57181" h="6837704">
                <a:moveTo>
                  <a:pt x="0" y="6837703"/>
                </a:moveTo>
                <a:lnTo>
                  <a:pt x="0" y="1139640"/>
                </a:lnTo>
                <a:cubicBezTo>
                  <a:pt x="0" y="510235"/>
                  <a:pt x="374392" y="1"/>
                  <a:pt x="836227" y="1"/>
                </a:cubicBezTo>
                <a:lnTo>
                  <a:pt x="5857181" y="1"/>
                </a:lnTo>
                <a:lnTo>
                  <a:pt x="5857181" y="6837703"/>
                </a:lnTo>
                <a:lnTo>
                  <a:pt x="0" y="683770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1" tIns="142241" rIns="142239" bIns="1606536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b="1" u="sng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b="1" u="sng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b="1" u="sng" kern="1200" dirty="0"/>
              <a:t>What are we worried about?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Arlo 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 - continues on a part time timetable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 - is not taking all his GCSE’s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 - continues to suffer with anxiety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/>
              <a:t>A</a:t>
            </a:r>
            <a:r>
              <a:rPr lang="en-GB" sz="2000" kern="1200" dirty="0"/>
              <a:t>rlo’s mum: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is unhappy with support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feels nothing changes </a:t>
            </a:r>
          </a:p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/>
              <a:t>- feels let down by the system</a:t>
            </a: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dirty="0"/>
              <a:t> - </a:t>
            </a:r>
            <a:r>
              <a:rPr lang="en-GB" sz="2000" kern="1200" dirty="0"/>
              <a:t>wants communication with her first, </a:t>
            </a: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kern="1200" dirty="0"/>
              <a:t>to support Arlo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1C18054-799E-45FF-8069-B9A8DD5E9889}"/>
              </a:ext>
            </a:extLst>
          </p:cNvPr>
          <p:cNvSpPr/>
          <p:nvPr/>
        </p:nvSpPr>
        <p:spPr>
          <a:xfrm>
            <a:off x="6266181" y="624652"/>
            <a:ext cx="5899150" cy="3226653"/>
          </a:xfrm>
          <a:custGeom>
            <a:avLst/>
            <a:gdLst>
              <a:gd name="connsiteX0" fmla="*/ 0 w 5899150"/>
              <a:gd name="connsiteY0" fmla="*/ 0 h 3045587"/>
              <a:gd name="connsiteX1" fmla="*/ 5391542 w 5899150"/>
              <a:gd name="connsiteY1" fmla="*/ 0 h 3045587"/>
              <a:gd name="connsiteX2" fmla="*/ 5899150 w 5899150"/>
              <a:gd name="connsiteY2" fmla="*/ 507608 h 3045587"/>
              <a:gd name="connsiteX3" fmla="*/ 5899150 w 5899150"/>
              <a:gd name="connsiteY3" fmla="*/ 3045587 h 3045587"/>
              <a:gd name="connsiteX4" fmla="*/ 0 w 5899150"/>
              <a:gd name="connsiteY4" fmla="*/ 3045587 h 3045587"/>
              <a:gd name="connsiteX5" fmla="*/ 0 w 5899150"/>
              <a:gd name="connsiteY5" fmla="*/ 0 h 304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99150" h="3045587">
                <a:moveTo>
                  <a:pt x="0" y="0"/>
                </a:moveTo>
                <a:lnTo>
                  <a:pt x="5391542" y="0"/>
                </a:lnTo>
                <a:cubicBezTo>
                  <a:pt x="5671886" y="0"/>
                  <a:pt x="5899150" y="227264"/>
                  <a:pt x="5899150" y="507608"/>
                </a:cubicBezTo>
                <a:lnTo>
                  <a:pt x="5899150" y="3045587"/>
                </a:lnTo>
                <a:lnTo>
                  <a:pt x="0" y="304558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456" tIns="92456" rIns="92456" bIns="85385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300" kern="1200" dirty="0"/>
          </a:p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300" kern="1200" dirty="0"/>
          </a:p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300" kern="120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C2867A2-F5E2-4850-99B8-3444F2C6EC33}"/>
              </a:ext>
            </a:extLst>
          </p:cNvPr>
          <p:cNvSpPr/>
          <p:nvPr/>
        </p:nvSpPr>
        <p:spPr>
          <a:xfrm>
            <a:off x="-177711" y="6677025"/>
            <a:ext cx="12315121" cy="107935"/>
          </a:xfrm>
          <a:custGeom>
            <a:avLst/>
            <a:gdLst>
              <a:gd name="connsiteX0" fmla="*/ 0 w 6117477"/>
              <a:gd name="connsiteY0" fmla="*/ 0 h 196859"/>
              <a:gd name="connsiteX1" fmla="*/ 6084667 w 6117477"/>
              <a:gd name="connsiteY1" fmla="*/ 0 h 196859"/>
              <a:gd name="connsiteX2" fmla="*/ 6117477 w 6117477"/>
              <a:gd name="connsiteY2" fmla="*/ 32810 h 196859"/>
              <a:gd name="connsiteX3" fmla="*/ 6117477 w 6117477"/>
              <a:gd name="connsiteY3" fmla="*/ 196859 h 196859"/>
              <a:gd name="connsiteX4" fmla="*/ 0 w 6117477"/>
              <a:gd name="connsiteY4" fmla="*/ 196859 h 196859"/>
              <a:gd name="connsiteX5" fmla="*/ 0 w 6117477"/>
              <a:gd name="connsiteY5" fmla="*/ 0 h 19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17477" h="196859">
                <a:moveTo>
                  <a:pt x="6117477" y="196858"/>
                </a:moveTo>
                <a:lnTo>
                  <a:pt x="32810" y="196858"/>
                </a:lnTo>
                <a:cubicBezTo>
                  <a:pt x="14690" y="196858"/>
                  <a:pt x="0" y="182168"/>
                  <a:pt x="0" y="164048"/>
                </a:cubicBezTo>
                <a:lnTo>
                  <a:pt x="0" y="1"/>
                </a:lnTo>
                <a:lnTo>
                  <a:pt x="6117477" y="1"/>
                </a:lnTo>
                <a:lnTo>
                  <a:pt x="6117477" y="1968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39" tIns="191456" rIns="142240" bIns="14224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000" kern="1200" dirty="0"/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800" kern="120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328A3FE-29FC-4CD2-8CD8-F1BE60E0D5AC}"/>
              </a:ext>
            </a:extLst>
          </p:cNvPr>
          <p:cNvSpPr/>
          <p:nvPr/>
        </p:nvSpPr>
        <p:spPr>
          <a:xfrm>
            <a:off x="6269715" y="3856369"/>
            <a:ext cx="5937436" cy="2928591"/>
          </a:xfrm>
          <a:custGeom>
            <a:avLst/>
            <a:gdLst>
              <a:gd name="connsiteX0" fmla="*/ 0 w 2928590"/>
              <a:gd name="connsiteY0" fmla="*/ 0 h 5937435"/>
              <a:gd name="connsiteX1" fmla="*/ 2440482 w 2928590"/>
              <a:gd name="connsiteY1" fmla="*/ 0 h 5937435"/>
              <a:gd name="connsiteX2" fmla="*/ 2928590 w 2928590"/>
              <a:gd name="connsiteY2" fmla="*/ 488108 h 5937435"/>
              <a:gd name="connsiteX3" fmla="*/ 2928590 w 2928590"/>
              <a:gd name="connsiteY3" fmla="*/ 5937435 h 5937435"/>
              <a:gd name="connsiteX4" fmla="*/ 0 w 2928590"/>
              <a:gd name="connsiteY4" fmla="*/ 5937435 h 5937435"/>
              <a:gd name="connsiteX5" fmla="*/ 0 w 2928590"/>
              <a:gd name="connsiteY5" fmla="*/ 0 h 5937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8590" h="5937435">
                <a:moveTo>
                  <a:pt x="2928590" y="1"/>
                </a:moveTo>
                <a:lnTo>
                  <a:pt x="2928590" y="4947842"/>
                </a:lnTo>
                <a:cubicBezTo>
                  <a:pt x="2928590" y="5494379"/>
                  <a:pt x="2820800" y="5937434"/>
                  <a:pt x="2687835" y="5937434"/>
                </a:cubicBezTo>
                <a:lnTo>
                  <a:pt x="0" y="5937434"/>
                </a:lnTo>
                <a:lnTo>
                  <a:pt x="0" y="1"/>
                </a:lnTo>
                <a:lnTo>
                  <a:pt x="2928590" y="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2281" tIns="1194428" rIns="462280" bIns="462281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6500" kern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5636A7-902C-4320-8270-5968421ACAF6}"/>
              </a:ext>
            </a:extLst>
          </p:cNvPr>
          <p:cNvSpPr txBox="1"/>
          <p:nvPr/>
        </p:nvSpPr>
        <p:spPr>
          <a:xfrm>
            <a:off x="8117840" y="962918"/>
            <a:ext cx="407416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 </a:t>
            </a:r>
            <a:r>
              <a:rPr lang="en-GB" sz="2000" b="1" u="sng" dirty="0">
                <a:solidFill>
                  <a:schemeClr val="bg1"/>
                </a:solidFill>
              </a:rPr>
              <a:t>What is happening</a:t>
            </a:r>
            <a:r>
              <a:rPr lang="en-GB" sz="2000" b="1" dirty="0">
                <a:solidFill>
                  <a:schemeClr val="bg1"/>
                </a:solidFill>
              </a:rPr>
              <a:t>?</a:t>
            </a:r>
          </a:p>
          <a:p>
            <a:pPr lvl="0"/>
            <a:endParaRPr lang="en-GB" sz="1800" dirty="0">
              <a:solidFill>
                <a:schemeClr val="bg1"/>
              </a:solidFill>
            </a:endParaRPr>
          </a:p>
          <a:p>
            <a:pPr lvl="0"/>
            <a:r>
              <a:rPr lang="en-GB" sz="1800" dirty="0">
                <a:solidFill>
                  <a:schemeClr val="bg1"/>
                </a:solidFill>
              </a:rPr>
              <a:t>- SES Supporting mum and school</a:t>
            </a:r>
          </a:p>
          <a:p>
            <a:pPr lvl="0"/>
            <a:r>
              <a:rPr lang="en-GB" sz="1800" dirty="0">
                <a:solidFill>
                  <a:schemeClr val="bg1"/>
                </a:solidFill>
              </a:rPr>
              <a:t> -Support from SENCO is now in place</a:t>
            </a:r>
          </a:p>
          <a:p>
            <a:pPr lvl="0"/>
            <a:r>
              <a:rPr lang="en-GB" sz="1800" dirty="0">
                <a:solidFill>
                  <a:schemeClr val="bg1"/>
                </a:solidFill>
              </a:rPr>
              <a:t> - Arlo is on SEND Register</a:t>
            </a:r>
          </a:p>
          <a:p>
            <a:pPr lvl="0"/>
            <a:r>
              <a:rPr lang="en-GB" sz="1800" dirty="0">
                <a:solidFill>
                  <a:schemeClr val="bg1"/>
                </a:solidFill>
              </a:rPr>
              <a:t> - School are supporting with minor adjustments</a:t>
            </a:r>
          </a:p>
          <a:p>
            <a:pPr marL="285750" lvl="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School staff are aware of support needed</a:t>
            </a:r>
          </a:p>
          <a:p>
            <a:pPr marL="285750" lvl="0" indent="-285750">
              <a:buFontTx/>
              <a:buChar char="-"/>
            </a:pPr>
            <a:r>
              <a:rPr lang="en-GB" sz="1800" dirty="0">
                <a:solidFill>
                  <a:schemeClr val="bg1"/>
                </a:solidFill>
              </a:rPr>
              <a:t>- EHC Needs Assessment is in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50158-51C7-4812-8001-19F83FB8B7F4}"/>
              </a:ext>
            </a:extLst>
          </p:cNvPr>
          <p:cNvSpPr txBox="1"/>
          <p:nvPr/>
        </p:nvSpPr>
        <p:spPr>
          <a:xfrm>
            <a:off x="8290560" y="3844250"/>
            <a:ext cx="3454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chemeClr val="bg1"/>
                </a:solidFill>
              </a:rPr>
              <a:t>What next?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Action plan is in place with School, SES, Mum and Family Services all agreed with Arlo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Health are linked in with Family Services to understand Arlo’s needs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bg1"/>
                </a:solidFill>
              </a:rPr>
              <a:t>SES Contacting Primary Mental Health Worker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329D0D-C875-454F-8493-CBF6D2B5B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893" y="666169"/>
            <a:ext cx="1682836" cy="2237978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24E66E3-584A-4D8F-9DCF-9FA17E563ADC}"/>
              </a:ext>
            </a:extLst>
          </p:cNvPr>
          <p:cNvSpPr/>
          <p:nvPr/>
        </p:nvSpPr>
        <p:spPr>
          <a:xfrm>
            <a:off x="4113909" y="2253238"/>
            <a:ext cx="4018772" cy="3352342"/>
          </a:xfrm>
          <a:custGeom>
            <a:avLst/>
            <a:gdLst>
              <a:gd name="connsiteX0" fmla="*/ 0 w 4018772"/>
              <a:gd name="connsiteY0" fmla="*/ 558735 h 3352342"/>
              <a:gd name="connsiteX1" fmla="*/ 558735 w 4018772"/>
              <a:gd name="connsiteY1" fmla="*/ 0 h 3352342"/>
              <a:gd name="connsiteX2" fmla="*/ 3460037 w 4018772"/>
              <a:gd name="connsiteY2" fmla="*/ 0 h 3352342"/>
              <a:gd name="connsiteX3" fmla="*/ 4018772 w 4018772"/>
              <a:gd name="connsiteY3" fmla="*/ 558735 h 3352342"/>
              <a:gd name="connsiteX4" fmla="*/ 4018772 w 4018772"/>
              <a:gd name="connsiteY4" fmla="*/ 2793607 h 3352342"/>
              <a:gd name="connsiteX5" fmla="*/ 3460037 w 4018772"/>
              <a:gd name="connsiteY5" fmla="*/ 3352342 h 3352342"/>
              <a:gd name="connsiteX6" fmla="*/ 558735 w 4018772"/>
              <a:gd name="connsiteY6" fmla="*/ 3352342 h 3352342"/>
              <a:gd name="connsiteX7" fmla="*/ 0 w 4018772"/>
              <a:gd name="connsiteY7" fmla="*/ 2793607 h 3352342"/>
              <a:gd name="connsiteX8" fmla="*/ 0 w 4018772"/>
              <a:gd name="connsiteY8" fmla="*/ 558735 h 335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8772" h="3352342">
                <a:moveTo>
                  <a:pt x="0" y="558735"/>
                </a:moveTo>
                <a:cubicBezTo>
                  <a:pt x="0" y="250154"/>
                  <a:pt x="250154" y="0"/>
                  <a:pt x="558735" y="0"/>
                </a:cubicBezTo>
                <a:lnTo>
                  <a:pt x="3460037" y="0"/>
                </a:lnTo>
                <a:cubicBezTo>
                  <a:pt x="3768618" y="0"/>
                  <a:pt x="4018772" y="250154"/>
                  <a:pt x="4018772" y="558735"/>
                </a:cubicBezTo>
                <a:lnTo>
                  <a:pt x="4018772" y="2793607"/>
                </a:lnTo>
                <a:cubicBezTo>
                  <a:pt x="4018772" y="3102188"/>
                  <a:pt x="3768618" y="3352342"/>
                  <a:pt x="3460037" y="3352342"/>
                </a:cubicBezTo>
                <a:lnTo>
                  <a:pt x="558735" y="3352342"/>
                </a:lnTo>
                <a:cubicBezTo>
                  <a:pt x="250154" y="3352342"/>
                  <a:pt x="0" y="3102188"/>
                  <a:pt x="0" y="2793607"/>
                </a:cubicBezTo>
                <a:lnTo>
                  <a:pt x="0" y="55873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2228" tIns="232228" rIns="232228" bIns="232228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b="1" kern="1200" dirty="0"/>
              <a:t>September-21 Update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Arlo 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 - is now in year 11, 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 - is only taking 4 GCSE’s,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 - continues on a part time timetable.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 - was turned down for an EHC Needs Assessment but through mediation is now being assessed.</a:t>
            </a:r>
          </a:p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en-GB" sz="1800" kern="1200" dirty="0"/>
              <a:t>- Arlo has recently been diagnosed with ASD</a:t>
            </a:r>
            <a:endParaRPr lang="en-GB" sz="1700" kern="1200" dirty="0"/>
          </a:p>
        </p:txBody>
      </p:sp>
    </p:spTree>
    <p:extLst>
      <p:ext uri="{BB962C8B-B14F-4D97-AF65-F5344CB8AC3E}">
        <p14:creationId xmlns:p14="http://schemas.microsoft.com/office/powerpoint/2010/main" val="97049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17B728-5D02-46BD-8FC1-2C4E6CA4BC03}"/>
              </a:ext>
            </a:extLst>
          </p:cNvPr>
          <p:cNvSpPr txBox="1"/>
          <p:nvPr/>
        </p:nvSpPr>
        <p:spPr>
          <a:xfrm>
            <a:off x="1078865" y="801370"/>
            <a:ext cx="4754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Arlo Update</a:t>
            </a:r>
          </a:p>
          <a:p>
            <a:r>
              <a:rPr lang="en-GB" dirty="0"/>
              <a:t>Arlo continues on a part time timetable</a:t>
            </a:r>
          </a:p>
          <a:p>
            <a:r>
              <a:rPr lang="en-GB" dirty="0"/>
              <a:t>Arlo has dropped GCSE subjects in order for him to manage attendance and anxiety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C9A150-3DC9-44D3-99BF-9FF529BFAE80}"/>
              </a:ext>
            </a:extLst>
          </p:cNvPr>
          <p:cNvSpPr txBox="1"/>
          <p:nvPr/>
        </p:nvSpPr>
        <p:spPr>
          <a:xfrm>
            <a:off x="7305675" y="666750"/>
            <a:ext cx="409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School View</a:t>
            </a:r>
          </a:p>
          <a:p>
            <a:r>
              <a:rPr lang="en-GB" dirty="0"/>
              <a:t>Emailed Bev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0CD95F-C743-4082-9160-7EF62E1B0B00}"/>
              </a:ext>
            </a:extLst>
          </p:cNvPr>
          <p:cNvSpPr txBox="1"/>
          <p:nvPr/>
        </p:nvSpPr>
        <p:spPr>
          <a:xfrm>
            <a:off x="1078784" y="1929468"/>
            <a:ext cx="454683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</a:t>
            </a:r>
          </a:p>
          <a:p>
            <a:r>
              <a:rPr lang="en-GB" sz="1200" dirty="0"/>
              <a:t>Mediation Role supporting mum &amp; school</a:t>
            </a:r>
          </a:p>
          <a:p>
            <a:r>
              <a:rPr lang="en-GB" sz="1200" dirty="0"/>
              <a:t>School state now that we are aware we will do </a:t>
            </a:r>
            <a:r>
              <a:rPr lang="en-GB" sz="1200" dirty="0" err="1"/>
              <a:t>xyz</a:t>
            </a:r>
            <a:endParaRPr lang="en-GB" sz="1200" dirty="0"/>
          </a:p>
          <a:p>
            <a:r>
              <a:rPr lang="en-GB" sz="1200" dirty="0"/>
              <a:t>Dropped optional subjects as Alfie requested</a:t>
            </a:r>
          </a:p>
          <a:p>
            <a:r>
              <a:rPr lang="en-GB" sz="1200" dirty="0"/>
              <a:t>English/Maths/Science chose History</a:t>
            </a:r>
          </a:p>
          <a:p>
            <a:r>
              <a:rPr lang="en-GB" sz="1200" dirty="0" err="1"/>
              <a:t>Sp</a:t>
            </a:r>
            <a:r>
              <a:rPr lang="en-GB" sz="1200" dirty="0"/>
              <a:t> anxious about GCSE and assessment refusing to refuse house, bright child, talked through examination etc presentation etc – Alfie has panic due to presentation, SENCO say he does not have to do, minor adjustments</a:t>
            </a:r>
          </a:p>
          <a:p>
            <a:endParaRPr lang="en-GB" sz="1200" dirty="0"/>
          </a:p>
          <a:p>
            <a:r>
              <a:rPr lang="en-GB" sz="1200" dirty="0"/>
              <a:t>Study support suggested going back to tutor time took it that they are going to have </a:t>
            </a:r>
          </a:p>
          <a:p>
            <a:endParaRPr lang="en-GB" sz="1200" dirty="0"/>
          </a:p>
          <a:p>
            <a:r>
              <a:rPr lang="en-GB" sz="1200" dirty="0"/>
              <a:t>All symptoms at home mum has only seen this. Alfie talks about it</a:t>
            </a:r>
          </a:p>
          <a:p>
            <a:endParaRPr lang="en-GB" sz="1200" dirty="0"/>
          </a:p>
          <a:p>
            <a:r>
              <a:rPr lang="en-GB" sz="1200" dirty="0"/>
              <a:t>Sensory assessment</a:t>
            </a:r>
          </a:p>
          <a:p>
            <a:endParaRPr lang="en-GB" sz="1200" dirty="0"/>
          </a:p>
          <a:p>
            <a:r>
              <a:rPr lang="en-GB" sz="1200" dirty="0"/>
              <a:t>Sarah Crown Mental Health worker</a:t>
            </a:r>
          </a:p>
          <a:p>
            <a:endParaRPr lang="en-GB" sz="1200" dirty="0"/>
          </a:p>
          <a:p>
            <a:r>
              <a:rPr lang="en-GB" sz="1200" dirty="0"/>
              <a:t>Mum has not engaged GP</a:t>
            </a:r>
          </a:p>
          <a:p>
            <a:endParaRPr lang="en-GB" sz="1200" dirty="0"/>
          </a:p>
          <a:p>
            <a:r>
              <a:rPr lang="en-GB" sz="1200" dirty="0"/>
              <a:t>Suits for Alfie to at home Wednesday as mum works all day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BA544F-5B77-4A80-988A-CA69077F3D15}"/>
              </a:ext>
            </a:extLst>
          </p:cNvPr>
          <p:cNvSpPr txBox="1"/>
          <p:nvPr/>
        </p:nvSpPr>
        <p:spPr>
          <a:xfrm>
            <a:off x="6531429" y="2690949"/>
            <a:ext cx="37533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Health</a:t>
            </a:r>
          </a:p>
          <a:p>
            <a:r>
              <a:rPr lang="en-GB" sz="1200" dirty="0"/>
              <a:t>School have clear direction of what they can do</a:t>
            </a:r>
          </a:p>
          <a:p>
            <a:r>
              <a:rPr lang="en-GB" sz="1200" dirty="0"/>
              <a:t>Mental health point of view not involved</a:t>
            </a:r>
          </a:p>
          <a:p>
            <a:endParaRPr lang="en-GB" sz="1200" dirty="0"/>
          </a:p>
          <a:p>
            <a:r>
              <a:rPr lang="en-GB" sz="1200" dirty="0"/>
              <a:t>Age unlikely to EHCP year 11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4DB826-CDBF-48B8-8A15-14ADD6A7FC30}"/>
              </a:ext>
            </a:extLst>
          </p:cNvPr>
          <p:cNvSpPr txBox="1"/>
          <p:nvPr/>
        </p:nvSpPr>
        <p:spPr>
          <a:xfrm>
            <a:off x="579120" y="0"/>
            <a:ext cx="991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Arlo case study revisited</a:t>
            </a:r>
          </a:p>
        </p:txBody>
      </p:sp>
    </p:spTree>
    <p:extLst>
      <p:ext uri="{BB962C8B-B14F-4D97-AF65-F5344CB8AC3E}">
        <p14:creationId xmlns:p14="http://schemas.microsoft.com/office/powerpoint/2010/main" val="2326986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8824DD4741B646BAC151DD399B5F56" ma:contentTypeVersion="16" ma:contentTypeDescription="Create a new document." ma:contentTypeScope="" ma:versionID="63bdd9a83182471909a724f87ac68b16">
  <xsd:schema xmlns:xsd="http://www.w3.org/2001/XMLSchema" xmlns:xs="http://www.w3.org/2001/XMLSchema" xmlns:p="http://schemas.microsoft.com/office/2006/metadata/properties" xmlns:ns2="08d5bb57-6bfd-4eec-be47-53e24a12a160" xmlns:ns3="b97f7709-dfb7-43a0-b42a-cd354627f020" xmlns:ns4="75304046-ffad-4f70-9f4b-bbc776f1b690" targetNamespace="http://schemas.microsoft.com/office/2006/metadata/properties" ma:root="true" ma:fieldsID="11f1619f4c3d0f5847065477302e03a1" ns2:_="" ns3:_="" ns4:_="">
    <xsd:import namespace="08d5bb57-6bfd-4eec-be47-53e24a12a160"/>
    <xsd:import namespace="b97f7709-dfb7-43a0-b42a-cd354627f020"/>
    <xsd:import namespace="75304046-ffad-4f70-9f4b-bbc776f1b6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d5bb57-6bfd-4eec-be47-53e24a12a1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06bf4c4-4eb2-40f1-bc0e-6b8189d6fc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f7709-dfb7-43a0-b42a-cd354627f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304046-ffad-4f70-9f4b-bbc776f1b690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e1ffcd99-7339-4ede-9ff5-841c832ebfe4}" ma:internalName="TaxCatchAll" ma:showField="CatchAllData" ma:web="b97f7709-dfb7-43a0-b42a-cd354627f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5304046-ffad-4f70-9f4b-bbc776f1b690" xsi:nil="true"/>
    <lcf76f155ced4ddcb4097134ff3c332f xmlns="08d5bb57-6bfd-4eec-be47-53e24a12a16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D111E3-9EA7-4DC3-8AC9-ABEC146B74FC}"/>
</file>

<file path=customXml/itemProps2.xml><?xml version="1.0" encoding="utf-8"?>
<ds:datastoreItem xmlns:ds="http://schemas.openxmlformats.org/officeDocument/2006/customXml" ds:itemID="{BF2146B3-C7A5-402D-A078-ACA8164BEA15}"/>
</file>

<file path=customXml/itemProps3.xml><?xml version="1.0" encoding="utf-8"?>
<ds:datastoreItem xmlns:ds="http://schemas.openxmlformats.org/officeDocument/2006/customXml" ds:itemID="{7C0CDB71-42A4-4E3D-9CB4-D8416E6908F3}"/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384</Words>
  <Application>Microsoft Office PowerPoint</Application>
  <PresentationFormat>Widescreen</PresentationFormat>
  <Paragraphs>74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Arlo case study re visit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Allen</dc:creator>
  <cp:lastModifiedBy>Wendy Allen</cp:lastModifiedBy>
  <cp:revision>2</cp:revision>
  <dcterms:created xsi:type="dcterms:W3CDTF">2021-09-22T10:35:09Z</dcterms:created>
  <dcterms:modified xsi:type="dcterms:W3CDTF">2022-05-26T12:41:21Z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0x010100958824DD4741B646BAC151DD399B5F56</vt:lpwstr>
  </property>
</Properties>
</file>