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71" r:id="rId6"/>
    <p:sldId id="262" r:id="rId7"/>
    <p:sldId id="264" r:id="rId8"/>
    <p:sldId id="263" r:id="rId9"/>
    <p:sldId id="266" r:id="rId10"/>
    <p:sldId id="267" r:id="rId11"/>
    <p:sldId id="265" r:id="rId12"/>
    <p:sldId id="261" r:id="rId13"/>
    <p:sldId id="272" r:id="rId14"/>
    <p:sldId id="273" r:id="rId15"/>
    <p:sldId id="274" r:id="rId16"/>
    <p:sldId id="291" r:id="rId17"/>
    <p:sldId id="293" r:id="rId18"/>
    <p:sldId id="292" r:id="rId19"/>
    <p:sldId id="269" r:id="rId20"/>
    <p:sldId id="278" r:id="rId21"/>
    <p:sldId id="277" r:id="rId22"/>
    <p:sldId id="281" r:id="rId23"/>
    <p:sldId id="282" r:id="rId24"/>
    <p:sldId id="279" r:id="rId25"/>
    <p:sldId id="280" r:id="rId26"/>
    <p:sldId id="283" r:id="rId27"/>
    <p:sldId id="284" r:id="rId28"/>
    <p:sldId id="294" r:id="rId29"/>
    <p:sldId id="285" r:id="rId30"/>
    <p:sldId id="286" r:id="rId31"/>
    <p:sldId id="287" r:id="rId32"/>
    <p:sldId id="288" r:id="rId33"/>
    <p:sldId id="289" r:id="rId34"/>
    <p:sldId id="290" r:id="rId35"/>
    <p:sldId id="259"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29468-9ECD-4065-812A-1914706781EF}" v="357" dt="2021-12-01T09:21:53.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792" autoAdjust="0"/>
  </p:normalViewPr>
  <p:slideViewPr>
    <p:cSldViewPr snapToGrid="0">
      <p:cViewPr varScale="1">
        <p:scale>
          <a:sx n="48" d="100"/>
          <a:sy n="48" d="100"/>
        </p:scale>
        <p:origin x="60"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Harbut" userId="2b053133-a988-489d-b4a9-7252f2f03f78" providerId="ADAL" clId="{74F29468-9ECD-4065-812A-1914706781EF}"/>
    <pc:docChg chg="undo custSel modSld">
      <pc:chgData name="Sophie Harbut" userId="2b053133-a988-489d-b4a9-7252f2f03f78" providerId="ADAL" clId="{74F29468-9ECD-4065-812A-1914706781EF}" dt="2021-12-01T09:21:53.806" v="688" actId="13244"/>
      <pc:docMkLst>
        <pc:docMk/>
      </pc:docMkLst>
      <pc:sldChg chg="delSp modSp mod">
        <pc:chgData name="Sophie Harbut" userId="2b053133-a988-489d-b4a9-7252f2f03f78" providerId="ADAL" clId="{74F29468-9ECD-4065-812A-1914706781EF}" dt="2021-12-01T09:21:30.385" v="684" actId="13244"/>
        <pc:sldMkLst>
          <pc:docMk/>
          <pc:sldMk cId="968367324" sldId="256"/>
        </pc:sldMkLst>
        <pc:spChg chg="ord">
          <ac:chgData name="Sophie Harbut" userId="2b053133-a988-489d-b4a9-7252f2f03f78" providerId="ADAL" clId="{74F29468-9ECD-4065-812A-1914706781EF}" dt="2021-12-01T09:20:46.986" v="677" actId="13244"/>
          <ac:spMkLst>
            <pc:docMk/>
            <pc:sldMk cId="968367324" sldId="256"/>
            <ac:spMk id="2" creationId="{7448B16E-8C89-409E-9CD2-B0D81F140787}"/>
          </ac:spMkLst>
        </pc:spChg>
        <pc:spChg chg="ord">
          <ac:chgData name="Sophie Harbut" userId="2b053133-a988-489d-b4a9-7252f2f03f78" providerId="ADAL" clId="{74F29468-9ECD-4065-812A-1914706781EF}" dt="2021-12-01T09:21:30.385" v="684" actId="13244"/>
          <ac:spMkLst>
            <pc:docMk/>
            <pc:sldMk cId="968367324" sldId="256"/>
            <ac:spMk id="3" creationId="{67754390-AB78-4985-9AEC-8B73E45451CE}"/>
          </ac:spMkLst>
        </pc:spChg>
        <pc:spChg chg="del ord">
          <ac:chgData name="Sophie Harbut" userId="2b053133-a988-489d-b4a9-7252f2f03f78" providerId="ADAL" clId="{74F29468-9ECD-4065-812A-1914706781EF}" dt="2021-12-01T09:21:17.787" v="681" actId="478"/>
          <ac:spMkLst>
            <pc:docMk/>
            <pc:sldMk cId="968367324" sldId="256"/>
            <ac:spMk id="10" creationId="{0DE6A193-4755-479A-BC6F-A7EBCA73BE1A}"/>
          </ac:spMkLst>
        </pc:spChg>
        <pc:spChg chg="del ord">
          <ac:chgData name="Sophie Harbut" userId="2b053133-a988-489d-b4a9-7252f2f03f78" providerId="ADAL" clId="{74F29468-9ECD-4065-812A-1914706781EF}" dt="2021-12-01T09:21:22.229" v="683" actId="478"/>
          <ac:spMkLst>
            <pc:docMk/>
            <pc:sldMk cId="968367324" sldId="256"/>
            <ac:spMk id="12" creationId="{AB8B8498-A488-40AF-99EB-F622ED9AD6B8}"/>
          </ac:spMkLst>
        </pc:spChg>
        <pc:spChg chg="del ord">
          <ac:chgData name="Sophie Harbut" userId="2b053133-a988-489d-b4a9-7252f2f03f78" providerId="ADAL" clId="{74F29468-9ECD-4065-812A-1914706781EF}" dt="2021-12-01T09:21:19.923" v="682" actId="478"/>
          <ac:spMkLst>
            <pc:docMk/>
            <pc:sldMk cId="968367324" sldId="256"/>
            <ac:spMk id="14" creationId="{2F033D07-FE42-4E5C-A00A-FFE1D42C0FFD}"/>
          </ac:spMkLst>
        </pc:spChg>
        <pc:picChg chg="mod ord">
          <ac:chgData name="Sophie Harbut" userId="2b053133-a988-489d-b4a9-7252f2f03f78" providerId="ADAL" clId="{74F29468-9ECD-4065-812A-1914706781EF}" dt="2021-12-01T09:21:08.065" v="680" actId="13244"/>
          <ac:picMkLst>
            <pc:docMk/>
            <pc:sldMk cId="968367324" sldId="256"/>
            <ac:picMk id="4" creationId="{4CA6B292-4B45-418E-BF41-51C4272677DA}"/>
          </ac:picMkLst>
        </pc:picChg>
        <pc:picChg chg="mod ord">
          <ac:chgData name="Sophie Harbut" userId="2b053133-a988-489d-b4a9-7252f2f03f78" providerId="ADAL" clId="{74F29468-9ECD-4065-812A-1914706781EF}" dt="2021-12-01T09:20:55.467" v="678" actId="13244"/>
          <ac:picMkLst>
            <pc:docMk/>
            <pc:sldMk cId="968367324" sldId="256"/>
            <ac:picMk id="5" creationId="{4C139475-5845-4A4A-AC85-5E21184B209B}"/>
          </ac:picMkLst>
        </pc:picChg>
        <pc:picChg chg="mod">
          <ac:chgData name="Sophie Harbut" userId="2b053133-a988-489d-b4a9-7252f2f03f78" providerId="ADAL" clId="{74F29468-9ECD-4065-812A-1914706781EF}" dt="2021-12-01T09:18:29.623" v="152" actId="962"/>
          <ac:picMkLst>
            <pc:docMk/>
            <pc:sldMk cId="968367324" sldId="256"/>
            <ac:picMk id="7" creationId="{AA0A1832-D022-4E0D-913D-B65B29FED559}"/>
          </ac:picMkLst>
        </pc:picChg>
      </pc:sldChg>
      <pc:sldChg chg="modSp">
        <pc:chgData name="Sophie Harbut" userId="2b053133-a988-489d-b4a9-7252f2f03f78" providerId="ADAL" clId="{74F29468-9ECD-4065-812A-1914706781EF}" dt="2021-12-01T09:19:01.997" v="304" actId="962"/>
        <pc:sldMkLst>
          <pc:docMk/>
          <pc:sldMk cId="2410149995" sldId="257"/>
        </pc:sldMkLst>
        <pc:graphicFrameChg chg="mod">
          <ac:chgData name="Sophie Harbut" userId="2b053133-a988-489d-b4a9-7252f2f03f78" providerId="ADAL" clId="{74F29468-9ECD-4065-812A-1914706781EF}" dt="2021-12-01T09:19:01.997" v="304" actId="962"/>
          <ac:graphicFrameMkLst>
            <pc:docMk/>
            <pc:sldMk cId="2410149995" sldId="257"/>
            <ac:graphicFrameMk id="5" creationId="{16712CB7-E4F2-409E-9353-15342ACE0E45}"/>
          </ac:graphicFrameMkLst>
        </pc:graphicFrameChg>
      </pc:sldChg>
      <pc:sldChg chg="modSp">
        <pc:chgData name="Sophie Harbut" userId="2b053133-a988-489d-b4a9-7252f2f03f78" providerId="ADAL" clId="{74F29468-9ECD-4065-812A-1914706781EF}" dt="2021-12-01T09:20:30.245" v="673" actId="962"/>
        <pc:sldMkLst>
          <pc:docMk/>
          <pc:sldMk cId="2021110089" sldId="258"/>
        </pc:sldMkLst>
        <pc:graphicFrameChg chg="mod">
          <ac:chgData name="Sophie Harbut" userId="2b053133-a988-489d-b4a9-7252f2f03f78" providerId="ADAL" clId="{74F29468-9ECD-4065-812A-1914706781EF}" dt="2021-12-01T09:20:30.245" v="673" actId="962"/>
          <ac:graphicFrameMkLst>
            <pc:docMk/>
            <pc:sldMk cId="2021110089" sldId="258"/>
            <ac:graphicFrameMk id="7" creationId="{173CA559-C4E6-4A19-9418-C00193D4CA54}"/>
          </ac:graphicFrameMkLst>
        </pc:graphicFrameChg>
      </pc:sldChg>
      <pc:sldChg chg="modSp">
        <pc:chgData name="Sophie Harbut" userId="2b053133-a988-489d-b4a9-7252f2f03f78" providerId="ADAL" clId="{74F29468-9ECD-4065-812A-1914706781EF}" dt="2021-12-01T09:19:22.928" v="385" actId="962"/>
        <pc:sldMkLst>
          <pc:docMk/>
          <pc:sldMk cId="2533138858" sldId="259"/>
        </pc:sldMkLst>
        <pc:picChg chg="mod">
          <ac:chgData name="Sophie Harbut" userId="2b053133-a988-489d-b4a9-7252f2f03f78" providerId="ADAL" clId="{74F29468-9ECD-4065-812A-1914706781EF}" dt="2021-12-01T09:19:22.928" v="385" actId="962"/>
          <ac:picMkLst>
            <pc:docMk/>
            <pc:sldMk cId="2533138858" sldId="259"/>
            <ac:picMk id="1026" creationId="{364C91C9-9CCD-41C9-9CBC-60EE30CBC318}"/>
          </ac:picMkLst>
        </pc:picChg>
      </pc:sldChg>
      <pc:sldChg chg="modSp mod">
        <pc:chgData name="Sophie Harbut" userId="2b053133-a988-489d-b4a9-7252f2f03f78" providerId="ADAL" clId="{74F29468-9ECD-4065-812A-1914706781EF}" dt="2021-12-01T09:20:02.359" v="559" actId="962"/>
        <pc:sldMkLst>
          <pc:docMk/>
          <pc:sldMk cId="1997626572" sldId="261"/>
        </pc:sldMkLst>
        <pc:picChg chg="mod">
          <ac:chgData name="Sophie Harbut" userId="2b053133-a988-489d-b4a9-7252f2f03f78" providerId="ADAL" clId="{74F29468-9ECD-4065-812A-1914706781EF}" dt="2021-12-01T09:20:02.359" v="559" actId="962"/>
          <ac:picMkLst>
            <pc:docMk/>
            <pc:sldMk cId="1997626572" sldId="261"/>
            <ac:picMk id="4" creationId="{AF8CBFC5-4A22-4F17-B6AA-7E1CE883912D}"/>
          </ac:picMkLst>
        </pc:picChg>
      </pc:sldChg>
      <pc:sldChg chg="delSp modSp mod">
        <pc:chgData name="Sophie Harbut" userId="2b053133-a988-489d-b4a9-7252f2f03f78" providerId="ADAL" clId="{74F29468-9ECD-4065-812A-1914706781EF}" dt="2021-12-01T09:21:44.623" v="687" actId="13244"/>
        <pc:sldMkLst>
          <pc:docMk/>
          <pc:sldMk cId="1856894670" sldId="262"/>
        </pc:sldMkLst>
        <pc:spChg chg="del ord">
          <ac:chgData name="Sophie Harbut" userId="2b053133-a988-489d-b4a9-7252f2f03f78" providerId="ADAL" clId="{74F29468-9ECD-4065-812A-1914706781EF}" dt="2021-12-01T09:21:40.199" v="686" actId="478"/>
          <ac:spMkLst>
            <pc:docMk/>
            <pc:sldMk cId="1856894670" sldId="262"/>
            <ac:spMk id="75" creationId="{3EEB8ED6-9142-4A11-B029-18DDE98C4952}"/>
          </ac:spMkLst>
        </pc:spChg>
        <pc:picChg chg="mod">
          <ac:chgData name="Sophie Harbut" userId="2b053133-a988-489d-b4a9-7252f2f03f78" providerId="ADAL" clId="{74F29468-9ECD-4065-812A-1914706781EF}" dt="2021-12-01T09:21:44.623" v="687" actId="13244"/>
          <ac:picMkLst>
            <pc:docMk/>
            <pc:sldMk cId="1856894670" sldId="262"/>
            <ac:picMk id="1026" creationId="{445F4581-9C6B-484F-B6DD-CCD323493731}"/>
          </ac:picMkLst>
        </pc:picChg>
      </pc:sldChg>
      <pc:sldChg chg="modSp mod">
        <pc:chgData name="Sophie Harbut" userId="2b053133-a988-489d-b4a9-7252f2f03f78" providerId="ADAL" clId="{74F29468-9ECD-4065-812A-1914706781EF}" dt="2021-12-01T09:19:18.210" v="384" actId="962"/>
        <pc:sldMkLst>
          <pc:docMk/>
          <pc:sldMk cId="323765785" sldId="271"/>
        </pc:sldMkLst>
        <pc:picChg chg="mod">
          <ac:chgData name="Sophie Harbut" userId="2b053133-a988-489d-b4a9-7252f2f03f78" providerId="ADAL" clId="{74F29468-9ECD-4065-812A-1914706781EF}" dt="2021-12-01T09:19:18.210" v="384" actId="962"/>
          <ac:picMkLst>
            <pc:docMk/>
            <pc:sldMk cId="323765785" sldId="271"/>
            <ac:picMk id="5" creationId="{E791D1A4-2378-45E4-AF90-BCA24D68DB1D}"/>
          </ac:picMkLst>
        </pc:picChg>
      </pc:sldChg>
      <pc:sldChg chg="modSp">
        <pc:chgData name="Sophie Harbut" userId="2b053133-a988-489d-b4a9-7252f2f03f78" providerId="ADAL" clId="{74F29468-9ECD-4065-812A-1914706781EF}" dt="2021-12-01T09:21:53.806" v="688" actId="13244"/>
        <pc:sldMkLst>
          <pc:docMk/>
          <pc:sldMk cId="3557511721" sldId="274"/>
        </pc:sldMkLst>
        <pc:graphicFrameChg chg="mod">
          <ac:chgData name="Sophie Harbut" userId="2b053133-a988-489d-b4a9-7252f2f03f78" providerId="ADAL" clId="{74F29468-9ECD-4065-812A-1914706781EF}" dt="2021-12-01T09:21:53.806" v="688" actId="13244"/>
          <ac:graphicFrameMkLst>
            <pc:docMk/>
            <pc:sldMk cId="3557511721" sldId="274"/>
            <ac:graphicFrameMk id="5" creationId="{DFE791A4-7C50-4CC0-9734-641462C8AD6D}"/>
          </ac:graphicFrameMkLst>
        </pc:graphicFrameChg>
      </pc:sldChg>
      <pc:sldChg chg="modSp mod">
        <pc:chgData name="Sophie Harbut" userId="2b053133-a988-489d-b4a9-7252f2f03f78" providerId="ADAL" clId="{74F29468-9ECD-4065-812A-1914706781EF}" dt="2021-12-01T09:19:25.613" v="386" actId="962"/>
        <pc:sldMkLst>
          <pc:docMk/>
          <pc:sldMk cId="2116642709" sldId="286"/>
        </pc:sldMkLst>
        <pc:picChg chg="mod">
          <ac:chgData name="Sophie Harbut" userId="2b053133-a988-489d-b4a9-7252f2f03f78" providerId="ADAL" clId="{74F29468-9ECD-4065-812A-1914706781EF}" dt="2021-12-01T09:19:25.613" v="386" actId="962"/>
          <ac:picMkLst>
            <pc:docMk/>
            <pc:sldMk cId="2116642709" sldId="286"/>
            <ac:picMk id="6" creationId="{D8B17CFB-C5AC-4413-9A54-A26EC2C922C4}"/>
          </ac:picMkLst>
        </pc:picChg>
      </pc:sldChg>
      <pc:sldChg chg="modSp mod">
        <pc:chgData name="Sophie Harbut" userId="2b053133-a988-489d-b4a9-7252f2f03f78" providerId="ADAL" clId="{74F29468-9ECD-4065-812A-1914706781EF}" dt="2021-12-01T09:19:29.310" v="387" actId="962"/>
        <pc:sldMkLst>
          <pc:docMk/>
          <pc:sldMk cId="1168814355" sldId="292"/>
        </pc:sldMkLst>
        <pc:picChg chg="mod">
          <ac:chgData name="Sophie Harbut" userId="2b053133-a988-489d-b4a9-7252f2f03f78" providerId="ADAL" clId="{74F29468-9ECD-4065-812A-1914706781EF}" dt="2021-12-01T09:19:29.310" v="387" actId="962"/>
          <ac:picMkLst>
            <pc:docMk/>
            <pc:sldMk cId="1168814355" sldId="292"/>
            <ac:picMk id="5" creationId="{1362E606-81FA-488E-B5C6-5E46C11E9F8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82664-36FB-41E9-A80C-F4D77312EC0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773C5F-8A59-4C0A-A2AD-07227F71158A}">
      <dgm:prSet/>
      <dgm:spPr/>
      <dgm:t>
        <a:bodyPr/>
        <a:lstStyle/>
        <a:p>
          <a:r>
            <a:rPr lang="en-GB" dirty="0"/>
            <a:t>What is FASD</a:t>
          </a:r>
          <a:endParaRPr lang="en-US" dirty="0"/>
        </a:p>
      </dgm:t>
    </dgm:pt>
    <dgm:pt modelId="{39D1ABD6-E3B8-4066-A08F-F0C02F07A7B2}" type="parTrans" cxnId="{F461BF92-B5DA-4675-805D-3387941F926F}">
      <dgm:prSet/>
      <dgm:spPr/>
      <dgm:t>
        <a:bodyPr/>
        <a:lstStyle/>
        <a:p>
          <a:endParaRPr lang="en-US"/>
        </a:p>
      </dgm:t>
    </dgm:pt>
    <dgm:pt modelId="{864C2876-B2B6-4DAB-8764-C9DD34359FAD}" type="sibTrans" cxnId="{F461BF92-B5DA-4675-805D-3387941F926F}">
      <dgm:prSet/>
      <dgm:spPr/>
      <dgm:t>
        <a:bodyPr/>
        <a:lstStyle/>
        <a:p>
          <a:endParaRPr lang="en-US"/>
        </a:p>
      </dgm:t>
    </dgm:pt>
    <dgm:pt modelId="{35556F22-8C36-4987-B66D-314F7FD5B56C}">
      <dgm:prSet/>
      <dgm:spPr/>
      <dgm:t>
        <a:bodyPr/>
        <a:lstStyle/>
        <a:p>
          <a:r>
            <a:rPr lang="en-GB" dirty="0"/>
            <a:t>Intervention strategies</a:t>
          </a:r>
          <a:endParaRPr lang="en-US" dirty="0"/>
        </a:p>
      </dgm:t>
    </dgm:pt>
    <dgm:pt modelId="{1C96C115-9370-46A5-B527-74E0E60F6EB1}" type="parTrans" cxnId="{1EC5F602-CF7C-4DD4-94D6-1DDD9A0B24F1}">
      <dgm:prSet/>
      <dgm:spPr/>
      <dgm:t>
        <a:bodyPr/>
        <a:lstStyle/>
        <a:p>
          <a:endParaRPr lang="en-US"/>
        </a:p>
      </dgm:t>
    </dgm:pt>
    <dgm:pt modelId="{44B57B47-E2B5-4FDB-B5C6-2E3AEE72412F}" type="sibTrans" cxnId="{1EC5F602-CF7C-4DD4-94D6-1DDD9A0B24F1}">
      <dgm:prSet/>
      <dgm:spPr/>
      <dgm:t>
        <a:bodyPr/>
        <a:lstStyle/>
        <a:p>
          <a:endParaRPr lang="en-US"/>
        </a:p>
      </dgm:t>
    </dgm:pt>
    <dgm:pt modelId="{19C34D5E-3459-4BCD-A1CB-26D4F4752700}" type="pres">
      <dgm:prSet presAssocID="{F6482664-36FB-41E9-A80C-F4D77312EC0F}" presName="root" presStyleCnt="0">
        <dgm:presLayoutVars>
          <dgm:dir/>
          <dgm:resizeHandles val="exact"/>
        </dgm:presLayoutVars>
      </dgm:prSet>
      <dgm:spPr/>
    </dgm:pt>
    <dgm:pt modelId="{E14097AA-978B-4B3B-AD0C-35B290561E6E}" type="pres">
      <dgm:prSet presAssocID="{57773C5F-8A59-4C0A-A2AD-07227F71158A}" presName="compNode" presStyleCnt="0"/>
      <dgm:spPr/>
    </dgm:pt>
    <dgm:pt modelId="{A221EDC6-20DB-44B6-86F6-1323C102AB7E}" type="pres">
      <dgm:prSet presAssocID="{57773C5F-8A59-4C0A-A2AD-07227F71158A}" presName="bgRect" presStyleLbl="bgShp" presStyleIdx="0" presStyleCnt="2"/>
      <dgm:spPr/>
    </dgm:pt>
    <dgm:pt modelId="{22591A76-57B1-4421-BCB7-763C831BD76F}" type="pres">
      <dgm:prSet presAssocID="{57773C5F-8A59-4C0A-A2AD-07227F7115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9C2C894-897B-4C4C-86F9-BD4DC393C6C1}" type="pres">
      <dgm:prSet presAssocID="{57773C5F-8A59-4C0A-A2AD-07227F71158A}" presName="spaceRect" presStyleCnt="0"/>
      <dgm:spPr/>
    </dgm:pt>
    <dgm:pt modelId="{AB366217-BECB-4277-A117-AE6A82454BE3}" type="pres">
      <dgm:prSet presAssocID="{57773C5F-8A59-4C0A-A2AD-07227F71158A}" presName="parTx" presStyleLbl="revTx" presStyleIdx="0" presStyleCnt="2">
        <dgm:presLayoutVars>
          <dgm:chMax val="0"/>
          <dgm:chPref val="0"/>
        </dgm:presLayoutVars>
      </dgm:prSet>
      <dgm:spPr/>
    </dgm:pt>
    <dgm:pt modelId="{C71AF086-2E44-45C7-8A97-F4E3E853E051}" type="pres">
      <dgm:prSet presAssocID="{864C2876-B2B6-4DAB-8764-C9DD34359FAD}" presName="sibTrans" presStyleCnt="0"/>
      <dgm:spPr/>
    </dgm:pt>
    <dgm:pt modelId="{52F0F7AA-2D4C-41E5-A8C4-DD82277618D5}" type="pres">
      <dgm:prSet presAssocID="{35556F22-8C36-4987-B66D-314F7FD5B56C}" presName="compNode" presStyleCnt="0"/>
      <dgm:spPr/>
    </dgm:pt>
    <dgm:pt modelId="{FE7EC623-AEB8-4B2D-8040-B7ACC2359F11}" type="pres">
      <dgm:prSet presAssocID="{35556F22-8C36-4987-B66D-314F7FD5B56C}" presName="bgRect" presStyleLbl="bgShp" presStyleIdx="1" presStyleCnt="2"/>
      <dgm:spPr/>
    </dgm:pt>
    <dgm:pt modelId="{0579F079-AF93-4918-A1F6-D1652874C621}" type="pres">
      <dgm:prSet presAssocID="{35556F22-8C36-4987-B66D-314F7FD5B56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8A1991C-AB63-49CE-9356-573F09CC36EB}" type="pres">
      <dgm:prSet presAssocID="{35556F22-8C36-4987-B66D-314F7FD5B56C}" presName="spaceRect" presStyleCnt="0"/>
      <dgm:spPr/>
    </dgm:pt>
    <dgm:pt modelId="{5C3EDF3B-B192-4231-B80A-FCDA677607BB}" type="pres">
      <dgm:prSet presAssocID="{35556F22-8C36-4987-B66D-314F7FD5B56C}" presName="parTx" presStyleLbl="revTx" presStyleIdx="1" presStyleCnt="2">
        <dgm:presLayoutVars>
          <dgm:chMax val="0"/>
          <dgm:chPref val="0"/>
        </dgm:presLayoutVars>
      </dgm:prSet>
      <dgm:spPr/>
    </dgm:pt>
  </dgm:ptLst>
  <dgm:cxnLst>
    <dgm:cxn modelId="{1EC5F602-CF7C-4DD4-94D6-1DDD9A0B24F1}" srcId="{F6482664-36FB-41E9-A80C-F4D77312EC0F}" destId="{35556F22-8C36-4987-B66D-314F7FD5B56C}" srcOrd="1" destOrd="0" parTransId="{1C96C115-9370-46A5-B527-74E0E60F6EB1}" sibTransId="{44B57B47-E2B5-4FDB-B5C6-2E3AEE72412F}"/>
    <dgm:cxn modelId="{1595FC3C-69C0-4A20-ABF6-46B23301996C}" type="presOf" srcId="{57773C5F-8A59-4C0A-A2AD-07227F71158A}" destId="{AB366217-BECB-4277-A117-AE6A82454BE3}" srcOrd="0" destOrd="0" presId="urn:microsoft.com/office/officeart/2018/2/layout/IconVerticalSolidList"/>
    <dgm:cxn modelId="{DD660C40-DEFD-4A69-9D06-AD22FEC4F983}" type="presOf" srcId="{F6482664-36FB-41E9-A80C-F4D77312EC0F}" destId="{19C34D5E-3459-4BCD-A1CB-26D4F4752700}" srcOrd="0" destOrd="0" presId="urn:microsoft.com/office/officeart/2018/2/layout/IconVerticalSolidList"/>
    <dgm:cxn modelId="{F461BF92-B5DA-4675-805D-3387941F926F}" srcId="{F6482664-36FB-41E9-A80C-F4D77312EC0F}" destId="{57773C5F-8A59-4C0A-A2AD-07227F71158A}" srcOrd="0" destOrd="0" parTransId="{39D1ABD6-E3B8-4066-A08F-F0C02F07A7B2}" sibTransId="{864C2876-B2B6-4DAB-8764-C9DD34359FAD}"/>
    <dgm:cxn modelId="{E3C899A5-2086-4ABF-9541-2D7751CAEA55}" type="presOf" srcId="{35556F22-8C36-4987-B66D-314F7FD5B56C}" destId="{5C3EDF3B-B192-4231-B80A-FCDA677607BB}" srcOrd="0" destOrd="0" presId="urn:microsoft.com/office/officeart/2018/2/layout/IconVerticalSolidList"/>
    <dgm:cxn modelId="{CCA6D436-EF9B-4033-9926-650BB0ED79D2}" type="presParOf" srcId="{19C34D5E-3459-4BCD-A1CB-26D4F4752700}" destId="{E14097AA-978B-4B3B-AD0C-35B290561E6E}" srcOrd="0" destOrd="0" presId="urn:microsoft.com/office/officeart/2018/2/layout/IconVerticalSolidList"/>
    <dgm:cxn modelId="{DA08A61B-7271-4A46-881D-74C9212FD6B7}" type="presParOf" srcId="{E14097AA-978B-4B3B-AD0C-35B290561E6E}" destId="{A221EDC6-20DB-44B6-86F6-1323C102AB7E}" srcOrd="0" destOrd="0" presId="urn:microsoft.com/office/officeart/2018/2/layout/IconVerticalSolidList"/>
    <dgm:cxn modelId="{152238A0-D9C3-4F1F-BD0F-E620A42A38E4}" type="presParOf" srcId="{E14097AA-978B-4B3B-AD0C-35B290561E6E}" destId="{22591A76-57B1-4421-BCB7-763C831BD76F}" srcOrd="1" destOrd="0" presId="urn:microsoft.com/office/officeart/2018/2/layout/IconVerticalSolidList"/>
    <dgm:cxn modelId="{A2F661FC-DB46-4B35-935D-4245D0D1E3F1}" type="presParOf" srcId="{E14097AA-978B-4B3B-AD0C-35B290561E6E}" destId="{09C2C894-897B-4C4C-86F9-BD4DC393C6C1}" srcOrd="2" destOrd="0" presId="urn:microsoft.com/office/officeart/2018/2/layout/IconVerticalSolidList"/>
    <dgm:cxn modelId="{E0537260-BB2B-423E-A6FA-E69B3C724C4E}" type="presParOf" srcId="{E14097AA-978B-4B3B-AD0C-35B290561E6E}" destId="{AB366217-BECB-4277-A117-AE6A82454BE3}" srcOrd="3" destOrd="0" presId="urn:microsoft.com/office/officeart/2018/2/layout/IconVerticalSolidList"/>
    <dgm:cxn modelId="{AECCA3CD-328C-4B7A-981A-0B0C64A48769}" type="presParOf" srcId="{19C34D5E-3459-4BCD-A1CB-26D4F4752700}" destId="{C71AF086-2E44-45C7-8A97-F4E3E853E051}" srcOrd="1" destOrd="0" presId="urn:microsoft.com/office/officeart/2018/2/layout/IconVerticalSolidList"/>
    <dgm:cxn modelId="{2F0658C2-6932-49CE-8E19-3E86DD79A770}" type="presParOf" srcId="{19C34D5E-3459-4BCD-A1CB-26D4F4752700}" destId="{52F0F7AA-2D4C-41E5-A8C4-DD82277618D5}" srcOrd="2" destOrd="0" presId="urn:microsoft.com/office/officeart/2018/2/layout/IconVerticalSolidList"/>
    <dgm:cxn modelId="{8C5DB41E-60FD-4EA6-A932-53C3657AD75A}" type="presParOf" srcId="{52F0F7AA-2D4C-41E5-A8C4-DD82277618D5}" destId="{FE7EC623-AEB8-4B2D-8040-B7ACC2359F11}" srcOrd="0" destOrd="0" presId="urn:microsoft.com/office/officeart/2018/2/layout/IconVerticalSolidList"/>
    <dgm:cxn modelId="{EFCC8CAC-C29B-4905-9111-E3A0B648A0FE}" type="presParOf" srcId="{52F0F7AA-2D4C-41E5-A8C4-DD82277618D5}" destId="{0579F079-AF93-4918-A1F6-D1652874C621}" srcOrd="1" destOrd="0" presId="urn:microsoft.com/office/officeart/2018/2/layout/IconVerticalSolidList"/>
    <dgm:cxn modelId="{7FD92935-FF41-4CD8-811B-4EFF61E6A3D0}" type="presParOf" srcId="{52F0F7AA-2D4C-41E5-A8C4-DD82277618D5}" destId="{38A1991C-AB63-49CE-9356-573F09CC36EB}" srcOrd="2" destOrd="0" presId="urn:microsoft.com/office/officeart/2018/2/layout/IconVerticalSolidList"/>
    <dgm:cxn modelId="{3CA84C11-55CD-4EA5-9BD2-2906523F9B5E}" type="presParOf" srcId="{52F0F7AA-2D4C-41E5-A8C4-DD82277618D5}" destId="{5C3EDF3B-B192-4231-B80A-FCDA677607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8A4DE0-058C-4E39-8D97-72EBAE5DC6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686176-C7CB-42FC-870E-4B9D667FA5C4}">
      <dgm:prSet/>
      <dgm:spPr/>
      <dgm:t>
        <a:bodyPr/>
        <a:lstStyle/>
        <a:p>
          <a:r>
            <a:rPr lang="en-GB" b="0" i="0" dirty="0"/>
            <a:t>Foetal Alcohol Spectrum Disorder is a neurodevelopmental condition with lifelong cognitive, emotional and behavioural challenges.</a:t>
          </a:r>
          <a:endParaRPr lang="en-US" dirty="0"/>
        </a:p>
      </dgm:t>
    </dgm:pt>
    <dgm:pt modelId="{34FFF34F-D388-44F6-9295-3702B6DE17DE}" type="parTrans" cxnId="{1F03C939-957F-485F-8558-45235DA471A9}">
      <dgm:prSet/>
      <dgm:spPr/>
      <dgm:t>
        <a:bodyPr/>
        <a:lstStyle/>
        <a:p>
          <a:endParaRPr lang="en-US"/>
        </a:p>
      </dgm:t>
    </dgm:pt>
    <dgm:pt modelId="{764E4FDE-1C98-4112-BEE2-77609AC82755}" type="sibTrans" cxnId="{1F03C939-957F-485F-8558-45235DA471A9}">
      <dgm:prSet/>
      <dgm:spPr/>
      <dgm:t>
        <a:bodyPr/>
        <a:lstStyle/>
        <a:p>
          <a:endParaRPr lang="en-US"/>
        </a:p>
      </dgm:t>
    </dgm:pt>
    <dgm:pt modelId="{CA4501FF-4E68-430F-B81A-D115EB977F89}">
      <dgm:prSet/>
      <dgm:spPr/>
      <dgm:t>
        <a:bodyPr/>
        <a:lstStyle/>
        <a:p>
          <a:r>
            <a:rPr lang="en-GB" b="0" i="0" dirty="0"/>
            <a:t>Cause: exposure to alcohol whilst in utero</a:t>
          </a:r>
          <a:endParaRPr lang="en-US" dirty="0"/>
        </a:p>
      </dgm:t>
    </dgm:pt>
    <dgm:pt modelId="{520BB50F-E0D8-4ECE-A9AE-00F1F9C96FF0}" type="parTrans" cxnId="{B8D0BC1F-93BD-40F8-9908-B446AE5A67FF}">
      <dgm:prSet/>
      <dgm:spPr/>
      <dgm:t>
        <a:bodyPr/>
        <a:lstStyle/>
        <a:p>
          <a:endParaRPr lang="en-US"/>
        </a:p>
      </dgm:t>
    </dgm:pt>
    <dgm:pt modelId="{CA94123C-EB1A-44E0-9C0F-4D5168AB0CDA}" type="sibTrans" cxnId="{B8D0BC1F-93BD-40F8-9908-B446AE5A67FF}">
      <dgm:prSet/>
      <dgm:spPr/>
      <dgm:t>
        <a:bodyPr/>
        <a:lstStyle/>
        <a:p>
          <a:endParaRPr lang="en-US"/>
        </a:p>
      </dgm:t>
    </dgm:pt>
    <dgm:pt modelId="{CBCE6263-3B86-4B82-8031-89D05DAB6BF0}" type="pres">
      <dgm:prSet presAssocID="{BB8A4DE0-058C-4E39-8D97-72EBAE5DC6C8}" presName="root" presStyleCnt="0">
        <dgm:presLayoutVars>
          <dgm:dir/>
          <dgm:resizeHandles val="exact"/>
        </dgm:presLayoutVars>
      </dgm:prSet>
      <dgm:spPr/>
    </dgm:pt>
    <dgm:pt modelId="{020BD2CB-4174-4FD6-BC80-CD1903F27055}" type="pres">
      <dgm:prSet presAssocID="{F6686176-C7CB-42FC-870E-4B9D667FA5C4}" presName="compNode" presStyleCnt="0"/>
      <dgm:spPr/>
    </dgm:pt>
    <dgm:pt modelId="{95463AEC-36F2-48AC-B941-A5B99BE67FC9}" type="pres">
      <dgm:prSet presAssocID="{F6686176-C7CB-42FC-870E-4B9D667FA5C4}" presName="bgRect" presStyleLbl="bgShp" presStyleIdx="0" presStyleCnt="2"/>
      <dgm:spPr/>
    </dgm:pt>
    <dgm:pt modelId="{6B95EC70-5913-4200-884B-F05AEF31C982}" type="pres">
      <dgm:prSet presAssocID="{F6686176-C7CB-42FC-870E-4B9D667FA5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D04DE79A-31A2-429F-96BE-760F1D941935}" type="pres">
      <dgm:prSet presAssocID="{F6686176-C7CB-42FC-870E-4B9D667FA5C4}" presName="spaceRect" presStyleCnt="0"/>
      <dgm:spPr/>
    </dgm:pt>
    <dgm:pt modelId="{3FD1B02F-BA7D-4AB3-977C-FE77204F3B5E}" type="pres">
      <dgm:prSet presAssocID="{F6686176-C7CB-42FC-870E-4B9D667FA5C4}" presName="parTx" presStyleLbl="revTx" presStyleIdx="0" presStyleCnt="2">
        <dgm:presLayoutVars>
          <dgm:chMax val="0"/>
          <dgm:chPref val="0"/>
        </dgm:presLayoutVars>
      </dgm:prSet>
      <dgm:spPr/>
    </dgm:pt>
    <dgm:pt modelId="{043AAD20-7A68-4EE8-8A6E-6BD12C23A270}" type="pres">
      <dgm:prSet presAssocID="{764E4FDE-1C98-4112-BEE2-77609AC82755}" presName="sibTrans" presStyleCnt="0"/>
      <dgm:spPr/>
    </dgm:pt>
    <dgm:pt modelId="{5113F5FF-65AD-47C2-952C-20659A116F0F}" type="pres">
      <dgm:prSet presAssocID="{CA4501FF-4E68-430F-B81A-D115EB977F89}" presName="compNode" presStyleCnt="0"/>
      <dgm:spPr/>
    </dgm:pt>
    <dgm:pt modelId="{4BDE14DE-0A17-4C2B-949F-2927866EDCAD}" type="pres">
      <dgm:prSet presAssocID="{CA4501FF-4E68-430F-B81A-D115EB977F89}" presName="bgRect" presStyleLbl="bgShp" presStyleIdx="1" presStyleCnt="2"/>
      <dgm:spPr/>
    </dgm:pt>
    <dgm:pt modelId="{EFB86ABE-214A-481C-AC1E-29D2FD44E85A}" type="pres">
      <dgm:prSet presAssocID="{CA4501FF-4E68-430F-B81A-D115EB977F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e"/>
        </a:ext>
      </dgm:extLst>
    </dgm:pt>
    <dgm:pt modelId="{A54FF8BC-0101-44A2-BD4F-0EF3F0ABDC06}" type="pres">
      <dgm:prSet presAssocID="{CA4501FF-4E68-430F-B81A-D115EB977F89}" presName="spaceRect" presStyleCnt="0"/>
      <dgm:spPr/>
    </dgm:pt>
    <dgm:pt modelId="{6E7971F8-9111-4BC6-8D9B-5119565C6AFB}" type="pres">
      <dgm:prSet presAssocID="{CA4501FF-4E68-430F-B81A-D115EB977F89}" presName="parTx" presStyleLbl="revTx" presStyleIdx="1" presStyleCnt="2">
        <dgm:presLayoutVars>
          <dgm:chMax val="0"/>
          <dgm:chPref val="0"/>
        </dgm:presLayoutVars>
      </dgm:prSet>
      <dgm:spPr/>
    </dgm:pt>
  </dgm:ptLst>
  <dgm:cxnLst>
    <dgm:cxn modelId="{8D4FF51A-38B0-47A7-9355-93A28235A736}" type="presOf" srcId="{BB8A4DE0-058C-4E39-8D97-72EBAE5DC6C8}" destId="{CBCE6263-3B86-4B82-8031-89D05DAB6BF0}" srcOrd="0" destOrd="0" presId="urn:microsoft.com/office/officeart/2018/2/layout/IconVerticalSolidList"/>
    <dgm:cxn modelId="{B8D0BC1F-93BD-40F8-9908-B446AE5A67FF}" srcId="{BB8A4DE0-058C-4E39-8D97-72EBAE5DC6C8}" destId="{CA4501FF-4E68-430F-B81A-D115EB977F89}" srcOrd="1" destOrd="0" parTransId="{520BB50F-E0D8-4ECE-A9AE-00F1F9C96FF0}" sibTransId="{CA94123C-EB1A-44E0-9C0F-4D5168AB0CDA}"/>
    <dgm:cxn modelId="{1F03C939-957F-485F-8558-45235DA471A9}" srcId="{BB8A4DE0-058C-4E39-8D97-72EBAE5DC6C8}" destId="{F6686176-C7CB-42FC-870E-4B9D667FA5C4}" srcOrd="0" destOrd="0" parTransId="{34FFF34F-D388-44F6-9295-3702B6DE17DE}" sibTransId="{764E4FDE-1C98-4112-BEE2-77609AC82755}"/>
    <dgm:cxn modelId="{441F985D-EE8F-474C-921D-ECF94C4771F5}" type="presOf" srcId="{F6686176-C7CB-42FC-870E-4B9D667FA5C4}" destId="{3FD1B02F-BA7D-4AB3-977C-FE77204F3B5E}" srcOrd="0" destOrd="0" presId="urn:microsoft.com/office/officeart/2018/2/layout/IconVerticalSolidList"/>
    <dgm:cxn modelId="{561F004F-23D6-48DE-9EE1-E695069D6534}" type="presOf" srcId="{CA4501FF-4E68-430F-B81A-D115EB977F89}" destId="{6E7971F8-9111-4BC6-8D9B-5119565C6AFB}" srcOrd="0" destOrd="0" presId="urn:microsoft.com/office/officeart/2018/2/layout/IconVerticalSolidList"/>
    <dgm:cxn modelId="{197B0EB0-B49F-4430-9F2F-247F8A1ADCBE}" type="presParOf" srcId="{CBCE6263-3B86-4B82-8031-89D05DAB6BF0}" destId="{020BD2CB-4174-4FD6-BC80-CD1903F27055}" srcOrd="0" destOrd="0" presId="urn:microsoft.com/office/officeart/2018/2/layout/IconVerticalSolidList"/>
    <dgm:cxn modelId="{0B899967-BE1E-45A1-9DCD-AF78A0721303}" type="presParOf" srcId="{020BD2CB-4174-4FD6-BC80-CD1903F27055}" destId="{95463AEC-36F2-48AC-B941-A5B99BE67FC9}" srcOrd="0" destOrd="0" presId="urn:microsoft.com/office/officeart/2018/2/layout/IconVerticalSolidList"/>
    <dgm:cxn modelId="{D3764FF0-1DAB-438A-BBE7-A5FEF58C9846}" type="presParOf" srcId="{020BD2CB-4174-4FD6-BC80-CD1903F27055}" destId="{6B95EC70-5913-4200-884B-F05AEF31C982}" srcOrd="1" destOrd="0" presId="urn:microsoft.com/office/officeart/2018/2/layout/IconVerticalSolidList"/>
    <dgm:cxn modelId="{51C073EF-D1E6-4502-8A42-38DE7D66DCF1}" type="presParOf" srcId="{020BD2CB-4174-4FD6-BC80-CD1903F27055}" destId="{D04DE79A-31A2-429F-96BE-760F1D941935}" srcOrd="2" destOrd="0" presId="urn:microsoft.com/office/officeart/2018/2/layout/IconVerticalSolidList"/>
    <dgm:cxn modelId="{BD5D03B7-F335-440D-BF9F-BE0319D9E8B2}" type="presParOf" srcId="{020BD2CB-4174-4FD6-BC80-CD1903F27055}" destId="{3FD1B02F-BA7D-4AB3-977C-FE77204F3B5E}" srcOrd="3" destOrd="0" presId="urn:microsoft.com/office/officeart/2018/2/layout/IconVerticalSolidList"/>
    <dgm:cxn modelId="{12007FF1-ABD8-4EA7-9AE6-EC64D5E6DBEC}" type="presParOf" srcId="{CBCE6263-3B86-4B82-8031-89D05DAB6BF0}" destId="{043AAD20-7A68-4EE8-8A6E-6BD12C23A270}" srcOrd="1" destOrd="0" presId="urn:microsoft.com/office/officeart/2018/2/layout/IconVerticalSolidList"/>
    <dgm:cxn modelId="{AFA861C2-66DB-4C10-AB63-1FD87F3227AA}" type="presParOf" srcId="{CBCE6263-3B86-4B82-8031-89D05DAB6BF0}" destId="{5113F5FF-65AD-47C2-952C-20659A116F0F}" srcOrd="2" destOrd="0" presId="urn:microsoft.com/office/officeart/2018/2/layout/IconVerticalSolidList"/>
    <dgm:cxn modelId="{92A44BD0-6AAF-4C52-B80B-7912227C10F4}" type="presParOf" srcId="{5113F5FF-65AD-47C2-952C-20659A116F0F}" destId="{4BDE14DE-0A17-4C2B-949F-2927866EDCAD}" srcOrd="0" destOrd="0" presId="urn:microsoft.com/office/officeart/2018/2/layout/IconVerticalSolidList"/>
    <dgm:cxn modelId="{3FF1B1AA-A02B-4348-8299-ECFB4BD0AA2C}" type="presParOf" srcId="{5113F5FF-65AD-47C2-952C-20659A116F0F}" destId="{EFB86ABE-214A-481C-AC1E-29D2FD44E85A}" srcOrd="1" destOrd="0" presId="urn:microsoft.com/office/officeart/2018/2/layout/IconVerticalSolidList"/>
    <dgm:cxn modelId="{CEE41D66-581C-444E-B0FE-B1E71B31A605}" type="presParOf" srcId="{5113F5FF-65AD-47C2-952C-20659A116F0F}" destId="{A54FF8BC-0101-44A2-BD4F-0EF3F0ABDC06}" srcOrd="2" destOrd="0" presId="urn:microsoft.com/office/officeart/2018/2/layout/IconVerticalSolidList"/>
    <dgm:cxn modelId="{51615AB1-A5A1-459B-A644-7BD91DF8CD1D}" type="presParOf" srcId="{5113F5FF-65AD-47C2-952C-20659A116F0F}" destId="{6E7971F8-9111-4BC6-8D9B-5119565C6AF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56644D-D343-4CB5-AD52-634243464F1D}"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C4D57FD3-18D5-452B-8D9F-0319223EEE08}">
      <dgm:prSet/>
      <dgm:spPr/>
      <dgm:t>
        <a:bodyPr/>
        <a:lstStyle/>
        <a:p>
          <a:r>
            <a:rPr lang="en-GB" b="1" i="0" baseline="0" dirty="0"/>
            <a:t>Hot Executive Functioning Problems</a:t>
          </a:r>
          <a:endParaRPr lang="en-US" dirty="0"/>
        </a:p>
      </dgm:t>
    </dgm:pt>
    <dgm:pt modelId="{4FA434A7-5FAD-4335-BF2D-2C9CCFCCC59E}" type="parTrans" cxnId="{C2959D5C-3340-4F1A-AFEC-B21F419891CC}">
      <dgm:prSet/>
      <dgm:spPr/>
      <dgm:t>
        <a:bodyPr/>
        <a:lstStyle/>
        <a:p>
          <a:endParaRPr lang="en-US"/>
        </a:p>
      </dgm:t>
    </dgm:pt>
    <dgm:pt modelId="{F3F32563-6290-4EA1-B1D0-5DCEF65CDD6C}" type="sibTrans" cxnId="{C2959D5C-3340-4F1A-AFEC-B21F419891CC}">
      <dgm:prSet/>
      <dgm:spPr/>
      <dgm:t>
        <a:bodyPr/>
        <a:lstStyle/>
        <a:p>
          <a:endParaRPr lang="en-US"/>
        </a:p>
      </dgm:t>
    </dgm:pt>
    <dgm:pt modelId="{497BD2A4-8C41-4C3B-A98B-166C31A083F1}">
      <dgm:prSet/>
      <dgm:spPr/>
      <dgm:t>
        <a:bodyPr/>
        <a:lstStyle/>
        <a:p>
          <a:r>
            <a:rPr lang="en-GB" b="0" i="0" baseline="0" dirty="0"/>
            <a:t>´Social immaturity</a:t>
          </a:r>
          <a:endParaRPr lang="en-US" dirty="0"/>
        </a:p>
      </dgm:t>
    </dgm:pt>
    <dgm:pt modelId="{71571F1E-8FCD-4F9D-AC95-ABF263D29309}" type="parTrans" cxnId="{9ED44E53-FDAC-4C62-8DD7-9DBB83B3411C}">
      <dgm:prSet/>
      <dgm:spPr/>
      <dgm:t>
        <a:bodyPr/>
        <a:lstStyle/>
        <a:p>
          <a:endParaRPr lang="en-US"/>
        </a:p>
      </dgm:t>
    </dgm:pt>
    <dgm:pt modelId="{0AC6B026-40C6-4C9E-B737-F15A7A407168}" type="sibTrans" cxnId="{9ED44E53-FDAC-4C62-8DD7-9DBB83B3411C}">
      <dgm:prSet/>
      <dgm:spPr/>
      <dgm:t>
        <a:bodyPr/>
        <a:lstStyle/>
        <a:p>
          <a:endParaRPr lang="en-US"/>
        </a:p>
      </dgm:t>
    </dgm:pt>
    <dgm:pt modelId="{53B6EEEB-111B-4DA3-BFA0-73C53E28D072}">
      <dgm:prSet/>
      <dgm:spPr/>
      <dgm:t>
        <a:bodyPr/>
        <a:lstStyle/>
        <a:p>
          <a:r>
            <a:rPr lang="en-GB" b="0" i="0" baseline="0" dirty="0"/>
            <a:t>´Poor peer relations</a:t>
          </a:r>
          <a:endParaRPr lang="en-US" dirty="0"/>
        </a:p>
      </dgm:t>
    </dgm:pt>
    <dgm:pt modelId="{B42FDD55-BD97-4F80-ABA9-CCD9C7A02158}" type="parTrans" cxnId="{1D511EAC-04D8-4B2B-8733-63DC2DB6BE5E}">
      <dgm:prSet/>
      <dgm:spPr/>
      <dgm:t>
        <a:bodyPr/>
        <a:lstStyle/>
        <a:p>
          <a:endParaRPr lang="en-US"/>
        </a:p>
      </dgm:t>
    </dgm:pt>
    <dgm:pt modelId="{C85CEEBB-245A-4907-8BF5-86F9018636D8}" type="sibTrans" cxnId="{1D511EAC-04D8-4B2B-8733-63DC2DB6BE5E}">
      <dgm:prSet/>
      <dgm:spPr/>
      <dgm:t>
        <a:bodyPr/>
        <a:lstStyle/>
        <a:p>
          <a:endParaRPr lang="en-US"/>
        </a:p>
      </dgm:t>
    </dgm:pt>
    <dgm:pt modelId="{8AAFCED3-7C72-492F-A817-F7467E4D52AF}">
      <dgm:prSet/>
      <dgm:spPr/>
      <dgm:t>
        <a:bodyPr/>
        <a:lstStyle/>
        <a:p>
          <a:r>
            <a:rPr lang="en-GB" b="0" i="0" baseline="0" dirty="0"/>
            <a:t>´Naivety/vulnerability</a:t>
          </a:r>
          <a:endParaRPr lang="en-US" dirty="0"/>
        </a:p>
      </dgm:t>
    </dgm:pt>
    <dgm:pt modelId="{9A9F38EB-37DC-4371-87E2-16A7DBA92E50}" type="parTrans" cxnId="{4D6BD6F6-BD7C-4A3B-8E45-F037D0C5514D}">
      <dgm:prSet/>
      <dgm:spPr/>
      <dgm:t>
        <a:bodyPr/>
        <a:lstStyle/>
        <a:p>
          <a:endParaRPr lang="en-US"/>
        </a:p>
      </dgm:t>
    </dgm:pt>
    <dgm:pt modelId="{B2AE3143-8047-4A4C-9CF6-E4EE961E70F2}" type="sibTrans" cxnId="{4D6BD6F6-BD7C-4A3B-8E45-F037D0C5514D}">
      <dgm:prSet/>
      <dgm:spPr/>
      <dgm:t>
        <a:bodyPr/>
        <a:lstStyle/>
        <a:p>
          <a:endParaRPr lang="en-US"/>
        </a:p>
      </dgm:t>
    </dgm:pt>
    <dgm:pt modelId="{BD472804-8F2D-4787-9974-5DBA4D4EE63E}">
      <dgm:prSet/>
      <dgm:spPr/>
      <dgm:t>
        <a:bodyPr/>
        <a:lstStyle/>
        <a:p>
          <a:r>
            <a:rPr lang="en-GB" b="0" i="0" baseline="0" dirty="0"/>
            <a:t>´Hyperactivity</a:t>
          </a:r>
          <a:endParaRPr lang="en-US" dirty="0"/>
        </a:p>
      </dgm:t>
    </dgm:pt>
    <dgm:pt modelId="{C8DD98D8-E470-471B-BDF9-0D5F0E2B8D43}" type="parTrans" cxnId="{0B1C6555-AE1C-40DB-85F9-84D1B29E30FB}">
      <dgm:prSet/>
      <dgm:spPr/>
      <dgm:t>
        <a:bodyPr/>
        <a:lstStyle/>
        <a:p>
          <a:endParaRPr lang="en-US"/>
        </a:p>
      </dgm:t>
    </dgm:pt>
    <dgm:pt modelId="{4E37B1D6-979C-4698-BB54-49961BACB5B6}" type="sibTrans" cxnId="{0B1C6555-AE1C-40DB-85F9-84D1B29E30FB}">
      <dgm:prSet/>
      <dgm:spPr/>
      <dgm:t>
        <a:bodyPr/>
        <a:lstStyle/>
        <a:p>
          <a:endParaRPr lang="en-US"/>
        </a:p>
      </dgm:t>
    </dgm:pt>
    <dgm:pt modelId="{F3D657B0-EC04-4763-B14B-0D165AF822A4}">
      <dgm:prSet/>
      <dgm:spPr/>
      <dgm:t>
        <a:bodyPr/>
        <a:lstStyle/>
        <a:p>
          <a:r>
            <a:rPr lang="en-GB" b="0" i="0" baseline="0" dirty="0"/>
            <a:t>´Poor impulse control</a:t>
          </a:r>
          <a:endParaRPr lang="en-US" dirty="0"/>
        </a:p>
      </dgm:t>
    </dgm:pt>
    <dgm:pt modelId="{F97D36B0-9C42-4A5D-AD10-F6B1FA817888}" type="parTrans" cxnId="{66FB6243-FFC0-4EC1-9D2D-D5B2302BC821}">
      <dgm:prSet/>
      <dgm:spPr/>
      <dgm:t>
        <a:bodyPr/>
        <a:lstStyle/>
        <a:p>
          <a:endParaRPr lang="en-US"/>
        </a:p>
      </dgm:t>
    </dgm:pt>
    <dgm:pt modelId="{FE198DDD-CEA6-4115-A54F-C9052A6B674A}" type="sibTrans" cxnId="{66FB6243-FFC0-4EC1-9D2D-D5B2302BC821}">
      <dgm:prSet/>
      <dgm:spPr/>
      <dgm:t>
        <a:bodyPr/>
        <a:lstStyle/>
        <a:p>
          <a:endParaRPr lang="en-US"/>
        </a:p>
      </dgm:t>
    </dgm:pt>
    <dgm:pt modelId="{68E879C7-39DA-453B-AD33-A8D005742745}">
      <dgm:prSet/>
      <dgm:spPr/>
      <dgm:t>
        <a:bodyPr/>
        <a:lstStyle/>
        <a:p>
          <a:r>
            <a:rPr lang="en-GB" b="0" i="0" baseline="0" dirty="0"/>
            <a:t>´Poor emotion regulation</a:t>
          </a:r>
          <a:endParaRPr lang="en-US" dirty="0"/>
        </a:p>
      </dgm:t>
    </dgm:pt>
    <dgm:pt modelId="{9E3F0A14-1054-4C3B-B8E5-B224AC7FCC23}" type="parTrans" cxnId="{9D7DC336-1A07-4BC9-961A-C53EE305B81C}">
      <dgm:prSet/>
      <dgm:spPr/>
      <dgm:t>
        <a:bodyPr/>
        <a:lstStyle/>
        <a:p>
          <a:endParaRPr lang="en-US"/>
        </a:p>
      </dgm:t>
    </dgm:pt>
    <dgm:pt modelId="{D42014F7-CD6E-4618-A627-D61C7AD951D3}" type="sibTrans" cxnId="{9D7DC336-1A07-4BC9-961A-C53EE305B81C}">
      <dgm:prSet/>
      <dgm:spPr/>
      <dgm:t>
        <a:bodyPr/>
        <a:lstStyle/>
        <a:p>
          <a:endParaRPr lang="en-US"/>
        </a:p>
      </dgm:t>
    </dgm:pt>
    <dgm:pt modelId="{1F63EAC1-FA24-4640-8195-F57B633BC3E8}">
      <dgm:prSet/>
      <dgm:spPr/>
      <dgm:t>
        <a:bodyPr/>
        <a:lstStyle/>
        <a:p>
          <a:r>
            <a:rPr lang="en-GB" b="0" i="0" baseline="0" dirty="0"/>
            <a:t>´Lack of insight into effect of behaviour</a:t>
          </a:r>
          <a:endParaRPr lang="en-US" dirty="0"/>
        </a:p>
      </dgm:t>
    </dgm:pt>
    <dgm:pt modelId="{9FD1FBE4-72E7-4783-BE7A-BA09D63F7C19}" type="parTrans" cxnId="{F8A38E37-6795-4FE9-BD07-B6AFC472EE56}">
      <dgm:prSet/>
      <dgm:spPr/>
      <dgm:t>
        <a:bodyPr/>
        <a:lstStyle/>
        <a:p>
          <a:endParaRPr lang="en-US"/>
        </a:p>
      </dgm:t>
    </dgm:pt>
    <dgm:pt modelId="{EEAB3B20-C543-4E14-B0D7-65235F17C809}" type="sibTrans" cxnId="{F8A38E37-6795-4FE9-BD07-B6AFC472EE56}">
      <dgm:prSet/>
      <dgm:spPr/>
      <dgm:t>
        <a:bodyPr/>
        <a:lstStyle/>
        <a:p>
          <a:endParaRPr lang="en-US"/>
        </a:p>
      </dgm:t>
    </dgm:pt>
    <dgm:pt modelId="{BF58451D-20EE-4DDA-9A40-205144A2226B}">
      <dgm:prSet/>
      <dgm:spPr/>
      <dgm:t>
        <a:bodyPr/>
        <a:lstStyle/>
        <a:p>
          <a:r>
            <a:rPr lang="en-GB" b="0" i="0" baseline="0" dirty="0"/>
            <a:t>´Poor learning from past mistakes</a:t>
          </a:r>
          <a:endParaRPr lang="en-US" dirty="0"/>
        </a:p>
      </dgm:t>
    </dgm:pt>
    <dgm:pt modelId="{9DBB4CC1-0A8E-44AF-9DDF-5D0D10747D94}" type="parTrans" cxnId="{689B0679-A9C2-4BFC-AEA7-6E96C930630C}">
      <dgm:prSet/>
      <dgm:spPr/>
      <dgm:t>
        <a:bodyPr/>
        <a:lstStyle/>
        <a:p>
          <a:endParaRPr lang="en-US"/>
        </a:p>
      </dgm:t>
    </dgm:pt>
    <dgm:pt modelId="{3AAB24F2-AA8C-48F4-8F32-27E54FC10660}" type="sibTrans" cxnId="{689B0679-A9C2-4BFC-AEA7-6E96C930630C}">
      <dgm:prSet/>
      <dgm:spPr/>
      <dgm:t>
        <a:bodyPr/>
        <a:lstStyle/>
        <a:p>
          <a:endParaRPr lang="en-US"/>
        </a:p>
      </dgm:t>
    </dgm:pt>
    <dgm:pt modelId="{5741EE9D-85B6-464F-9E4C-8A9B3C6FB4AE}">
      <dgm:prSet/>
      <dgm:spPr/>
      <dgm:t>
        <a:bodyPr/>
        <a:lstStyle/>
        <a:p>
          <a:r>
            <a:rPr lang="en-GB" b="1" i="0" baseline="0" dirty="0"/>
            <a:t>Cold Executive Functioning Problems</a:t>
          </a:r>
          <a:endParaRPr lang="en-US" dirty="0"/>
        </a:p>
      </dgm:t>
    </dgm:pt>
    <dgm:pt modelId="{D077389C-013C-4737-9381-26ABA0C3BBC7}" type="parTrans" cxnId="{3D35201A-5E28-4E5A-A2D3-4A26B2268BB4}">
      <dgm:prSet/>
      <dgm:spPr/>
      <dgm:t>
        <a:bodyPr/>
        <a:lstStyle/>
        <a:p>
          <a:endParaRPr lang="en-US"/>
        </a:p>
      </dgm:t>
    </dgm:pt>
    <dgm:pt modelId="{33D10B2F-0645-4D87-9C53-AA9E99C1D443}" type="sibTrans" cxnId="{3D35201A-5E28-4E5A-A2D3-4A26B2268BB4}">
      <dgm:prSet/>
      <dgm:spPr/>
      <dgm:t>
        <a:bodyPr/>
        <a:lstStyle/>
        <a:p>
          <a:endParaRPr lang="en-US"/>
        </a:p>
      </dgm:t>
    </dgm:pt>
    <dgm:pt modelId="{ADB00A32-6402-4677-87B7-03714530D05D}">
      <dgm:prSet/>
      <dgm:spPr/>
      <dgm:t>
        <a:bodyPr/>
        <a:lstStyle/>
        <a:p>
          <a:r>
            <a:rPr lang="en-GB" b="0" i="0" baseline="0" dirty="0"/>
            <a:t>´Poor working memory</a:t>
          </a:r>
          <a:endParaRPr lang="en-US" dirty="0"/>
        </a:p>
      </dgm:t>
    </dgm:pt>
    <dgm:pt modelId="{09271946-8EBE-48F5-99D4-6E0E63511125}" type="parTrans" cxnId="{B6A2BE5F-2D8D-4789-86EC-8F3E85A5C186}">
      <dgm:prSet/>
      <dgm:spPr/>
      <dgm:t>
        <a:bodyPr/>
        <a:lstStyle/>
        <a:p>
          <a:endParaRPr lang="en-US"/>
        </a:p>
      </dgm:t>
    </dgm:pt>
    <dgm:pt modelId="{B5189ED1-334E-4006-948E-16894DEA2075}" type="sibTrans" cxnId="{B6A2BE5F-2D8D-4789-86EC-8F3E85A5C186}">
      <dgm:prSet/>
      <dgm:spPr/>
      <dgm:t>
        <a:bodyPr/>
        <a:lstStyle/>
        <a:p>
          <a:endParaRPr lang="en-US"/>
        </a:p>
      </dgm:t>
    </dgm:pt>
    <dgm:pt modelId="{D912BF35-FFC9-4F76-8359-0720071363A3}">
      <dgm:prSet/>
      <dgm:spPr/>
      <dgm:t>
        <a:bodyPr/>
        <a:lstStyle/>
        <a:p>
          <a:r>
            <a:rPr lang="en-GB" b="0" i="0" baseline="0" dirty="0"/>
            <a:t>´Poor understanding of abstract concepts</a:t>
          </a:r>
          <a:endParaRPr lang="en-US" dirty="0"/>
        </a:p>
      </dgm:t>
    </dgm:pt>
    <dgm:pt modelId="{BA4AA089-CA12-4A91-A358-17AC886625F6}" type="parTrans" cxnId="{669CD85C-2769-4012-8CD4-124400D741EF}">
      <dgm:prSet/>
      <dgm:spPr/>
      <dgm:t>
        <a:bodyPr/>
        <a:lstStyle/>
        <a:p>
          <a:endParaRPr lang="en-US"/>
        </a:p>
      </dgm:t>
    </dgm:pt>
    <dgm:pt modelId="{7909B85F-CC85-41EB-87CB-AE760A2FD6ED}" type="sibTrans" cxnId="{669CD85C-2769-4012-8CD4-124400D741EF}">
      <dgm:prSet/>
      <dgm:spPr/>
      <dgm:t>
        <a:bodyPr/>
        <a:lstStyle/>
        <a:p>
          <a:endParaRPr lang="en-US"/>
        </a:p>
      </dgm:t>
    </dgm:pt>
    <dgm:pt modelId="{3793FEBC-EAF7-4FD1-ACB5-F969A83F0A58}">
      <dgm:prSet/>
      <dgm:spPr/>
      <dgm:t>
        <a:bodyPr/>
        <a:lstStyle/>
        <a:p>
          <a:r>
            <a:rPr lang="en-GB" b="0" i="0" baseline="0" dirty="0"/>
            <a:t>´Poor planning and organisation</a:t>
          </a:r>
          <a:endParaRPr lang="en-US" dirty="0"/>
        </a:p>
      </dgm:t>
    </dgm:pt>
    <dgm:pt modelId="{CDAB52F0-A79F-4022-BD3B-A3F0400FCC09}" type="parTrans" cxnId="{83AF407D-1744-4031-AD0D-E418692E32CC}">
      <dgm:prSet/>
      <dgm:spPr/>
      <dgm:t>
        <a:bodyPr/>
        <a:lstStyle/>
        <a:p>
          <a:endParaRPr lang="en-US"/>
        </a:p>
      </dgm:t>
    </dgm:pt>
    <dgm:pt modelId="{F059B2F0-2BCD-4AF8-BE7C-DE31776442AA}" type="sibTrans" cxnId="{83AF407D-1744-4031-AD0D-E418692E32CC}">
      <dgm:prSet/>
      <dgm:spPr/>
      <dgm:t>
        <a:bodyPr/>
        <a:lstStyle/>
        <a:p>
          <a:endParaRPr lang="en-US"/>
        </a:p>
      </dgm:t>
    </dgm:pt>
    <dgm:pt modelId="{92B4C198-CD07-4AB4-8F15-93EF23E8506E}">
      <dgm:prSet/>
      <dgm:spPr/>
      <dgm:t>
        <a:bodyPr/>
        <a:lstStyle/>
        <a:p>
          <a:r>
            <a:rPr lang="en-GB" b="0" i="0" baseline="0" dirty="0"/>
            <a:t>´Difficulty sequencing </a:t>
          </a:r>
          <a:endParaRPr lang="en-US" dirty="0"/>
        </a:p>
      </dgm:t>
    </dgm:pt>
    <dgm:pt modelId="{D532616D-9C51-4A89-84FB-1DB6ECE0F834}" type="parTrans" cxnId="{3FAE69B1-27E8-4874-934E-918D59D7B522}">
      <dgm:prSet/>
      <dgm:spPr/>
      <dgm:t>
        <a:bodyPr/>
        <a:lstStyle/>
        <a:p>
          <a:endParaRPr lang="en-US"/>
        </a:p>
      </dgm:t>
    </dgm:pt>
    <dgm:pt modelId="{1880AA4E-A3B8-436E-B185-F577CE338C79}" type="sibTrans" cxnId="{3FAE69B1-27E8-4874-934E-918D59D7B522}">
      <dgm:prSet/>
      <dgm:spPr/>
      <dgm:t>
        <a:bodyPr/>
        <a:lstStyle/>
        <a:p>
          <a:endParaRPr lang="en-US"/>
        </a:p>
      </dgm:t>
    </dgm:pt>
    <dgm:pt modelId="{893A18F4-23A6-4EAD-81F6-04217BE2DB05}">
      <dgm:prSet/>
      <dgm:spPr/>
      <dgm:t>
        <a:bodyPr/>
        <a:lstStyle/>
        <a:p>
          <a:r>
            <a:rPr lang="en-GB" b="0" i="0" baseline="0" dirty="0"/>
            <a:t>´Perseveration</a:t>
          </a:r>
          <a:endParaRPr lang="en-US" dirty="0"/>
        </a:p>
      </dgm:t>
    </dgm:pt>
    <dgm:pt modelId="{3C70B841-4759-4E2A-BE6E-95AF4D8348F3}" type="parTrans" cxnId="{A7249F28-FCC8-4EBB-A3CF-EBB0C22307D5}">
      <dgm:prSet/>
      <dgm:spPr/>
      <dgm:t>
        <a:bodyPr/>
        <a:lstStyle/>
        <a:p>
          <a:endParaRPr lang="en-US"/>
        </a:p>
      </dgm:t>
    </dgm:pt>
    <dgm:pt modelId="{13558FD9-027D-4514-80DC-37A0EB256EF9}" type="sibTrans" cxnId="{A7249F28-FCC8-4EBB-A3CF-EBB0C22307D5}">
      <dgm:prSet/>
      <dgm:spPr/>
      <dgm:t>
        <a:bodyPr/>
        <a:lstStyle/>
        <a:p>
          <a:endParaRPr lang="en-US"/>
        </a:p>
      </dgm:t>
    </dgm:pt>
    <dgm:pt modelId="{51BE17A3-5797-4708-B322-0C37A97208EE}">
      <dgm:prSet/>
      <dgm:spPr/>
      <dgm:t>
        <a:bodyPr/>
        <a:lstStyle/>
        <a:p>
          <a:r>
            <a:rPr lang="en-GB" b="0" i="0" baseline="0" dirty="0"/>
            <a:t>´Poor sustained attention/concentration</a:t>
          </a:r>
          <a:endParaRPr lang="en-US" dirty="0"/>
        </a:p>
      </dgm:t>
    </dgm:pt>
    <dgm:pt modelId="{25A3D407-37F2-41A4-B980-E66375708D3D}" type="parTrans" cxnId="{0353F8A4-E332-4503-9769-4F5BBC29BAC8}">
      <dgm:prSet/>
      <dgm:spPr/>
      <dgm:t>
        <a:bodyPr/>
        <a:lstStyle/>
        <a:p>
          <a:endParaRPr lang="en-US"/>
        </a:p>
      </dgm:t>
    </dgm:pt>
    <dgm:pt modelId="{2919D020-7183-4555-9B88-6E2292BA1B01}" type="sibTrans" cxnId="{0353F8A4-E332-4503-9769-4F5BBC29BAC8}">
      <dgm:prSet/>
      <dgm:spPr/>
      <dgm:t>
        <a:bodyPr/>
        <a:lstStyle/>
        <a:p>
          <a:endParaRPr lang="en-US"/>
        </a:p>
      </dgm:t>
    </dgm:pt>
    <dgm:pt modelId="{DC76E305-C679-4D08-A4E2-C72A23BC91CB}">
      <dgm:prSet/>
      <dgm:spPr/>
      <dgm:t>
        <a:bodyPr/>
        <a:lstStyle/>
        <a:p>
          <a:r>
            <a:rPr lang="en-GB" b="0" i="0" baseline="0" dirty="0"/>
            <a:t>´Inability to work independently</a:t>
          </a:r>
          <a:endParaRPr lang="en-US" dirty="0"/>
        </a:p>
      </dgm:t>
    </dgm:pt>
    <dgm:pt modelId="{78A00D79-3559-4B94-A120-4B1F5655822E}" type="parTrans" cxnId="{D6F7D6E8-01B5-4779-BDB2-C3985B93CFEF}">
      <dgm:prSet/>
      <dgm:spPr/>
      <dgm:t>
        <a:bodyPr/>
        <a:lstStyle/>
        <a:p>
          <a:endParaRPr lang="en-US"/>
        </a:p>
      </dgm:t>
    </dgm:pt>
    <dgm:pt modelId="{3C466A96-9642-4036-9FAB-7373853C2BC6}" type="sibTrans" cxnId="{D6F7D6E8-01B5-4779-BDB2-C3985B93CFEF}">
      <dgm:prSet/>
      <dgm:spPr/>
      <dgm:t>
        <a:bodyPr/>
        <a:lstStyle/>
        <a:p>
          <a:endParaRPr lang="en-US"/>
        </a:p>
      </dgm:t>
    </dgm:pt>
    <dgm:pt modelId="{FAE020E8-3B5B-4CD9-ADE5-315C3A2AF883}" type="pres">
      <dgm:prSet presAssocID="{6B56644D-D343-4CB5-AD52-634243464F1D}" presName="vert0" presStyleCnt="0">
        <dgm:presLayoutVars>
          <dgm:dir/>
          <dgm:animOne val="branch"/>
          <dgm:animLvl val="lvl"/>
        </dgm:presLayoutVars>
      </dgm:prSet>
      <dgm:spPr/>
    </dgm:pt>
    <dgm:pt modelId="{80294CB0-1F36-4B77-8D27-7B77CDCBB259}" type="pres">
      <dgm:prSet presAssocID="{C4D57FD3-18D5-452B-8D9F-0319223EEE08}" presName="thickLine" presStyleLbl="alignNode1" presStyleIdx="0" presStyleCnt="17"/>
      <dgm:spPr/>
    </dgm:pt>
    <dgm:pt modelId="{292170A5-7D85-4928-80E9-B5EFF7704DB9}" type="pres">
      <dgm:prSet presAssocID="{C4D57FD3-18D5-452B-8D9F-0319223EEE08}" presName="horz1" presStyleCnt="0"/>
      <dgm:spPr/>
    </dgm:pt>
    <dgm:pt modelId="{78B626E0-79D5-4964-9011-A2D3DB07B6A3}" type="pres">
      <dgm:prSet presAssocID="{C4D57FD3-18D5-452B-8D9F-0319223EEE08}" presName="tx1" presStyleLbl="revTx" presStyleIdx="0" presStyleCnt="17"/>
      <dgm:spPr/>
    </dgm:pt>
    <dgm:pt modelId="{72F06BE0-E8A7-42E4-BA2A-CD2AF3AF84EC}" type="pres">
      <dgm:prSet presAssocID="{C4D57FD3-18D5-452B-8D9F-0319223EEE08}" presName="vert1" presStyleCnt="0"/>
      <dgm:spPr/>
    </dgm:pt>
    <dgm:pt modelId="{86F4A9B7-14E0-4598-8053-9EC67B6D840D}" type="pres">
      <dgm:prSet presAssocID="{497BD2A4-8C41-4C3B-A98B-166C31A083F1}" presName="thickLine" presStyleLbl="alignNode1" presStyleIdx="1" presStyleCnt="17"/>
      <dgm:spPr/>
    </dgm:pt>
    <dgm:pt modelId="{9F61E4D6-23DB-4DFB-A3DD-48B2DDBAA336}" type="pres">
      <dgm:prSet presAssocID="{497BD2A4-8C41-4C3B-A98B-166C31A083F1}" presName="horz1" presStyleCnt="0"/>
      <dgm:spPr/>
    </dgm:pt>
    <dgm:pt modelId="{E2F11E1E-9DA8-4838-9348-36F9D52FBBB4}" type="pres">
      <dgm:prSet presAssocID="{497BD2A4-8C41-4C3B-A98B-166C31A083F1}" presName="tx1" presStyleLbl="revTx" presStyleIdx="1" presStyleCnt="17"/>
      <dgm:spPr/>
    </dgm:pt>
    <dgm:pt modelId="{D20E1069-11B0-4765-855B-AAEE702BE6BC}" type="pres">
      <dgm:prSet presAssocID="{497BD2A4-8C41-4C3B-A98B-166C31A083F1}" presName="vert1" presStyleCnt="0"/>
      <dgm:spPr/>
    </dgm:pt>
    <dgm:pt modelId="{CA562EC8-15B9-4CD0-ABF7-19D56856FEFA}" type="pres">
      <dgm:prSet presAssocID="{53B6EEEB-111B-4DA3-BFA0-73C53E28D072}" presName="thickLine" presStyleLbl="alignNode1" presStyleIdx="2" presStyleCnt="17"/>
      <dgm:spPr/>
    </dgm:pt>
    <dgm:pt modelId="{459100D0-522C-4AD4-A21D-992E9C44FE54}" type="pres">
      <dgm:prSet presAssocID="{53B6EEEB-111B-4DA3-BFA0-73C53E28D072}" presName="horz1" presStyleCnt="0"/>
      <dgm:spPr/>
    </dgm:pt>
    <dgm:pt modelId="{2B1B284A-FD57-4BB4-9668-7483992DFB18}" type="pres">
      <dgm:prSet presAssocID="{53B6EEEB-111B-4DA3-BFA0-73C53E28D072}" presName="tx1" presStyleLbl="revTx" presStyleIdx="2" presStyleCnt="17"/>
      <dgm:spPr/>
    </dgm:pt>
    <dgm:pt modelId="{55522803-E8ED-4A25-9487-F04FF0CA483F}" type="pres">
      <dgm:prSet presAssocID="{53B6EEEB-111B-4DA3-BFA0-73C53E28D072}" presName="vert1" presStyleCnt="0"/>
      <dgm:spPr/>
    </dgm:pt>
    <dgm:pt modelId="{16EAC116-3156-47A6-80C4-4D670EDBBECA}" type="pres">
      <dgm:prSet presAssocID="{8AAFCED3-7C72-492F-A817-F7467E4D52AF}" presName="thickLine" presStyleLbl="alignNode1" presStyleIdx="3" presStyleCnt="17"/>
      <dgm:spPr/>
    </dgm:pt>
    <dgm:pt modelId="{9A54BF30-F8CF-46D0-8F95-8183BDD62C88}" type="pres">
      <dgm:prSet presAssocID="{8AAFCED3-7C72-492F-A817-F7467E4D52AF}" presName="horz1" presStyleCnt="0"/>
      <dgm:spPr/>
    </dgm:pt>
    <dgm:pt modelId="{A0E27AA5-6612-435E-85B5-578E771FB14B}" type="pres">
      <dgm:prSet presAssocID="{8AAFCED3-7C72-492F-A817-F7467E4D52AF}" presName="tx1" presStyleLbl="revTx" presStyleIdx="3" presStyleCnt="17"/>
      <dgm:spPr/>
    </dgm:pt>
    <dgm:pt modelId="{4D2C0BD4-4CD9-4C5B-9555-319C3D4B9D61}" type="pres">
      <dgm:prSet presAssocID="{8AAFCED3-7C72-492F-A817-F7467E4D52AF}" presName="vert1" presStyleCnt="0"/>
      <dgm:spPr/>
    </dgm:pt>
    <dgm:pt modelId="{262ECA94-F166-4A6F-AC4A-5B03970CB044}" type="pres">
      <dgm:prSet presAssocID="{BD472804-8F2D-4787-9974-5DBA4D4EE63E}" presName="thickLine" presStyleLbl="alignNode1" presStyleIdx="4" presStyleCnt="17"/>
      <dgm:spPr/>
    </dgm:pt>
    <dgm:pt modelId="{BF0F9CEE-A519-43CC-8FE9-634287BD1125}" type="pres">
      <dgm:prSet presAssocID="{BD472804-8F2D-4787-9974-5DBA4D4EE63E}" presName="horz1" presStyleCnt="0"/>
      <dgm:spPr/>
    </dgm:pt>
    <dgm:pt modelId="{FC9E1C23-1106-45F8-83BB-0F767D12DE59}" type="pres">
      <dgm:prSet presAssocID="{BD472804-8F2D-4787-9974-5DBA4D4EE63E}" presName="tx1" presStyleLbl="revTx" presStyleIdx="4" presStyleCnt="17"/>
      <dgm:spPr/>
    </dgm:pt>
    <dgm:pt modelId="{48136B44-5532-47A7-A3C8-F9FE5C9DF8D5}" type="pres">
      <dgm:prSet presAssocID="{BD472804-8F2D-4787-9974-5DBA4D4EE63E}" presName="vert1" presStyleCnt="0"/>
      <dgm:spPr/>
    </dgm:pt>
    <dgm:pt modelId="{5986B256-6D1D-40E8-840B-F99B592DAF26}" type="pres">
      <dgm:prSet presAssocID="{F3D657B0-EC04-4763-B14B-0D165AF822A4}" presName="thickLine" presStyleLbl="alignNode1" presStyleIdx="5" presStyleCnt="17"/>
      <dgm:spPr/>
    </dgm:pt>
    <dgm:pt modelId="{BF91D04B-B760-4512-B590-661FD5E1D1EE}" type="pres">
      <dgm:prSet presAssocID="{F3D657B0-EC04-4763-B14B-0D165AF822A4}" presName="horz1" presStyleCnt="0"/>
      <dgm:spPr/>
    </dgm:pt>
    <dgm:pt modelId="{18191D3B-3AC7-4A67-9232-1A9281EF50D4}" type="pres">
      <dgm:prSet presAssocID="{F3D657B0-EC04-4763-B14B-0D165AF822A4}" presName="tx1" presStyleLbl="revTx" presStyleIdx="5" presStyleCnt="17"/>
      <dgm:spPr/>
    </dgm:pt>
    <dgm:pt modelId="{13C5A248-E1C1-4074-88ED-E2A5102B6F63}" type="pres">
      <dgm:prSet presAssocID="{F3D657B0-EC04-4763-B14B-0D165AF822A4}" presName="vert1" presStyleCnt="0"/>
      <dgm:spPr/>
    </dgm:pt>
    <dgm:pt modelId="{DADDA0B2-8691-4475-B4B8-8BB904DBD4E0}" type="pres">
      <dgm:prSet presAssocID="{68E879C7-39DA-453B-AD33-A8D005742745}" presName="thickLine" presStyleLbl="alignNode1" presStyleIdx="6" presStyleCnt="17"/>
      <dgm:spPr/>
    </dgm:pt>
    <dgm:pt modelId="{F46DD6EE-FB8E-42D6-967C-4BADC4F514D1}" type="pres">
      <dgm:prSet presAssocID="{68E879C7-39DA-453B-AD33-A8D005742745}" presName="horz1" presStyleCnt="0"/>
      <dgm:spPr/>
    </dgm:pt>
    <dgm:pt modelId="{99924B83-7099-4FA4-B4AF-1EFD37107E79}" type="pres">
      <dgm:prSet presAssocID="{68E879C7-39DA-453B-AD33-A8D005742745}" presName="tx1" presStyleLbl="revTx" presStyleIdx="6" presStyleCnt="17"/>
      <dgm:spPr/>
    </dgm:pt>
    <dgm:pt modelId="{80A24088-4571-4684-B197-B5F35A27B766}" type="pres">
      <dgm:prSet presAssocID="{68E879C7-39DA-453B-AD33-A8D005742745}" presName="vert1" presStyleCnt="0"/>
      <dgm:spPr/>
    </dgm:pt>
    <dgm:pt modelId="{8E18B641-D98F-478A-BAD9-8C23CCE2F736}" type="pres">
      <dgm:prSet presAssocID="{1F63EAC1-FA24-4640-8195-F57B633BC3E8}" presName="thickLine" presStyleLbl="alignNode1" presStyleIdx="7" presStyleCnt="17"/>
      <dgm:spPr/>
    </dgm:pt>
    <dgm:pt modelId="{2075B509-BC54-47FD-B9A1-FA9251E382DE}" type="pres">
      <dgm:prSet presAssocID="{1F63EAC1-FA24-4640-8195-F57B633BC3E8}" presName="horz1" presStyleCnt="0"/>
      <dgm:spPr/>
    </dgm:pt>
    <dgm:pt modelId="{25856C7B-8F8C-4DD6-8EA5-9E55D300626E}" type="pres">
      <dgm:prSet presAssocID="{1F63EAC1-FA24-4640-8195-F57B633BC3E8}" presName="tx1" presStyleLbl="revTx" presStyleIdx="7" presStyleCnt="17"/>
      <dgm:spPr/>
    </dgm:pt>
    <dgm:pt modelId="{1E8AC2A3-1E27-436A-ACB7-6368D6C85415}" type="pres">
      <dgm:prSet presAssocID="{1F63EAC1-FA24-4640-8195-F57B633BC3E8}" presName="vert1" presStyleCnt="0"/>
      <dgm:spPr/>
    </dgm:pt>
    <dgm:pt modelId="{5CEE699E-3C95-40F5-9A6B-3939ABEA880D}" type="pres">
      <dgm:prSet presAssocID="{BF58451D-20EE-4DDA-9A40-205144A2226B}" presName="thickLine" presStyleLbl="alignNode1" presStyleIdx="8" presStyleCnt="17"/>
      <dgm:spPr/>
    </dgm:pt>
    <dgm:pt modelId="{312F1A34-C5C1-44F5-B95C-6D05FC2FAF62}" type="pres">
      <dgm:prSet presAssocID="{BF58451D-20EE-4DDA-9A40-205144A2226B}" presName="horz1" presStyleCnt="0"/>
      <dgm:spPr/>
    </dgm:pt>
    <dgm:pt modelId="{64751189-318A-42FB-8C01-60D9E4B816E4}" type="pres">
      <dgm:prSet presAssocID="{BF58451D-20EE-4DDA-9A40-205144A2226B}" presName="tx1" presStyleLbl="revTx" presStyleIdx="8" presStyleCnt="17"/>
      <dgm:spPr/>
    </dgm:pt>
    <dgm:pt modelId="{7CEC0414-99AF-4C5A-B792-BCD90651273B}" type="pres">
      <dgm:prSet presAssocID="{BF58451D-20EE-4DDA-9A40-205144A2226B}" presName="vert1" presStyleCnt="0"/>
      <dgm:spPr/>
    </dgm:pt>
    <dgm:pt modelId="{4D04146B-4801-44E7-B3BF-8115551D2089}" type="pres">
      <dgm:prSet presAssocID="{5741EE9D-85B6-464F-9E4C-8A9B3C6FB4AE}" presName="thickLine" presStyleLbl="alignNode1" presStyleIdx="9" presStyleCnt="17"/>
      <dgm:spPr/>
    </dgm:pt>
    <dgm:pt modelId="{A01168B0-E3A3-4125-92E9-43B6ED953056}" type="pres">
      <dgm:prSet presAssocID="{5741EE9D-85B6-464F-9E4C-8A9B3C6FB4AE}" presName="horz1" presStyleCnt="0"/>
      <dgm:spPr/>
    </dgm:pt>
    <dgm:pt modelId="{4D5A4B23-2CE6-42E2-94EF-9D6E45E18669}" type="pres">
      <dgm:prSet presAssocID="{5741EE9D-85B6-464F-9E4C-8A9B3C6FB4AE}" presName="tx1" presStyleLbl="revTx" presStyleIdx="9" presStyleCnt="17"/>
      <dgm:spPr/>
    </dgm:pt>
    <dgm:pt modelId="{EFED4976-F653-42CB-A7B0-2A1C17979354}" type="pres">
      <dgm:prSet presAssocID="{5741EE9D-85B6-464F-9E4C-8A9B3C6FB4AE}" presName="vert1" presStyleCnt="0"/>
      <dgm:spPr/>
    </dgm:pt>
    <dgm:pt modelId="{9ECAC6CD-68ED-484D-BE2D-4DBD01FA88DE}" type="pres">
      <dgm:prSet presAssocID="{ADB00A32-6402-4677-87B7-03714530D05D}" presName="thickLine" presStyleLbl="alignNode1" presStyleIdx="10" presStyleCnt="17"/>
      <dgm:spPr/>
    </dgm:pt>
    <dgm:pt modelId="{4278AD05-2E40-4F7F-A3F1-046365740748}" type="pres">
      <dgm:prSet presAssocID="{ADB00A32-6402-4677-87B7-03714530D05D}" presName="horz1" presStyleCnt="0"/>
      <dgm:spPr/>
    </dgm:pt>
    <dgm:pt modelId="{8741DC5A-AAEB-4065-92FD-9FB9C2A9B088}" type="pres">
      <dgm:prSet presAssocID="{ADB00A32-6402-4677-87B7-03714530D05D}" presName="tx1" presStyleLbl="revTx" presStyleIdx="10" presStyleCnt="17"/>
      <dgm:spPr/>
    </dgm:pt>
    <dgm:pt modelId="{EC3D47B5-F632-424C-896D-716358C1092A}" type="pres">
      <dgm:prSet presAssocID="{ADB00A32-6402-4677-87B7-03714530D05D}" presName="vert1" presStyleCnt="0"/>
      <dgm:spPr/>
    </dgm:pt>
    <dgm:pt modelId="{23BE868E-FA51-4694-A488-3E44E1A5A159}" type="pres">
      <dgm:prSet presAssocID="{D912BF35-FFC9-4F76-8359-0720071363A3}" presName="thickLine" presStyleLbl="alignNode1" presStyleIdx="11" presStyleCnt="17"/>
      <dgm:spPr/>
    </dgm:pt>
    <dgm:pt modelId="{30DDE87E-BD70-42DA-B449-DFFE450DC8E0}" type="pres">
      <dgm:prSet presAssocID="{D912BF35-FFC9-4F76-8359-0720071363A3}" presName="horz1" presStyleCnt="0"/>
      <dgm:spPr/>
    </dgm:pt>
    <dgm:pt modelId="{6C779D74-85DE-4406-B9BF-420D99D39E8A}" type="pres">
      <dgm:prSet presAssocID="{D912BF35-FFC9-4F76-8359-0720071363A3}" presName="tx1" presStyleLbl="revTx" presStyleIdx="11" presStyleCnt="17"/>
      <dgm:spPr/>
    </dgm:pt>
    <dgm:pt modelId="{D2088CAF-ED00-4308-A9B5-B8EC61F2671F}" type="pres">
      <dgm:prSet presAssocID="{D912BF35-FFC9-4F76-8359-0720071363A3}" presName="vert1" presStyleCnt="0"/>
      <dgm:spPr/>
    </dgm:pt>
    <dgm:pt modelId="{70FF731C-DFC4-4C66-97B6-194BFF1E73B4}" type="pres">
      <dgm:prSet presAssocID="{3793FEBC-EAF7-4FD1-ACB5-F969A83F0A58}" presName="thickLine" presStyleLbl="alignNode1" presStyleIdx="12" presStyleCnt="17"/>
      <dgm:spPr/>
    </dgm:pt>
    <dgm:pt modelId="{7FED74FD-5D0F-4721-A060-43D1B713B68F}" type="pres">
      <dgm:prSet presAssocID="{3793FEBC-EAF7-4FD1-ACB5-F969A83F0A58}" presName="horz1" presStyleCnt="0"/>
      <dgm:spPr/>
    </dgm:pt>
    <dgm:pt modelId="{0F48F984-E39F-487A-9244-75F14C9DD6C3}" type="pres">
      <dgm:prSet presAssocID="{3793FEBC-EAF7-4FD1-ACB5-F969A83F0A58}" presName="tx1" presStyleLbl="revTx" presStyleIdx="12" presStyleCnt="17"/>
      <dgm:spPr/>
    </dgm:pt>
    <dgm:pt modelId="{B9A04F82-1EE9-4803-8038-B1042E2C13FC}" type="pres">
      <dgm:prSet presAssocID="{3793FEBC-EAF7-4FD1-ACB5-F969A83F0A58}" presName="vert1" presStyleCnt="0"/>
      <dgm:spPr/>
    </dgm:pt>
    <dgm:pt modelId="{F715B158-B675-44FC-B2B8-749D6E6A6016}" type="pres">
      <dgm:prSet presAssocID="{92B4C198-CD07-4AB4-8F15-93EF23E8506E}" presName="thickLine" presStyleLbl="alignNode1" presStyleIdx="13" presStyleCnt="17"/>
      <dgm:spPr/>
    </dgm:pt>
    <dgm:pt modelId="{34162C2F-97F9-4B07-AB58-9391A54568A4}" type="pres">
      <dgm:prSet presAssocID="{92B4C198-CD07-4AB4-8F15-93EF23E8506E}" presName="horz1" presStyleCnt="0"/>
      <dgm:spPr/>
    </dgm:pt>
    <dgm:pt modelId="{9855597A-7CB3-4722-A59B-C1AA079FF2BA}" type="pres">
      <dgm:prSet presAssocID="{92B4C198-CD07-4AB4-8F15-93EF23E8506E}" presName="tx1" presStyleLbl="revTx" presStyleIdx="13" presStyleCnt="17"/>
      <dgm:spPr/>
    </dgm:pt>
    <dgm:pt modelId="{D86502F3-8406-494B-A309-D68275220DA1}" type="pres">
      <dgm:prSet presAssocID="{92B4C198-CD07-4AB4-8F15-93EF23E8506E}" presName="vert1" presStyleCnt="0"/>
      <dgm:spPr/>
    </dgm:pt>
    <dgm:pt modelId="{5A2C7302-C02F-4B83-B0FD-D7F4684848F2}" type="pres">
      <dgm:prSet presAssocID="{893A18F4-23A6-4EAD-81F6-04217BE2DB05}" presName="thickLine" presStyleLbl="alignNode1" presStyleIdx="14" presStyleCnt="17"/>
      <dgm:spPr/>
    </dgm:pt>
    <dgm:pt modelId="{813BF759-9BF0-4E7D-8425-A0873E2CC79F}" type="pres">
      <dgm:prSet presAssocID="{893A18F4-23A6-4EAD-81F6-04217BE2DB05}" presName="horz1" presStyleCnt="0"/>
      <dgm:spPr/>
    </dgm:pt>
    <dgm:pt modelId="{FA14A920-5961-44EE-9056-FFE3FAB65F73}" type="pres">
      <dgm:prSet presAssocID="{893A18F4-23A6-4EAD-81F6-04217BE2DB05}" presName="tx1" presStyleLbl="revTx" presStyleIdx="14" presStyleCnt="17"/>
      <dgm:spPr/>
    </dgm:pt>
    <dgm:pt modelId="{14E0185B-B644-4ADF-A89C-C0A2DE2307B0}" type="pres">
      <dgm:prSet presAssocID="{893A18F4-23A6-4EAD-81F6-04217BE2DB05}" presName="vert1" presStyleCnt="0"/>
      <dgm:spPr/>
    </dgm:pt>
    <dgm:pt modelId="{58A16840-38AE-46D9-9D39-0862AE8B95F6}" type="pres">
      <dgm:prSet presAssocID="{51BE17A3-5797-4708-B322-0C37A97208EE}" presName="thickLine" presStyleLbl="alignNode1" presStyleIdx="15" presStyleCnt="17"/>
      <dgm:spPr/>
    </dgm:pt>
    <dgm:pt modelId="{53B1DE70-8BE0-4867-942B-6B72E85665B1}" type="pres">
      <dgm:prSet presAssocID="{51BE17A3-5797-4708-B322-0C37A97208EE}" presName="horz1" presStyleCnt="0"/>
      <dgm:spPr/>
    </dgm:pt>
    <dgm:pt modelId="{B31A2F15-83CE-404B-BF44-3AF75C75C91D}" type="pres">
      <dgm:prSet presAssocID="{51BE17A3-5797-4708-B322-0C37A97208EE}" presName="tx1" presStyleLbl="revTx" presStyleIdx="15" presStyleCnt="17"/>
      <dgm:spPr/>
    </dgm:pt>
    <dgm:pt modelId="{64A88620-871D-4410-A9FD-C3B8ACCDD6B4}" type="pres">
      <dgm:prSet presAssocID="{51BE17A3-5797-4708-B322-0C37A97208EE}" presName="vert1" presStyleCnt="0"/>
      <dgm:spPr/>
    </dgm:pt>
    <dgm:pt modelId="{CCB25FD7-C9E6-4C54-BF40-8B0629241620}" type="pres">
      <dgm:prSet presAssocID="{DC76E305-C679-4D08-A4E2-C72A23BC91CB}" presName="thickLine" presStyleLbl="alignNode1" presStyleIdx="16" presStyleCnt="17"/>
      <dgm:spPr/>
    </dgm:pt>
    <dgm:pt modelId="{3A7365D0-BD38-4401-B556-5CD070914564}" type="pres">
      <dgm:prSet presAssocID="{DC76E305-C679-4D08-A4E2-C72A23BC91CB}" presName="horz1" presStyleCnt="0"/>
      <dgm:spPr/>
    </dgm:pt>
    <dgm:pt modelId="{2ACEFF31-D418-4101-9650-8EE2DF0BEF72}" type="pres">
      <dgm:prSet presAssocID="{DC76E305-C679-4D08-A4E2-C72A23BC91CB}" presName="tx1" presStyleLbl="revTx" presStyleIdx="16" presStyleCnt="17"/>
      <dgm:spPr/>
    </dgm:pt>
    <dgm:pt modelId="{C324B753-7006-45B1-82BF-91117ACDBBA0}" type="pres">
      <dgm:prSet presAssocID="{DC76E305-C679-4D08-A4E2-C72A23BC91CB}" presName="vert1" presStyleCnt="0"/>
      <dgm:spPr/>
    </dgm:pt>
  </dgm:ptLst>
  <dgm:cxnLst>
    <dgm:cxn modelId="{BF4F4E05-832B-4473-85BA-7A45CA799701}" type="presOf" srcId="{6B56644D-D343-4CB5-AD52-634243464F1D}" destId="{FAE020E8-3B5B-4CD9-ADE5-315C3A2AF883}" srcOrd="0" destOrd="0" presId="urn:microsoft.com/office/officeart/2008/layout/LinedList"/>
    <dgm:cxn modelId="{3D35201A-5E28-4E5A-A2D3-4A26B2268BB4}" srcId="{6B56644D-D343-4CB5-AD52-634243464F1D}" destId="{5741EE9D-85B6-464F-9E4C-8A9B3C6FB4AE}" srcOrd="9" destOrd="0" parTransId="{D077389C-013C-4737-9381-26ABA0C3BBC7}" sibTransId="{33D10B2F-0645-4D87-9C53-AA9E99C1D443}"/>
    <dgm:cxn modelId="{9644A31D-80FF-4F0A-9E33-2E4920A55C15}" type="presOf" srcId="{BF58451D-20EE-4DDA-9A40-205144A2226B}" destId="{64751189-318A-42FB-8C01-60D9E4B816E4}" srcOrd="0" destOrd="0" presId="urn:microsoft.com/office/officeart/2008/layout/LinedList"/>
    <dgm:cxn modelId="{A7249F28-FCC8-4EBB-A3CF-EBB0C22307D5}" srcId="{6B56644D-D343-4CB5-AD52-634243464F1D}" destId="{893A18F4-23A6-4EAD-81F6-04217BE2DB05}" srcOrd="14" destOrd="0" parTransId="{3C70B841-4759-4E2A-BE6E-95AF4D8348F3}" sibTransId="{13558FD9-027D-4514-80DC-37A0EB256EF9}"/>
    <dgm:cxn modelId="{9D7DC336-1A07-4BC9-961A-C53EE305B81C}" srcId="{6B56644D-D343-4CB5-AD52-634243464F1D}" destId="{68E879C7-39DA-453B-AD33-A8D005742745}" srcOrd="6" destOrd="0" parTransId="{9E3F0A14-1054-4C3B-B8E5-B224AC7FCC23}" sibTransId="{D42014F7-CD6E-4618-A627-D61C7AD951D3}"/>
    <dgm:cxn modelId="{F8A38E37-6795-4FE9-BD07-B6AFC472EE56}" srcId="{6B56644D-D343-4CB5-AD52-634243464F1D}" destId="{1F63EAC1-FA24-4640-8195-F57B633BC3E8}" srcOrd="7" destOrd="0" parTransId="{9FD1FBE4-72E7-4783-BE7A-BA09D63F7C19}" sibTransId="{EEAB3B20-C543-4E14-B0D7-65235F17C809}"/>
    <dgm:cxn modelId="{C2959D5C-3340-4F1A-AFEC-B21F419891CC}" srcId="{6B56644D-D343-4CB5-AD52-634243464F1D}" destId="{C4D57FD3-18D5-452B-8D9F-0319223EEE08}" srcOrd="0" destOrd="0" parTransId="{4FA434A7-5FAD-4335-BF2D-2C9CCFCCC59E}" sibTransId="{F3F32563-6290-4EA1-B1D0-5DCEF65CDD6C}"/>
    <dgm:cxn modelId="{669CD85C-2769-4012-8CD4-124400D741EF}" srcId="{6B56644D-D343-4CB5-AD52-634243464F1D}" destId="{D912BF35-FFC9-4F76-8359-0720071363A3}" srcOrd="11" destOrd="0" parTransId="{BA4AA089-CA12-4A91-A358-17AC886625F6}" sibTransId="{7909B85F-CC85-41EB-87CB-AE760A2FD6ED}"/>
    <dgm:cxn modelId="{B6A2BE5F-2D8D-4789-86EC-8F3E85A5C186}" srcId="{6B56644D-D343-4CB5-AD52-634243464F1D}" destId="{ADB00A32-6402-4677-87B7-03714530D05D}" srcOrd="10" destOrd="0" parTransId="{09271946-8EBE-48F5-99D4-6E0E63511125}" sibTransId="{B5189ED1-334E-4006-948E-16894DEA2075}"/>
    <dgm:cxn modelId="{66FB6243-FFC0-4EC1-9D2D-D5B2302BC821}" srcId="{6B56644D-D343-4CB5-AD52-634243464F1D}" destId="{F3D657B0-EC04-4763-B14B-0D165AF822A4}" srcOrd="5" destOrd="0" parTransId="{F97D36B0-9C42-4A5D-AD10-F6B1FA817888}" sibTransId="{FE198DDD-CEA6-4115-A54F-C9052A6B674A}"/>
    <dgm:cxn modelId="{9ED44E53-FDAC-4C62-8DD7-9DBB83B3411C}" srcId="{6B56644D-D343-4CB5-AD52-634243464F1D}" destId="{497BD2A4-8C41-4C3B-A98B-166C31A083F1}" srcOrd="1" destOrd="0" parTransId="{71571F1E-8FCD-4F9D-AC95-ABF263D29309}" sibTransId="{0AC6B026-40C6-4C9E-B737-F15A7A407168}"/>
    <dgm:cxn modelId="{B52FDC53-F0DA-4E14-A41E-1DCEC955DC24}" type="presOf" srcId="{DC76E305-C679-4D08-A4E2-C72A23BC91CB}" destId="{2ACEFF31-D418-4101-9650-8EE2DF0BEF72}" srcOrd="0" destOrd="0" presId="urn:microsoft.com/office/officeart/2008/layout/LinedList"/>
    <dgm:cxn modelId="{0B1C6555-AE1C-40DB-85F9-84D1B29E30FB}" srcId="{6B56644D-D343-4CB5-AD52-634243464F1D}" destId="{BD472804-8F2D-4787-9974-5DBA4D4EE63E}" srcOrd="4" destOrd="0" parTransId="{C8DD98D8-E470-471B-BDF9-0D5F0E2B8D43}" sibTransId="{4E37B1D6-979C-4698-BB54-49961BACB5B6}"/>
    <dgm:cxn modelId="{F137BB78-240B-4B17-8B5B-9FBDF7B0F40C}" type="presOf" srcId="{53B6EEEB-111B-4DA3-BFA0-73C53E28D072}" destId="{2B1B284A-FD57-4BB4-9668-7483992DFB18}" srcOrd="0" destOrd="0" presId="urn:microsoft.com/office/officeart/2008/layout/LinedList"/>
    <dgm:cxn modelId="{689B0679-A9C2-4BFC-AEA7-6E96C930630C}" srcId="{6B56644D-D343-4CB5-AD52-634243464F1D}" destId="{BF58451D-20EE-4DDA-9A40-205144A2226B}" srcOrd="8" destOrd="0" parTransId="{9DBB4CC1-0A8E-44AF-9DDF-5D0D10747D94}" sibTransId="{3AAB24F2-AA8C-48F4-8F32-27E54FC10660}"/>
    <dgm:cxn modelId="{83AF407D-1744-4031-AD0D-E418692E32CC}" srcId="{6B56644D-D343-4CB5-AD52-634243464F1D}" destId="{3793FEBC-EAF7-4FD1-ACB5-F969A83F0A58}" srcOrd="12" destOrd="0" parTransId="{CDAB52F0-A79F-4022-BD3B-A3F0400FCC09}" sibTransId="{F059B2F0-2BCD-4AF8-BE7C-DE31776442AA}"/>
    <dgm:cxn modelId="{27EEDE84-46F8-42ED-B399-8D54D419BD06}" type="presOf" srcId="{497BD2A4-8C41-4C3B-A98B-166C31A083F1}" destId="{E2F11E1E-9DA8-4838-9348-36F9D52FBBB4}" srcOrd="0" destOrd="0" presId="urn:microsoft.com/office/officeart/2008/layout/LinedList"/>
    <dgm:cxn modelId="{26488786-0B47-40C9-8492-46A1D3465D53}" type="presOf" srcId="{BD472804-8F2D-4787-9974-5DBA4D4EE63E}" destId="{FC9E1C23-1106-45F8-83BB-0F767D12DE59}" srcOrd="0" destOrd="0" presId="urn:microsoft.com/office/officeart/2008/layout/LinedList"/>
    <dgm:cxn modelId="{C837FF92-8347-488F-A337-E2ACBFD72F35}" type="presOf" srcId="{F3D657B0-EC04-4763-B14B-0D165AF822A4}" destId="{18191D3B-3AC7-4A67-9232-1A9281EF50D4}" srcOrd="0" destOrd="0" presId="urn:microsoft.com/office/officeart/2008/layout/LinedList"/>
    <dgm:cxn modelId="{598EE193-71BE-459E-B97F-3BCF1243679E}" type="presOf" srcId="{1F63EAC1-FA24-4640-8195-F57B633BC3E8}" destId="{25856C7B-8F8C-4DD6-8EA5-9E55D300626E}" srcOrd="0" destOrd="0" presId="urn:microsoft.com/office/officeart/2008/layout/LinedList"/>
    <dgm:cxn modelId="{17CCD594-8A82-48E3-9669-63EADB6249CE}" type="presOf" srcId="{3793FEBC-EAF7-4FD1-ACB5-F969A83F0A58}" destId="{0F48F984-E39F-487A-9244-75F14C9DD6C3}" srcOrd="0" destOrd="0" presId="urn:microsoft.com/office/officeart/2008/layout/LinedList"/>
    <dgm:cxn modelId="{80728699-3A30-43EB-B21A-83B6BD838455}" type="presOf" srcId="{893A18F4-23A6-4EAD-81F6-04217BE2DB05}" destId="{FA14A920-5961-44EE-9056-FFE3FAB65F73}" srcOrd="0" destOrd="0" presId="urn:microsoft.com/office/officeart/2008/layout/LinedList"/>
    <dgm:cxn modelId="{0353F8A4-E332-4503-9769-4F5BBC29BAC8}" srcId="{6B56644D-D343-4CB5-AD52-634243464F1D}" destId="{51BE17A3-5797-4708-B322-0C37A97208EE}" srcOrd="15" destOrd="0" parTransId="{25A3D407-37F2-41A4-B980-E66375708D3D}" sibTransId="{2919D020-7183-4555-9B88-6E2292BA1B01}"/>
    <dgm:cxn modelId="{1D511EAC-04D8-4B2B-8733-63DC2DB6BE5E}" srcId="{6B56644D-D343-4CB5-AD52-634243464F1D}" destId="{53B6EEEB-111B-4DA3-BFA0-73C53E28D072}" srcOrd="2" destOrd="0" parTransId="{B42FDD55-BD97-4F80-ABA9-CCD9C7A02158}" sibTransId="{C85CEEBB-245A-4907-8BF5-86F9018636D8}"/>
    <dgm:cxn modelId="{3FAE69B1-27E8-4874-934E-918D59D7B522}" srcId="{6B56644D-D343-4CB5-AD52-634243464F1D}" destId="{92B4C198-CD07-4AB4-8F15-93EF23E8506E}" srcOrd="13" destOrd="0" parTransId="{D532616D-9C51-4A89-84FB-1DB6ECE0F834}" sibTransId="{1880AA4E-A3B8-436E-B185-F577CE338C79}"/>
    <dgm:cxn modelId="{9B4A66B6-351F-4DA0-94DF-637DB7B8CF1D}" type="presOf" srcId="{C4D57FD3-18D5-452B-8D9F-0319223EEE08}" destId="{78B626E0-79D5-4964-9011-A2D3DB07B6A3}" srcOrd="0" destOrd="0" presId="urn:microsoft.com/office/officeart/2008/layout/LinedList"/>
    <dgm:cxn modelId="{ADC865C2-2C10-4B90-870A-BA502E6D1B53}" type="presOf" srcId="{68E879C7-39DA-453B-AD33-A8D005742745}" destId="{99924B83-7099-4FA4-B4AF-1EFD37107E79}" srcOrd="0" destOrd="0" presId="urn:microsoft.com/office/officeart/2008/layout/LinedList"/>
    <dgm:cxn modelId="{098D5AD3-EF90-4659-9BDF-A18DDE95DF60}" type="presOf" srcId="{5741EE9D-85B6-464F-9E4C-8A9B3C6FB4AE}" destId="{4D5A4B23-2CE6-42E2-94EF-9D6E45E18669}" srcOrd="0" destOrd="0" presId="urn:microsoft.com/office/officeart/2008/layout/LinedList"/>
    <dgm:cxn modelId="{D6F7D6E8-01B5-4779-BDB2-C3985B93CFEF}" srcId="{6B56644D-D343-4CB5-AD52-634243464F1D}" destId="{DC76E305-C679-4D08-A4E2-C72A23BC91CB}" srcOrd="16" destOrd="0" parTransId="{78A00D79-3559-4B94-A120-4B1F5655822E}" sibTransId="{3C466A96-9642-4036-9FAB-7373853C2BC6}"/>
    <dgm:cxn modelId="{32FDCEED-AE96-4501-A1DC-C20819471015}" type="presOf" srcId="{D912BF35-FFC9-4F76-8359-0720071363A3}" destId="{6C779D74-85DE-4406-B9BF-420D99D39E8A}" srcOrd="0" destOrd="0" presId="urn:microsoft.com/office/officeart/2008/layout/LinedList"/>
    <dgm:cxn modelId="{D25B7DF1-3FB7-4F7A-8EC8-C7DBED216D49}" type="presOf" srcId="{92B4C198-CD07-4AB4-8F15-93EF23E8506E}" destId="{9855597A-7CB3-4722-A59B-C1AA079FF2BA}" srcOrd="0" destOrd="0" presId="urn:microsoft.com/office/officeart/2008/layout/LinedList"/>
    <dgm:cxn modelId="{84B2E5F1-5BF3-42E9-9197-0744EE8B7AAD}" type="presOf" srcId="{ADB00A32-6402-4677-87B7-03714530D05D}" destId="{8741DC5A-AAEB-4065-92FD-9FB9C2A9B088}" srcOrd="0" destOrd="0" presId="urn:microsoft.com/office/officeart/2008/layout/LinedList"/>
    <dgm:cxn modelId="{4D6BD6F6-BD7C-4A3B-8E45-F037D0C5514D}" srcId="{6B56644D-D343-4CB5-AD52-634243464F1D}" destId="{8AAFCED3-7C72-492F-A817-F7467E4D52AF}" srcOrd="3" destOrd="0" parTransId="{9A9F38EB-37DC-4371-87E2-16A7DBA92E50}" sibTransId="{B2AE3143-8047-4A4C-9CF6-E4EE961E70F2}"/>
    <dgm:cxn modelId="{B29439FB-D86E-4999-B6CC-C30FA3482A43}" type="presOf" srcId="{8AAFCED3-7C72-492F-A817-F7467E4D52AF}" destId="{A0E27AA5-6612-435E-85B5-578E771FB14B}" srcOrd="0" destOrd="0" presId="urn:microsoft.com/office/officeart/2008/layout/LinedList"/>
    <dgm:cxn modelId="{4839F5FF-4346-48A7-A168-BFD2DC2993F9}" type="presOf" srcId="{51BE17A3-5797-4708-B322-0C37A97208EE}" destId="{B31A2F15-83CE-404B-BF44-3AF75C75C91D}" srcOrd="0" destOrd="0" presId="urn:microsoft.com/office/officeart/2008/layout/LinedList"/>
    <dgm:cxn modelId="{10716624-5EDE-487F-9EC9-AB8E92016484}" type="presParOf" srcId="{FAE020E8-3B5B-4CD9-ADE5-315C3A2AF883}" destId="{80294CB0-1F36-4B77-8D27-7B77CDCBB259}" srcOrd="0" destOrd="0" presId="urn:microsoft.com/office/officeart/2008/layout/LinedList"/>
    <dgm:cxn modelId="{AA188789-03CD-42F2-B12A-2F0666971CAA}" type="presParOf" srcId="{FAE020E8-3B5B-4CD9-ADE5-315C3A2AF883}" destId="{292170A5-7D85-4928-80E9-B5EFF7704DB9}" srcOrd="1" destOrd="0" presId="urn:microsoft.com/office/officeart/2008/layout/LinedList"/>
    <dgm:cxn modelId="{6B9229BD-6A9E-4566-931C-0A5698684A8E}" type="presParOf" srcId="{292170A5-7D85-4928-80E9-B5EFF7704DB9}" destId="{78B626E0-79D5-4964-9011-A2D3DB07B6A3}" srcOrd="0" destOrd="0" presId="urn:microsoft.com/office/officeart/2008/layout/LinedList"/>
    <dgm:cxn modelId="{3CA55792-29EC-4519-9DC3-4A725E3A18D9}" type="presParOf" srcId="{292170A5-7D85-4928-80E9-B5EFF7704DB9}" destId="{72F06BE0-E8A7-42E4-BA2A-CD2AF3AF84EC}" srcOrd="1" destOrd="0" presId="urn:microsoft.com/office/officeart/2008/layout/LinedList"/>
    <dgm:cxn modelId="{E5ABC136-7F03-4316-84F5-2CE09C21B06C}" type="presParOf" srcId="{FAE020E8-3B5B-4CD9-ADE5-315C3A2AF883}" destId="{86F4A9B7-14E0-4598-8053-9EC67B6D840D}" srcOrd="2" destOrd="0" presId="urn:microsoft.com/office/officeart/2008/layout/LinedList"/>
    <dgm:cxn modelId="{F4EF14B1-13AF-4A50-AADA-1B7E0D680644}" type="presParOf" srcId="{FAE020E8-3B5B-4CD9-ADE5-315C3A2AF883}" destId="{9F61E4D6-23DB-4DFB-A3DD-48B2DDBAA336}" srcOrd="3" destOrd="0" presId="urn:microsoft.com/office/officeart/2008/layout/LinedList"/>
    <dgm:cxn modelId="{99C246CE-BF9D-428C-9F1A-3247C8D8066F}" type="presParOf" srcId="{9F61E4D6-23DB-4DFB-A3DD-48B2DDBAA336}" destId="{E2F11E1E-9DA8-4838-9348-36F9D52FBBB4}" srcOrd="0" destOrd="0" presId="urn:microsoft.com/office/officeart/2008/layout/LinedList"/>
    <dgm:cxn modelId="{4EF1D93F-F916-449F-AD72-37BAD814D126}" type="presParOf" srcId="{9F61E4D6-23DB-4DFB-A3DD-48B2DDBAA336}" destId="{D20E1069-11B0-4765-855B-AAEE702BE6BC}" srcOrd="1" destOrd="0" presId="urn:microsoft.com/office/officeart/2008/layout/LinedList"/>
    <dgm:cxn modelId="{E9928102-4D0C-4531-8816-9D90788FEA64}" type="presParOf" srcId="{FAE020E8-3B5B-4CD9-ADE5-315C3A2AF883}" destId="{CA562EC8-15B9-4CD0-ABF7-19D56856FEFA}" srcOrd="4" destOrd="0" presId="urn:microsoft.com/office/officeart/2008/layout/LinedList"/>
    <dgm:cxn modelId="{7DC2DBB2-DED4-413B-8AD7-43864D325870}" type="presParOf" srcId="{FAE020E8-3B5B-4CD9-ADE5-315C3A2AF883}" destId="{459100D0-522C-4AD4-A21D-992E9C44FE54}" srcOrd="5" destOrd="0" presId="urn:microsoft.com/office/officeart/2008/layout/LinedList"/>
    <dgm:cxn modelId="{8A2F643C-EEB7-40B5-85AF-80ECAAE4DC14}" type="presParOf" srcId="{459100D0-522C-4AD4-A21D-992E9C44FE54}" destId="{2B1B284A-FD57-4BB4-9668-7483992DFB18}" srcOrd="0" destOrd="0" presId="urn:microsoft.com/office/officeart/2008/layout/LinedList"/>
    <dgm:cxn modelId="{420551BF-3333-40EC-ABBA-FFEBE992027D}" type="presParOf" srcId="{459100D0-522C-4AD4-A21D-992E9C44FE54}" destId="{55522803-E8ED-4A25-9487-F04FF0CA483F}" srcOrd="1" destOrd="0" presId="urn:microsoft.com/office/officeart/2008/layout/LinedList"/>
    <dgm:cxn modelId="{F6376C5C-64D1-4321-8072-1908FF370981}" type="presParOf" srcId="{FAE020E8-3B5B-4CD9-ADE5-315C3A2AF883}" destId="{16EAC116-3156-47A6-80C4-4D670EDBBECA}" srcOrd="6" destOrd="0" presId="urn:microsoft.com/office/officeart/2008/layout/LinedList"/>
    <dgm:cxn modelId="{E0BDA51A-FBE3-4621-9E1B-08618314A417}" type="presParOf" srcId="{FAE020E8-3B5B-4CD9-ADE5-315C3A2AF883}" destId="{9A54BF30-F8CF-46D0-8F95-8183BDD62C88}" srcOrd="7" destOrd="0" presId="urn:microsoft.com/office/officeart/2008/layout/LinedList"/>
    <dgm:cxn modelId="{C618EEB1-EBF6-40CC-9B46-2D01866FB6BB}" type="presParOf" srcId="{9A54BF30-F8CF-46D0-8F95-8183BDD62C88}" destId="{A0E27AA5-6612-435E-85B5-578E771FB14B}" srcOrd="0" destOrd="0" presId="urn:microsoft.com/office/officeart/2008/layout/LinedList"/>
    <dgm:cxn modelId="{CA534E3D-8601-4BF3-B8FF-7604FE166A4B}" type="presParOf" srcId="{9A54BF30-F8CF-46D0-8F95-8183BDD62C88}" destId="{4D2C0BD4-4CD9-4C5B-9555-319C3D4B9D61}" srcOrd="1" destOrd="0" presId="urn:microsoft.com/office/officeart/2008/layout/LinedList"/>
    <dgm:cxn modelId="{508AB433-AAC5-46B5-B16D-ADC316A7744B}" type="presParOf" srcId="{FAE020E8-3B5B-4CD9-ADE5-315C3A2AF883}" destId="{262ECA94-F166-4A6F-AC4A-5B03970CB044}" srcOrd="8" destOrd="0" presId="urn:microsoft.com/office/officeart/2008/layout/LinedList"/>
    <dgm:cxn modelId="{347D3D37-4ABB-4213-913C-61C748CE0712}" type="presParOf" srcId="{FAE020E8-3B5B-4CD9-ADE5-315C3A2AF883}" destId="{BF0F9CEE-A519-43CC-8FE9-634287BD1125}" srcOrd="9" destOrd="0" presId="urn:microsoft.com/office/officeart/2008/layout/LinedList"/>
    <dgm:cxn modelId="{8A541BCE-8724-4FF2-81D8-DC2D549166FB}" type="presParOf" srcId="{BF0F9CEE-A519-43CC-8FE9-634287BD1125}" destId="{FC9E1C23-1106-45F8-83BB-0F767D12DE59}" srcOrd="0" destOrd="0" presId="urn:microsoft.com/office/officeart/2008/layout/LinedList"/>
    <dgm:cxn modelId="{790C07DD-4AF7-4D9D-970E-C13407C7E9B7}" type="presParOf" srcId="{BF0F9CEE-A519-43CC-8FE9-634287BD1125}" destId="{48136B44-5532-47A7-A3C8-F9FE5C9DF8D5}" srcOrd="1" destOrd="0" presId="urn:microsoft.com/office/officeart/2008/layout/LinedList"/>
    <dgm:cxn modelId="{BF94D620-2F59-498F-89F3-B976C7B21B69}" type="presParOf" srcId="{FAE020E8-3B5B-4CD9-ADE5-315C3A2AF883}" destId="{5986B256-6D1D-40E8-840B-F99B592DAF26}" srcOrd="10" destOrd="0" presId="urn:microsoft.com/office/officeart/2008/layout/LinedList"/>
    <dgm:cxn modelId="{3ED8571F-332A-4320-B23B-52F7074DECE9}" type="presParOf" srcId="{FAE020E8-3B5B-4CD9-ADE5-315C3A2AF883}" destId="{BF91D04B-B760-4512-B590-661FD5E1D1EE}" srcOrd="11" destOrd="0" presId="urn:microsoft.com/office/officeart/2008/layout/LinedList"/>
    <dgm:cxn modelId="{EECA4693-383A-4508-AEC6-463AE46E7444}" type="presParOf" srcId="{BF91D04B-B760-4512-B590-661FD5E1D1EE}" destId="{18191D3B-3AC7-4A67-9232-1A9281EF50D4}" srcOrd="0" destOrd="0" presId="urn:microsoft.com/office/officeart/2008/layout/LinedList"/>
    <dgm:cxn modelId="{69742D84-A75A-45A9-83B1-73D053DEC009}" type="presParOf" srcId="{BF91D04B-B760-4512-B590-661FD5E1D1EE}" destId="{13C5A248-E1C1-4074-88ED-E2A5102B6F63}" srcOrd="1" destOrd="0" presId="urn:microsoft.com/office/officeart/2008/layout/LinedList"/>
    <dgm:cxn modelId="{4A0C0F19-3D54-4140-A85A-FFFD9EB5258E}" type="presParOf" srcId="{FAE020E8-3B5B-4CD9-ADE5-315C3A2AF883}" destId="{DADDA0B2-8691-4475-B4B8-8BB904DBD4E0}" srcOrd="12" destOrd="0" presId="urn:microsoft.com/office/officeart/2008/layout/LinedList"/>
    <dgm:cxn modelId="{F4EE7280-6F80-4292-BEF4-6001265D015F}" type="presParOf" srcId="{FAE020E8-3B5B-4CD9-ADE5-315C3A2AF883}" destId="{F46DD6EE-FB8E-42D6-967C-4BADC4F514D1}" srcOrd="13" destOrd="0" presId="urn:microsoft.com/office/officeart/2008/layout/LinedList"/>
    <dgm:cxn modelId="{1B66C64E-A76E-4A90-94D3-DBA3B4095682}" type="presParOf" srcId="{F46DD6EE-FB8E-42D6-967C-4BADC4F514D1}" destId="{99924B83-7099-4FA4-B4AF-1EFD37107E79}" srcOrd="0" destOrd="0" presId="urn:microsoft.com/office/officeart/2008/layout/LinedList"/>
    <dgm:cxn modelId="{E819C2B9-8A6A-4439-A365-869C3B5A998E}" type="presParOf" srcId="{F46DD6EE-FB8E-42D6-967C-4BADC4F514D1}" destId="{80A24088-4571-4684-B197-B5F35A27B766}" srcOrd="1" destOrd="0" presId="urn:microsoft.com/office/officeart/2008/layout/LinedList"/>
    <dgm:cxn modelId="{17A3CDC9-0D90-40DE-AE7C-E37305D60A2F}" type="presParOf" srcId="{FAE020E8-3B5B-4CD9-ADE5-315C3A2AF883}" destId="{8E18B641-D98F-478A-BAD9-8C23CCE2F736}" srcOrd="14" destOrd="0" presId="urn:microsoft.com/office/officeart/2008/layout/LinedList"/>
    <dgm:cxn modelId="{626AAC9B-FA26-4F3F-91F9-DD8B138EB11E}" type="presParOf" srcId="{FAE020E8-3B5B-4CD9-ADE5-315C3A2AF883}" destId="{2075B509-BC54-47FD-B9A1-FA9251E382DE}" srcOrd="15" destOrd="0" presId="urn:microsoft.com/office/officeart/2008/layout/LinedList"/>
    <dgm:cxn modelId="{8266B494-0BB7-4E37-895E-952C64318E32}" type="presParOf" srcId="{2075B509-BC54-47FD-B9A1-FA9251E382DE}" destId="{25856C7B-8F8C-4DD6-8EA5-9E55D300626E}" srcOrd="0" destOrd="0" presId="urn:microsoft.com/office/officeart/2008/layout/LinedList"/>
    <dgm:cxn modelId="{C80DC407-D911-41D5-82C1-4A6445EE599F}" type="presParOf" srcId="{2075B509-BC54-47FD-B9A1-FA9251E382DE}" destId="{1E8AC2A3-1E27-436A-ACB7-6368D6C85415}" srcOrd="1" destOrd="0" presId="urn:microsoft.com/office/officeart/2008/layout/LinedList"/>
    <dgm:cxn modelId="{CE977C60-2CFE-454F-9292-167C3D7A22A2}" type="presParOf" srcId="{FAE020E8-3B5B-4CD9-ADE5-315C3A2AF883}" destId="{5CEE699E-3C95-40F5-9A6B-3939ABEA880D}" srcOrd="16" destOrd="0" presId="urn:microsoft.com/office/officeart/2008/layout/LinedList"/>
    <dgm:cxn modelId="{290BDCF8-CCED-49E9-9363-90DC7E82F664}" type="presParOf" srcId="{FAE020E8-3B5B-4CD9-ADE5-315C3A2AF883}" destId="{312F1A34-C5C1-44F5-B95C-6D05FC2FAF62}" srcOrd="17" destOrd="0" presId="urn:microsoft.com/office/officeart/2008/layout/LinedList"/>
    <dgm:cxn modelId="{CF61F007-EBDB-4D19-AE61-B8E3CA836AB5}" type="presParOf" srcId="{312F1A34-C5C1-44F5-B95C-6D05FC2FAF62}" destId="{64751189-318A-42FB-8C01-60D9E4B816E4}" srcOrd="0" destOrd="0" presId="urn:microsoft.com/office/officeart/2008/layout/LinedList"/>
    <dgm:cxn modelId="{636A4C6F-1658-4D69-8C88-9C5FC8408456}" type="presParOf" srcId="{312F1A34-C5C1-44F5-B95C-6D05FC2FAF62}" destId="{7CEC0414-99AF-4C5A-B792-BCD90651273B}" srcOrd="1" destOrd="0" presId="urn:microsoft.com/office/officeart/2008/layout/LinedList"/>
    <dgm:cxn modelId="{F4358660-7E65-4950-AB1B-CABBF68D19E3}" type="presParOf" srcId="{FAE020E8-3B5B-4CD9-ADE5-315C3A2AF883}" destId="{4D04146B-4801-44E7-B3BF-8115551D2089}" srcOrd="18" destOrd="0" presId="urn:microsoft.com/office/officeart/2008/layout/LinedList"/>
    <dgm:cxn modelId="{9ACDAF66-CD8D-499E-8243-485C85053C05}" type="presParOf" srcId="{FAE020E8-3B5B-4CD9-ADE5-315C3A2AF883}" destId="{A01168B0-E3A3-4125-92E9-43B6ED953056}" srcOrd="19" destOrd="0" presId="urn:microsoft.com/office/officeart/2008/layout/LinedList"/>
    <dgm:cxn modelId="{32C56EAD-7C0D-4515-87BC-7A21C44064F2}" type="presParOf" srcId="{A01168B0-E3A3-4125-92E9-43B6ED953056}" destId="{4D5A4B23-2CE6-42E2-94EF-9D6E45E18669}" srcOrd="0" destOrd="0" presId="urn:microsoft.com/office/officeart/2008/layout/LinedList"/>
    <dgm:cxn modelId="{60DCE814-6D87-4411-88CD-83901F05BCCF}" type="presParOf" srcId="{A01168B0-E3A3-4125-92E9-43B6ED953056}" destId="{EFED4976-F653-42CB-A7B0-2A1C17979354}" srcOrd="1" destOrd="0" presId="urn:microsoft.com/office/officeart/2008/layout/LinedList"/>
    <dgm:cxn modelId="{22378149-0C31-4F3F-9D64-D11E1B322E36}" type="presParOf" srcId="{FAE020E8-3B5B-4CD9-ADE5-315C3A2AF883}" destId="{9ECAC6CD-68ED-484D-BE2D-4DBD01FA88DE}" srcOrd="20" destOrd="0" presId="urn:microsoft.com/office/officeart/2008/layout/LinedList"/>
    <dgm:cxn modelId="{51D80DAB-8BFC-4916-AF6B-2A88C282E467}" type="presParOf" srcId="{FAE020E8-3B5B-4CD9-ADE5-315C3A2AF883}" destId="{4278AD05-2E40-4F7F-A3F1-046365740748}" srcOrd="21" destOrd="0" presId="urn:microsoft.com/office/officeart/2008/layout/LinedList"/>
    <dgm:cxn modelId="{6BE54138-A9A6-4F95-8BC4-D2068D276CF1}" type="presParOf" srcId="{4278AD05-2E40-4F7F-A3F1-046365740748}" destId="{8741DC5A-AAEB-4065-92FD-9FB9C2A9B088}" srcOrd="0" destOrd="0" presId="urn:microsoft.com/office/officeart/2008/layout/LinedList"/>
    <dgm:cxn modelId="{E71784C5-6433-48BC-AA5F-CBB14889AF3A}" type="presParOf" srcId="{4278AD05-2E40-4F7F-A3F1-046365740748}" destId="{EC3D47B5-F632-424C-896D-716358C1092A}" srcOrd="1" destOrd="0" presId="urn:microsoft.com/office/officeart/2008/layout/LinedList"/>
    <dgm:cxn modelId="{AA6AFD0F-40CE-43DD-AB78-46B4AE843F7D}" type="presParOf" srcId="{FAE020E8-3B5B-4CD9-ADE5-315C3A2AF883}" destId="{23BE868E-FA51-4694-A488-3E44E1A5A159}" srcOrd="22" destOrd="0" presId="urn:microsoft.com/office/officeart/2008/layout/LinedList"/>
    <dgm:cxn modelId="{B244BA8A-26DE-47FA-9E69-EC5F9740A593}" type="presParOf" srcId="{FAE020E8-3B5B-4CD9-ADE5-315C3A2AF883}" destId="{30DDE87E-BD70-42DA-B449-DFFE450DC8E0}" srcOrd="23" destOrd="0" presId="urn:microsoft.com/office/officeart/2008/layout/LinedList"/>
    <dgm:cxn modelId="{636119AE-7DC4-4E67-8EBD-A1AA87F7C393}" type="presParOf" srcId="{30DDE87E-BD70-42DA-B449-DFFE450DC8E0}" destId="{6C779D74-85DE-4406-B9BF-420D99D39E8A}" srcOrd="0" destOrd="0" presId="urn:microsoft.com/office/officeart/2008/layout/LinedList"/>
    <dgm:cxn modelId="{1BE34B05-2B1F-4D41-A66F-98196A8EA459}" type="presParOf" srcId="{30DDE87E-BD70-42DA-B449-DFFE450DC8E0}" destId="{D2088CAF-ED00-4308-A9B5-B8EC61F2671F}" srcOrd="1" destOrd="0" presId="urn:microsoft.com/office/officeart/2008/layout/LinedList"/>
    <dgm:cxn modelId="{B6F7C49D-3BA6-4349-964A-BCB3D76F7891}" type="presParOf" srcId="{FAE020E8-3B5B-4CD9-ADE5-315C3A2AF883}" destId="{70FF731C-DFC4-4C66-97B6-194BFF1E73B4}" srcOrd="24" destOrd="0" presId="urn:microsoft.com/office/officeart/2008/layout/LinedList"/>
    <dgm:cxn modelId="{386150E4-9B6A-41FC-8415-3E9DAC86703D}" type="presParOf" srcId="{FAE020E8-3B5B-4CD9-ADE5-315C3A2AF883}" destId="{7FED74FD-5D0F-4721-A060-43D1B713B68F}" srcOrd="25" destOrd="0" presId="urn:microsoft.com/office/officeart/2008/layout/LinedList"/>
    <dgm:cxn modelId="{B5BAA16F-7BD9-452B-BB32-84DB25EE5D4B}" type="presParOf" srcId="{7FED74FD-5D0F-4721-A060-43D1B713B68F}" destId="{0F48F984-E39F-487A-9244-75F14C9DD6C3}" srcOrd="0" destOrd="0" presId="urn:microsoft.com/office/officeart/2008/layout/LinedList"/>
    <dgm:cxn modelId="{8C47DF60-C408-4353-9355-54AAD15B7083}" type="presParOf" srcId="{7FED74FD-5D0F-4721-A060-43D1B713B68F}" destId="{B9A04F82-1EE9-4803-8038-B1042E2C13FC}" srcOrd="1" destOrd="0" presId="urn:microsoft.com/office/officeart/2008/layout/LinedList"/>
    <dgm:cxn modelId="{D054DD6C-D0B9-40CD-9EFC-E0B5903FB710}" type="presParOf" srcId="{FAE020E8-3B5B-4CD9-ADE5-315C3A2AF883}" destId="{F715B158-B675-44FC-B2B8-749D6E6A6016}" srcOrd="26" destOrd="0" presId="urn:microsoft.com/office/officeart/2008/layout/LinedList"/>
    <dgm:cxn modelId="{C6DE4DBD-79BA-4BB9-AF9C-DF57F7E5270F}" type="presParOf" srcId="{FAE020E8-3B5B-4CD9-ADE5-315C3A2AF883}" destId="{34162C2F-97F9-4B07-AB58-9391A54568A4}" srcOrd="27" destOrd="0" presId="urn:microsoft.com/office/officeart/2008/layout/LinedList"/>
    <dgm:cxn modelId="{A648476E-9FFD-45F1-82CD-6AD294FDF77C}" type="presParOf" srcId="{34162C2F-97F9-4B07-AB58-9391A54568A4}" destId="{9855597A-7CB3-4722-A59B-C1AA079FF2BA}" srcOrd="0" destOrd="0" presId="urn:microsoft.com/office/officeart/2008/layout/LinedList"/>
    <dgm:cxn modelId="{E951B02F-9618-4B73-ABC4-C1FF55E7D3D7}" type="presParOf" srcId="{34162C2F-97F9-4B07-AB58-9391A54568A4}" destId="{D86502F3-8406-494B-A309-D68275220DA1}" srcOrd="1" destOrd="0" presId="urn:microsoft.com/office/officeart/2008/layout/LinedList"/>
    <dgm:cxn modelId="{9106CD4E-7F8D-454C-AEF8-C642E7C58643}" type="presParOf" srcId="{FAE020E8-3B5B-4CD9-ADE5-315C3A2AF883}" destId="{5A2C7302-C02F-4B83-B0FD-D7F4684848F2}" srcOrd="28" destOrd="0" presId="urn:microsoft.com/office/officeart/2008/layout/LinedList"/>
    <dgm:cxn modelId="{62A80A64-A289-409B-A096-2C5D16E650B9}" type="presParOf" srcId="{FAE020E8-3B5B-4CD9-ADE5-315C3A2AF883}" destId="{813BF759-9BF0-4E7D-8425-A0873E2CC79F}" srcOrd="29" destOrd="0" presId="urn:microsoft.com/office/officeart/2008/layout/LinedList"/>
    <dgm:cxn modelId="{F63B3AA2-9C56-424E-9AE6-0CED4BE9FCE2}" type="presParOf" srcId="{813BF759-9BF0-4E7D-8425-A0873E2CC79F}" destId="{FA14A920-5961-44EE-9056-FFE3FAB65F73}" srcOrd="0" destOrd="0" presId="urn:microsoft.com/office/officeart/2008/layout/LinedList"/>
    <dgm:cxn modelId="{8C70C0F8-1B93-49D1-8FEE-897FCF613652}" type="presParOf" srcId="{813BF759-9BF0-4E7D-8425-A0873E2CC79F}" destId="{14E0185B-B644-4ADF-A89C-C0A2DE2307B0}" srcOrd="1" destOrd="0" presId="urn:microsoft.com/office/officeart/2008/layout/LinedList"/>
    <dgm:cxn modelId="{CA380615-F05C-4137-BE42-054AB1978D42}" type="presParOf" srcId="{FAE020E8-3B5B-4CD9-ADE5-315C3A2AF883}" destId="{58A16840-38AE-46D9-9D39-0862AE8B95F6}" srcOrd="30" destOrd="0" presId="urn:microsoft.com/office/officeart/2008/layout/LinedList"/>
    <dgm:cxn modelId="{C676AF91-7A9B-4CA9-9DF7-46CD29187C2F}" type="presParOf" srcId="{FAE020E8-3B5B-4CD9-ADE5-315C3A2AF883}" destId="{53B1DE70-8BE0-4867-942B-6B72E85665B1}" srcOrd="31" destOrd="0" presId="urn:microsoft.com/office/officeart/2008/layout/LinedList"/>
    <dgm:cxn modelId="{69B75CC8-78AA-45F3-842F-781F647B6B0D}" type="presParOf" srcId="{53B1DE70-8BE0-4867-942B-6B72E85665B1}" destId="{B31A2F15-83CE-404B-BF44-3AF75C75C91D}" srcOrd="0" destOrd="0" presId="urn:microsoft.com/office/officeart/2008/layout/LinedList"/>
    <dgm:cxn modelId="{D89FDF2F-C6AF-45F2-94EB-BDE9DCAD09CA}" type="presParOf" srcId="{53B1DE70-8BE0-4867-942B-6B72E85665B1}" destId="{64A88620-871D-4410-A9FD-C3B8ACCDD6B4}" srcOrd="1" destOrd="0" presId="urn:microsoft.com/office/officeart/2008/layout/LinedList"/>
    <dgm:cxn modelId="{F2F3ED42-6417-4D03-AE8E-02E65684FC67}" type="presParOf" srcId="{FAE020E8-3B5B-4CD9-ADE5-315C3A2AF883}" destId="{CCB25FD7-C9E6-4C54-BF40-8B0629241620}" srcOrd="32" destOrd="0" presId="urn:microsoft.com/office/officeart/2008/layout/LinedList"/>
    <dgm:cxn modelId="{7CABE7C8-9C5F-4351-A268-9D720FC99CEC}" type="presParOf" srcId="{FAE020E8-3B5B-4CD9-ADE5-315C3A2AF883}" destId="{3A7365D0-BD38-4401-B556-5CD070914564}" srcOrd="33" destOrd="0" presId="urn:microsoft.com/office/officeart/2008/layout/LinedList"/>
    <dgm:cxn modelId="{F584F645-E177-4E34-8584-2E6B17140106}" type="presParOf" srcId="{3A7365D0-BD38-4401-B556-5CD070914564}" destId="{2ACEFF31-D418-4101-9650-8EE2DF0BEF72}" srcOrd="0" destOrd="0" presId="urn:microsoft.com/office/officeart/2008/layout/LinedList"/>
    <dgm:cxn modelId="{FF2CA978-3CF8-4D37-BBE9-A5DC71F12470}" type="presParOf" srcId="{3A7365D0-BD38-4401-B556-5CD070914564}" destId="{C324B753-7006-45B1-82BF-91117ACDBBA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1EDC6-20DB-44B6-86F6-1323C102AB7E}">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91A76-57B1-4421-BCB7-763C831BD76F}">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66217-BECB-4277-A117-AE6A82454BE3}">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GB" sz="2500" kern="1200" dirty="0"/>
            <a:t>What is FASD</a:t>
          </a:r>
          <a:endParaRPr lang="en-US" sz="2500" kern="1200" dirty="0"/>
        </a:p>
      </dsp:txBody>
      <dsp:txXfrm>
        <a:off x="2039300" y="956381"/>
        <a:ext cx="4474303" cy="1765627"/>
      </dsp:txXfrm>
    </dsp:sp>
    <dsp:sp modelId="{FE7EC623-AEB8-4B2D-8040-B7ACC2359F11}">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9F079-AF93-4918-A1F6-D1652874C621}">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3EDF3B-B192-4231-B80A-FCDA677607BB}">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1111250">
            <a:lnSpc>
              <a:spcPct val="90000"/>
            </a:lnSpc>
            <a:spcBef>
              <a:spcPct val="0"/>
            </a:spcBef>
            <a:spcAft>
              <a:spcPct val="35000"/>
            </a:spcAft>
            <a:buNone/>
          </a:pPr>
          <a:r>
            <a:rPr lang="en-GB" sz="2500" kern="1200" dirty="0"/>
            <a:t>Intervention strategies</a:t>
          </a:r>
          <a:endParaRPr lang="en-US" sz="2500" kern="1200" dirty="0"/>
        </a:p>
      </dsp:txBody>
      <dsp:txXfrm>
        <a:off x="2039300" y="3163416"/>
        <a:ext cx="4474303" cy="1765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3AEC-36F2-48AC-B941-A5B99BE67FC9}">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5EC70-5913-4200-884B-F05AEF31C982}">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1B02F-BA7D-4AB3-977C-FE77204F3B5E}">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90000"/>
            </a:lnSpc>
            <a:spcBef>
              <a:spcPct val="0"/>
            </a:spcBef>
            <a:spcAft>
              <a:spcPct val="35000"/>
            </a:spcAft>
            <a:buNone/>
          </a:pPr>
          <a:r>
            <a:rPr lang="en-GB" sz="2200" b="0" i="0" kern="1200" dirty="0"/>
            <a:t>Foetal Alcohol Spectrum Disorder is a neurodevelopmental condition with lifelong cognitive, emotional and behavioural challenges.</a:t>
          </a:r>
          <a:endParaRPr lang="en-US" sz="2200" kern="1200" dirty="0"/>
        </a:p>
      </dsp:txBody>
      <dsp:txXfrm>
        <a:off x="2039300" y="956381"/>
        <a:ext cx="4474303" cy="1765627"/>
      </dsp:txXfrm>
    </dsp:sp>
    <dsp:sp modelId="{4BDE14DE-0A17-4C2B-949F-2927866EDCAD}">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B86ABE-214A-481C-AC1E-29D2FD44E85A}">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7971F8-9111-4BC6-8D9B-5119565C6AFB}">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marL="0" lvl="0" indent="0" algn="l" defTabSz="977900">
            <a:lnSpc>
              <a:spcPct val="90000"/>
            </a:lnSpc>
            <a:spcBef>
              <a:spcPct val="0"/>
            </a:spcBef>
            <a:spcAft>
              <a:spcPct val="35000"/>
            </a:spcAft>
            <a:buNone/>
          </a:pPr>
          <a:r>
            <a:rPr lang="en-GB" sz="2200" b="0" i="0" kern="1200" dirty="0"/>
            <a:t>Cause: exposure to alcohol whilst in utero</a:t>
          </a:r>
          <a:endParaRPr lang="en-US" sz="2200" kern="1200" dirty="0"/>
        </a:p>
      </dsp:txBody>
      <dsp:txXfrm>
        <a:off x="2039300" y="3163416"/>
        <a:ext cx="4474303" cy="1765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94CB0-1F36-4B77-8D27-7B77CDCBB259}">
      <dsp:nvSpPr>
        <dsp:cNvPr id="0" name=""/>
        <dsp:cNvSpPr/>
      </dsp:nvSpPr>
      <dsp:spPr>
        <a:xfrm>
          <a:off x="0" y="2339"/>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B626E0-79D5-4964-9011-A2D3DB07B6A3}">
      <dsp:nvSpPr>
        <dsp:cNvPr id="0" name=""/>
        <dsp:cNvSpPr/>
      </dsp:nvSpPr>
      <dsp:spPr>
        <a:xfrm>
          <a:off x="0" y="2339"/>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baseline="0" dirty="0"/>
            <a:t>Hot Executive Functioning Problems</a:t>
          </a:r>
          <a:endParaRPr lang="en-US" sz="1600" kern="1200" dirty="0"/>
        </a:p>
      </dsp:txBody>
      <dsp:txXfrm>
        <a:off x="0" y="2339"/>
        <a:ext cx="6588691" cy="346592"/>
      </dsp:txXfrm>
    </dsp:sp>
    <dsp:sp modelId="{86F4A9B7-14E0-4598-8053-9EC67B6D840D}">
      <dsp:nvSpPr>
        <dsp:cNvPr id="0" name=""/>
        <dsp:cNvSpPr/>
      </dsp:nvSpPr>
      <dsp:spPr>
        <a:xfrm>
          <a:off x="0" y="348931"/>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11E1E-9DA8-4838-9348-36F9D52FBBB4}">
      <dsp:nvSpPr>
        <dsp:cNvPr id="0" name=""/>
        <dsp:cNvSpPr/>
      </dsp:nvSpPr>
      <dsp:spPr>
        <a:xfrm>
          <a:off x="0" y="348931"/>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´Social immaturity</a:t>
          </a:r>
          <a:endParaRPr lang="en-US" sz="1600" kern="1200" dirty="0"/>
        </a:p>
      </dsp:txBody>
      <dsp:txXfrm>
        <a:off x="0" y="348931"/>
        <a:ext cx="6588691" cy="346592"/>
      </dsp:txXfrm>
    </dsp:sp>
    <dsp:sp modelId="{CA562EC8-15B9-4CD0-ABF7-19D56856FEFA}">
      <dsp:nvSpPr>
        <dsp:cNvPr id="0" name=""/>
        <dsp:cNvSpPr/>
      </dsp:nvSpPr>
      <dsp:spPr>
        <a:xfrm>
          <a:off x="0" y="695523"/>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1B284A-FD57-4BB4-9668-7483992DFB18}">
      <dsp:nvSpPr>
        <dsp:cNvPr id="0" name=""/>
        <dsp:cNvSpPr/>
      </dsp:nvSpPr>
      <dsp:spPr>
        <a:xfrm>
          <a:off x="0" y="695523"/>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peer relations</a:t>
          </a:r>
          <a:endParaRPr lang="en-US" sz="1600" kern="1200" dirty="0"/>
        </a:p>
      </dsp:txBody>
      <dsp:txXfrm>
        <a:off x="0" y="695523"/>
        <a:ext cx="6588691" cy="346592"/>
      </dsp:txXfrm>
    </dsp:sp>
    <dsp:sp modelId="{16EAC116-3156-47A6-80C4-4D670EDBBECA}">
      <dsp:nvSpPr>
        <dsp:cNvPr id="0" name=""/>
        <dsp:cNvSpPr/>
      </dsp:nvSpPr>
      <dsp:spPr>
        <a:xfrm>
          <a:off x="0" y="1042115"/>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E27AA5-6612-435E-85B5-578E771FB14B}">
      <dsp:nvSpPr>
        <dsp:cNvPr id="0" name=""/>
        <dsp:cNvSpPr/>
      </dsp:nvSpPr>
      <dsp:spPr>
        <a:xfrm>
          <a:off x="0" y="1042115"/>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´Naivety/vulnerability</a:t>
          </a:r>
          <a:endParaRPr lang="en-US" sz="1600" kern="1200" dirty="0"/>
        </a:p>
      </dsp:txBody>
      <dsp:txXfrm>
        <a:off x="0" y="1042115"/>
        <a:ext cx="6588691" cy="346592"/>
      </dsp:txXfrm>
    </dsp:sp>
    <dsp:sp modelId="{262ECA94-F166-4A6F-AC4A-5B03970CB044}">
      <dsp:nvSpPr>
        <dsp:cNvPr id="0" name=""/>
        <dsp:cNvSpPr/>
      </dsp:nvSpPr>
      <dsp:spPr>
        <a:xfrm>
          <a:off x="0" y="1388707"/>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9E1C23-1106-45F8-83BB-0F767D12DE59}">
      <dsp:nvSpPr>
        <dsp:cNvPr id="0" name=""/>
        <dsp:cNvSpPr/>
      </dsp:nvSpPr>
      <dsp:spPr>
        <a:xfrm>
          <a:off x="0" y="1388707"/>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´Hyperactivity</a:t>
          </a:r>
          <a:endParaRPr lang="en-US" sz="1600" kern="1200" dirty="0"/>
        </a:p>
      </dsp:txBody>
      <dsp:txXfrm>
        <a:off x="0" y="1388707"/>
        <a:ext cx="6588691" cy="346592"/>
      </dsp:txXfrm>
    </dsp:sp>
    <dsp:sp modelId="{5986B256-6D1D-40E8-840B-F99B592DAF26}">
      <dsp:nvSpPr>
        <dsp:cNvPr id="0" name=""/>
        <dsp:cNvSpPr/>
      </dsp:nvSpPr>
      <dsp:spPr>
        <a:xfrm>
          <a:off x="0" y="1735299"/>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91D3B-3AC7-4A67-9232-1A9281EF50D4}">
      <dsp:nvSpPr>
        <dsp:cNvPr id="0" name=""/>
        <dsp:cNvSpPr/>
      </dsp:nvSpPr>
      <dsp:spPr>
        <a:xfrm>
          <a:off x="0" y="1735299"/>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impulse control</a:t>
          </a:r>
          <a:endParaRPr lang="en-US" sz="1600" kern="1200" dirty="0"/>
        </a:p>
      </dsp:txBody>
      <dsp:txXfrm>
        <a:off x="0" y="1735299"/>
        <a:ext cx="6588691" cy="346592"/>
      </dsp:txXfrm>
    </dsp:sp>
    <dsp:sp modelId="{DADDA0B2-8691-4475-B4B8-8BB904DBD4E0}">
      <dsp:nvSpPr>
        <dsp:cNvPr id="0" name=""/>
        <dsp:cNvSpPr/>
      </dsp:nvSpPr>
      <dsp:spPr>
        <a:xfrm>
          <a:off x="0" y="2081891"/>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24B83-7099-4FA4-B4AF-1EFD37107E79}">
      <dsp:nvSpPr>
        <dsp:cNvPr id="0" name=""/>
        <dsp:cNvSpPr/>
      </dsp:nvSpPr>
      <dsp:spPr>
        <a:xfrm>
          <a:off x="0" y="2081891"/>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emotion regulation</a:t>
          </a:r>
          <a:endParaRPr lang="en-US" sz="1600" kern="1200" dirty="0"/>
        </a:p>
      </dsp:txBody>
      <dsp:txXfrm>
        <a:off x="0" y="2081891"/>
        <a:ext cx="6588691" cy="346592"/>
      </dsp:txXfrm>
    </dsp:sp>
    <dsp:sp modelId="{8E18B641-D98F-478A-BAD9-8C23CCE2F736}">
      <dsp:nvSpPr>
        <dsp:cNvPr id="0" name=""/>
        <dsp:cNvSpPr/>
      </dsp:nvSpPr>
      <dsp:spPr>
        <a:xfrm>
          <a:off x="0" y="2428483"/>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856C7B-8F8C-4DD6-8EA5-9E55D300626E}">
      <dsp:nvSpPr>
        <dsp:cNvPr id="0" name=""/>
        <dsp:cNvSpPr/>
      </dsp:nvSpPr>
      <dsp:spPr>
        <a:xfrm>
          <a:off x="0" y="2428483"/>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´Lack of insight into effect of behaviour</a:t>
          </a:r>
          <a:endParaRPr lang="en-US" sz="1600" kern="1200" dirty="0"/>
        </a:p>
      </dsp:txBody>
      <dsp:txXfrm>
        <a:off x="0" y="2428483"/>
        <a:ext cx="6588691" cy="346592"/>
      </dsp:txXfrm>
    </dsp:sp>
    <dsp:sp modelId="{5CEE699E-3C95-40F5-9A6B-3939ABEA880D}">
      <dsp:nvSpPr>
        <dsp:cNvPr id="0" name=""/>
        <dsp:cNvSpPr/>
      </dsp:nvSpPr>
      <dsp:spPr>
        <a:xfrm>
          <a:off x="0" y="2775075"/>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51189-318A-42FB-8C01-60D9E4B816E4}">
      <dsp:nvSpPr>
        <dsp:cNvPr id="0" name=""/>
        <dsp:cNvSpPr/>
      </dsp:nvSpPr>
      <dsp:spPr>
        <a:xfrm>
          <a:off x="0" y="2775075"/>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learning from past mistakes</a:t>
          </a:r>
          <a:endParaRPr lang="en-US" sz="1600" kern="1200" dirty="0"/>
        </a:p>
      </dsp:txBody>
      <dsp:txXfrm>
        <a:off x="0" y="2775075"/>
        <a:ext cx="6588691" cy="346592"/>
      </dsp:txXfrm>
    </dsp:sp>
    <dsp:sp modelId="{4D04146B-4801-44E7-B3BF-8115551D2089}">
      <dsp:nvSpPr>
        <dsp:cNvPr id="0" name=""/>
        <dsp:cNvSpPr/>
      </dsp:nvSpPr>
      <dsp:spPr>
        <a:xfrm>
          <a:off x="0" y="3121667"/>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5A4B23-2CE6-42E2-94EF-9D6E45E18669}">
      <dsp:nvSpPr>
        <dsp:cNvPr id="0" name=""/>
        <dsp:cNvSpPr/>
      </dsp:nvSpPr>
      <dsp:spPr>
        <a:xfrm>
          <a:off x="0" y="3121667"/>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1" i="0" kern="1200" baseline="0" dirty="0"/>
            <a:t>Cold Executive Functioning Problems</a:t>
          </a:r>
          <a:endParaRPr lang="en-US" sz="1600" kern="1200" dirty="0"/>
        </a:p>
      </dsp:txBody>
      <dsp:txXfrm>
        <a:off x="0" y="3121667"/>
        <a:ext cx="6588691" cy="346592"/>
      </dsp:txXfrm>
    </dsp:sp>
    <dsp:sp modelId="{9ECAC6CD-68ED-484D-BE2D-4DBD01FA88DE}">
      <dsp:nvSpPr>
        <dsp:cNvPr id="0" name=""/>
        <dsp:cNvSpPr/>
      </dsp:nvSpPr>
      <dsp:spPr>
        <a:xfrm>
          <a:off x="0" y="3468259"/>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1DC5A-AAEB-4065-92FD-9FB9C2A9B088}">
      <dsp:nvSpPr>
        <dsp:cNvPr id="0" name=""/>
        <dsp:cNvSpPr/>
      </dsp:nvSpPr>
      <dsp:spPr>
        <a:xfrm>
          <a:off x="0" y="3468259"/>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working memory</a:t>
          </a:r>
          <a:endParaRPr lang="en-US" sz="1600" kern="1200" dirty="0"/>
        </a:p>
      </dsp:txBody>
      <dsp:txXfrm>
        <a:off x="0" y="3468259"/>
        <a:ext cx="6588691" cy="346592"/>
      </dsp:txXfrm>
    </dsp:sp>
    <dsp:sp modelId="{23BE868E-FA51-4694-A488-3E44E1A5A159}">
      <dsp:nvSpPr>
        <dsp:cNvPr id="0" name=""/>
        <dsp:cNvSpPr/>
      </dsp:nvSpPr>
      <dsp:spPr>
        <a:xfrm>
          <a:off x="0" y="3814851"/>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779D74-85DE-4406-B9BF-420D99D39E8A}">
      <dsp:nvSpPr>
        <dsp:cNvPr id="0" name=""/>
        <dsp:cNvSpPr/>
      </dsp:nvSpPr>
      <dsp:spPr>
        <a:xfrm>
          <a:off x="0" y="3814851"/>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understanding of abstract concepts</a:t>
          </a:r>
          <a:endParaRPr lang="en-US" sz="1600" kern="1200" dirty="0"/>
        </a:p>
      </dsp:txBody>
      <dsp:txXfrm>
        <a:off x="0" y="3814851"/>
        <a:ext cx="6588691" cy="346592"/>
      </dsp:txXfrm>
    </dsp:sp>
    <dsp:sp modelId="{70FF731C-DFC4-4C66-97B6-194BFF1E73B4}">
      <dsp:nvSpPr>
        <dsp:cNvPr id="0" name=""/>
        <dsp:cNvSpPr/>
      </dsp:nvSpPr>
      <dsp:spPr>
        <a:xfrm>
          <a:off x="0" y="4161443"/>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48F984-E39F-487A-9244-75F14C9DD6C3}">
      <dsp:nvSpPr>
        <dsp:cNvPr id="0" name=""/>
        <dsp:cNvSpPr/>
      </dsp:nvSpPr>
      <dsp:spPr>
        <a:xfrm>
          <a:off x="0" y="4161443"/>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planning and organisation</a:t>
          </a:r>
          <a:endParaRPr lang="en-US" sz="1600" kern="1200" dirty="0"/>
        </a:p>
      </dsp:txBody>
      <dsp:txXfrm>
        <a:off x="0" y="4161443"/>
        <a:ext cx="6588691" cy="346592"/>
      </dsp:txXfrm>
    </dsp:sp>
    <dsp:sp modelId="{F715B158-B675-44FC-B2B8-749D6E6A6016}">
      <dsp:nvSpPr>
        <dsp:cNvPr id="0" name=""/>
        <dsp:cNvSpPr/>
      </dsp:nvSpPr>
      <dsp:spPr>
        <a:xfrm>
          <a:off x="0" y="4508035"/>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5597A-7CB3-4722-A59B-C1AA079FF2BA}">
      <dsp:nvSpPr>
        <dsp:cNvPr id="0" name=""/>
        <dsp:cNvSpPr/>
      </dsp:nvSpPr>
      <dsp:spPr>
        <a:xfrm>
          <a:off x="0" y="4508035"/>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´Difficulty sequencing </a:t>
          </a:r>
          <a:endParaRPr lang="en-US" sz="1600" kern="1200" dirty="0"/>
        </a:p>
      </dsp:txBody>
      <dsp:txXfrm>
        <a:off x="0" y="4508035"/>
        <a:ext cx="6588691" cy="346592"/>
      </dsp:txXfrm>
    </dsp:sp>
    <dsp:sp modelId="{5A2C7302-C02F-4B83-B0FD-D7F4684848F2}">
      <dsp:nvSpPr>
        <dsp:cNvPr id="0" name=""/>
        <dsp:cNvSpPr/>
      </dsp:nvSpPr>
      <dsp:spPr>
        <a:xfrm>
          <a:off x="0" y="4854627"/>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14A920-5961-44EE-9056-FFE3FAB65F73}">
      <dsp:nvSpPr>
        <dsp:cNvPr id="0" name=""/>
        <dsp:cNvSpPr/>
      </dsp:nvSpPr>
      <dsp:spPr>
        <a:xfrm>
          <a:off x="0" y="4854627"/>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´Perseveration</a:t>
          </a:r>
          <a:endParaRPr lang="en-US" sz="1600" kern="1200" dirty="0"/>
        </a:p>
      </dsp:txBody>
      <dsp:txXfrm>
        <a:off x="0" y="4854627"/>
        <a:ext cx="6588691" cy="346592"/>
      </dsp:txXfrm>
    </dsp:sp>
    <dsp:sp modelId="{58A16840-38AE-46D9-9D39-0862AE8B95F6}">
      <dsp:nvSpPr>
        <dsp:cNvPr id="0" name=""/>
        <dsp:cNvSpPr/>
      </dsp:nvSpPr>
      <dsp:spPr>
        <a:xfrm>
          <a:off x="0" y="5201219"/>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A2F15-83CE-404B-BF44-3AF75C75C91D}">
      <dsp:nvSpPr>
        <dsp:cNvPr id="0" name=""/>
        <dsp:cNvSpPr/>
      </dsp:nvSpPr>
      <dsp:spPr>
        <a:xfrm>
          <a:off x="0" y="5201219"/>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´Poor sustained attention/concentration</a:t>
          </a:r>
          <a:endParaRPr lang="en-US" sz="1600" kern="1200" dirty="0"/>
        </a:p>
      </dsp:txBody>
      <dsp:txXfrm>
        <a:off x="0" y="5201219"/>
        <a:ext cx="6588691" cy="346592"/>
      </dsp:txXfrm>
    </dsp:sp>
    <dsp:sp modelId="{CCB25FD7-C9E6-4C54-BF40-8B0629241620}">
      <dsp:nvSpPr>
        <dsp:cNvPr id="0" name=""/>
        <dsp:cNvSpPr/>
      </dsp:nvSpPr>
      <dsp:spPr>
        <a:xfrm>
          <a:off x="0" y="5547811"/>
          <a:ext cx="65886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EFF31-D418-4101-9650-8EE2DF0BEF72}">
      <dsp:nvSpPr>
        <dsp:cNvPr id="0" name=""/>
        <dsp:cNvSpPr/>
      </dsp:nvSpPr>
      <dsp:spPr>
        <a:xfrm>
          <a:off x="0" y="5547811"/>
          <a:ext cx="6588691" cy="34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i="0" kern="1200" baseline="0" dirty="0"/>
            <a:t>´Inability to work independently</a:t>
          </a:r>
          <a:endParaRPr lang="en-US" sz="1600" kern="1200" dirty="0"/>
        </a:p>
      </dsp:txBody>
      <dsp:txXfrm>
        <a:off x="0" y="5547811"/>
        <a:ext cx="6588691" cy="3465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BEE5-1EC1-4E81-989A-C61289297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EA86E0-3605-48B8-8C71-5D9526C2E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DE26E7-2A6B-4A80-9497-8FC8D8BC6673}"/>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C04D0702-B8A3-4BD2-BB60-DFBDC94A14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95EC7D-E582-4728-ACEB-096F2AA83839}"/>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378852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EE4A-3A61-4522-A3CF-C0D41CF349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72D276-5449-4CD8-86F9-7D2E766B34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35D55-9472-45BE-A0C8-1C9EFDEF6F22}"/>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519AEED9-1A2C-4197-ABB5-2EE5AC3D71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417A94-A286-4790-A904-AF86FBEF4CCB}"/>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17140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EB7DD-2339-447E-8781-25BE4DAAB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A26B37-829D-41AC-9BC6-20F7491E0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3E5B5-79DB-4374-9FC9-078AC18F8C0A}"/>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239AFF7C-50D7-4B78-9FC5-B09A12B287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EC7A0A-029E-48F3-9FF9-6E5272B74D79}"/>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29150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4972-EF67-442A-922E-7074CA27C3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979BA1-24D9-4C39-8FAE-523C899AC5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C69990-2F13-439F-893B-936EAB1932F9}"/>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41340BC3-5F1C-4D6F-8E82-5EA4279114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8EA028-D7E9-4721-9CC3-6A21B236C0C9}"/>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140187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4CD5-65DA-47B6-A75F-56459AE19F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522F08-817A-4F70-837A-68A096F1D2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FB151-13C1-4CA1-9280-F65ABB5EF0A4}"/>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C5860109-AACA-467D-A0D1-2E68AE0E480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1F2BE8-67A4-4DFD-92CC-F1B6677D690F}"/>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48461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660E-EF71-4CF0-B8B4-F45FE3AAE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417E74-7A9C-4AB3-AC87-4E6FB00DC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399BF9-9924-4659-A7E1-4E5F8B217F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89426D-55C6-44C9-8F1D-9E88606E4542}"/>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6" name="Footer Placeholder 5">
            <a:extLst>
              <a:ext uri="{FF2B5EF4-FFF2-40B4-BE49-F238E27FC236}">
                <a16:creationId xmlns:a16="http://schemas.microsoft.com/office/drawing/2014/main" id="{6CA57F42-A5BD-4B2F-90BD-EEF3D784097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F3E4BC-A646-4B0E-B8A8-BEB2AC43C856}"/>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90376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67C4-13F0-4EE5-83CB-9BE8A308E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A82700-85B0-4C8F-9417-56317BB0C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1C901-E7B7-4B00-801E-3BDB854FB5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75D963-A0B1-4BB0-8316-4944B3CEC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48204-2F8D-43DD-9AA6-2BE964601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BC20B7-B6FE-4C63-AFF8-89086F228FEC}"/>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8" name="Footer Placeholder 7">
            <a:extLst>
              <a:ext uri="{FF2B5EF4-FFF2-40B4-BE49-F238E27FC236}">
                <a16:creationId xmlns:a16="http://schemas.microsoft.com/office/drawing/2014/main" id="{FF04DBF6-E2E6-4558-9636-9BA56F3D0A8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15357C8-4CE8-4DBB-B327-7F3F3A52AA13}"/>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7592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6D53-720B-4FA2-AF35-FFAED41197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373042-166A-4489-B9BC-DB1780F8E28C}"/>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4" name="Footer Placeholder 3">
            <a:extLst>
              <a:ext uri="{FF2B5EF4-FFF2-40B4-BE49-F238E27FC236}">
                <a16:creationId xmlns:a16="http://schemas.microsoft.com/office/drawing/2014/main" id="{EDB2C3FD-2167-46C4-AD5F-BC6F2AEE09F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83F7E97-E815-4F8F-ADA5-12FD0C654874}"/>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114206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558D0-468F-4576-A406-504CF0695DD9}"/>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3" name="Footer Placeholder 2">
            <a:extLst>
              <a:ext uri="{FF2B5EF4-FFF2-40B4-BE49-F238E27FC236}">
                <a16:creationId xmlns:a16="http://schemas.microsoft.com/office/drawing/2014/main" id="{EFB90EB7-1DF7-4844-8E61-F46502498E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65724F2-67BC-4350-AB8A-B5C6066F2723}"/>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648609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5D2A-858C-44B0-AC06-F6FD09363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4A7D2C-B92E-4B5B-9A39-DDF7CA3DA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8042A7-33C0-4DE6-8983-C6155E708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8C9AC-6A5E-46E4-A9C9-5B8522391A8F}"/>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6" name="Footer Placeholder 5">
            <a:extLst>
              <a:ext uri="{FF2B5EF4-FFF2-40B4-BE49-F238E27FC236}">
                <a16:creationId xmlns:a16="http://schemas.microsoft.com/office/drawing/2014/main" id="{56A7FBEB-BBBF-4EB4-8A19-1577F2C67BC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5A636B-B87F-4A34-A167-4DB939317406}"/>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37979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2306D-FF5F-43C2-A26E-BBD0A7742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345F86-7CEB-4618-8BDD-821436008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2A9BA5B-B446-4D1D-B535-1131B887C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1A938E-777F-4FE6-BAF0-474A1EC933F1}"/>
              </a:ext>
            </a:extLst>
          </p:cNvPr>
          <p:cNvSpPr>
            <a:spLocks noGrp="1"/>
          </p:cNvSpPr>
          <p:nvPr>
            <p:ph type="dt" sz="half" idx="10"/>
          </p:nvPr>
        </p:nvSpPr>
        <p:spPr/>
        <p:txBody>
          <a:bodyPr/>
          <a:lstStyle/>
          <a:p>
            <a:fld id="{6AFA64BA-F7EF-4F77-977C-F9653B051C1D}" type="datetimeFigureOut">
              <a:rPr lang="en-GB" smtClean="0"/>
              <a:t>01/12/2021</a:t>
            </a:fld>
            <a:endParaRPr lang="en-GB" dirty="0"/>
          </a:p>
        </p:txBody>
      </p:sp>
      <p:sp>
        <p:nvSpPr>
          <p:cNvPr id="6" name="Footer Placeholder 5">
            <a:extLst>
              <a:ext uri="{FF2B5EF4-FFF2-40B4-BE49-F238E27FC236}">
                <a16:creationId xmlns:a16="http://schemas.microsoft.com/office/drawing/2014/main" id="{668031A6-AA68-4418-8B78-43E60A2A3E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1A9D61A-46FD-4836-A3C8-C200B7537F8C}"/>
              </a:ext>
            </a:extLst>
          </p:cNvPr>
          <p:cNvSpPr>
            <a:spLocks noGrp="1"/>
          </p:cNvSpPr>
          <p:nvPr>
            <p:ph type="sldNum" sz="quarter" idx="12"/>
          </p:nvPr>
        </p:nvSpPr>
        <p:spPr/>
        <p:txBody>
          <a:bodyPr/>
          <a:lstStyle/>
          <a:p>
            <a:fld id="{037635DE-298B-462A-B141-29DF940A78DA}" type="slidenum">
              <a:rPr lang="en-GB" smtClean="0"/>
              <a:t>‹#›</a:t>
            </a:fld>
            <a:endParaRPr lang="en-GB" dirty="0"/>
          </a:p>
        </p:txBody>
      </p:sp>
    </p:spTree>
    <p:extLst>
      <p:ext uri="{BB962C8B-B14F-4D97-AF65-F5344CB8AC3E}">
        <p14:creationId xmlns:p14="http://schemas.microsoft.com/office/powerpoint/2010/main" val="274420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F310E4-0520-4255-9105-D03DF8C3C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B95793-9094-4939-B6FD-49F85D80F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E22332-D7DF-49A8-ADB4-D3815CE13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A64BA-F7EF-4F77-977C-F9653B051C1D}" type="datetimeFigureOut">
              <a:rPr lang="en-GB" smtClean="0"/>
              <a:t>01/12/2021</a:t>
            </a:fld>
            <a:endParaRPr lang="en-GB" dirty="0"/>
          </a:p>
        </p:txBody>
      </p:sp>
      <p:sp>
        <p:nvSpPr>
          <p:cNvPr id="5" name="Footer Placeholder 4">
            <a:extLst>
              <a:ext uri="{FF2B5EF4-FFF2-40B4-BE49-F238E27FC236}">
                <a16:creationId xmlns:a16="http://schemas.microsoft.com/office/drawing/2014/main" id="{55A12F6B-292E-418F-BE4B-7FDF4EA01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C186D83-07E9-4DB8-B777-583ADED4B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635DE-298B-462A-B141-29DF940A78DA}" type="slidenum">
              <a:rPr lang="en-GB" smtClean="0"/>
              <a:t>‹#›</a:t>
            </a:fld>
            <a:endParaRPr lang="en-GB" dirty="0"/>
          </a:p>
        </p:txBody>
      </p:sp>
    </p:spTree>
    <p:extLst>
      <p:ext uri="{BB962C8B-B14F-4D97-AF65-F5344CB8AC3E}">
        <p14:creationId xmlns:p14="http://schemas.microsoft.com/office/powerpoint/2010/main" val="292913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ristol.ac.uk/policybristol/policy-briefings/fasd-uk-prevale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svg"/><Relationship Id="rId7" Type="http://schemas.openxmlformats.org/officeDocument/2006/relationships/diagramColors" Target="../diagrams/colors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nationalfasd.org.uk/"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edmontonfetalalcoholnetwork.org/resources/strategies-not-solutions/" TargetMode="External"/><Relationship Id="rId4" Type="http://schemas.openxmlformats.org/officeDocument/2006/relationships/hyperlink" Target="https://fasd.m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B16E-8C89-409E-9CD2-B0D81F140787}"/>
              </a:ext>
            </a:extLst>
          </p:cNvPr>
          <p:cNvSpPr>
            <a:spLocks noGrp="1"/>
          </p:cNvSpPr>
          <p:nvPr>
            <p:ph type="ctrTitle"/>
          </p:nvPr>
        </p:nvSpPr>
        <p:spPr>
          <a:xfrm>
            <a:off x="804672" y="415095"/>
            <a:ext cx="5294376" cy="3072384"/>
          </a:xfrm>
        </p:spPr>
        <p:txBody>
          <a:bodyPr anchor="b">
            <a:normAutofit/>
          </a:bodyPr>
          <a:lstStyle/>
          <a:p>
            <a:pPr algn="l"/>
            <a:r>
              <a:rPr lang="en-GB" sz="5400" dirty="0"/>
              <a:t>FASD</a:t>
            </a:r>
            <a:br>
              <a:rPr lang="en-GB" sz="5400" dirty="0"/>
            </a:br>
            <a:r>
              <a:rPr lang="en-GB" sz="5400" dirty="0"/>
              <a:t>Foetal Alcohol Spectrum Disorder</a:t>
            </a:r>
          </a:p>
        </p:txBody>
      </p:sp>
      <p:sp>
        <p:nvSpPr>
          <p:cNvPr id="3" name="Subtitle 2">
            <a:extLst>
              <a:ext uri="{FF2B5EF4-FFF2-40B4-BE49-F238E27FC236}">
                <a16:creationId xmlns:a16="http://schemas.microsoft.com/office/drawing/2014/main" id="{67754390-AB78-4985-9AEC-8B73E45451CE}"/>
              </a:ext>
            </a:extLst>
          </p:cNvPr>
          <p:cNvSpPr>
            <a:spLocks noGrp="1"/>
          </p:cNvSpPr>
          <p:nvPr>
            <p:ph type="subTitle" idx="1"/>
          </p:nvPr>
        </p:nvSpPr>
        <p:spPr>
          <a:xfrm>
            <a:off x="804672" y="3633783"/>
            <a:ext cx="4167376" cy="1155525"/>
          </a:xfrm>
        </p:spPr>
        <p:txBody>
          <a:bodyPr anchor="t">
            <a:normAutofit fontScale="85000" lnSpcReduction="20000"/>
          </a:bodyPr>
          <a:lstStyle/>
          <a:p>
            <a:pPr algn="l"/>
            <a:endParaRPr lang="en-GB" sz="2000" dirty="0"/>
          </a:p>
          <a:p>
            <a:pPr algn="l"/>
            <a:r>
              <a:rPr lang="en-GB" sz="2000" dirty="0"/>
              <a:t>Dr Jane Leighton, Educational Psychologist (Adoption Specialism)</a:t>
            </a:r>
          </a:p>
          <a:p>
            <a:pPr algn="l"/>
            <a:r>
              <a:rPr lang="en-GB" sz="2000" dirty="0"/>
              <a:t>Acknowledgement: Dr Cassie Jackson </a:t>
            </a:r>
          </a:p>
        </p:txBody>
      </p:sp>
      <p:pic>
        <p:nvPicPr>
          <p:cNvPr id="4" name="Picture 3" descr="Psychology and Therapeutic Service Logo">
            <a:extLst>
              <a:ext uri="{FF2B5EF4-FFF2-40B4-BE49-F238E27FC236}">
                <a16:creationId xmlns:a16="http://schemas.microsoft.com/office/drawing/2014/main" id="{4CA6B292-4B45-418E-BF41-51C4272677DA}"/>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9045664" y="768980"/>
            <a:ext cx="2695232" cy="2534802"/>
          </a:xfrm>
          <a:prstGeom prst="rect">
            <a:avLst/>
          </a:prstGeom>
        </p:spPr>
      </p:pic>
      <p:pic>
        <p:nvPicPr>
          <p:cNvPr id="5" name="Picture 4" descr="Suffolk County Council Logo">
            <a:extLst>
              <a:ext uri="{FF2B5EF4-FFF2-40B4-BE49-F238E27FC236}">
                <a16:creationId xmlns:a16="http://schemas.microsoft.com/office/drawing/2014/main" id="{4C139475-5845-4A4A-AC85-5E21184B209B}"/>
              </a:ext>
            </a:extLst>
          </p:cNvPr>
          <p:cNvPicPr>
            <a:picLocks noChangeAspect="1"/>
          </p:cNvPicPr>
          <p:nvPr/>
        </p:nvPicPr>
        <p:blipFill>
          <a:blip r:embed="rId3"/>
          <a:stretch>
            <a:fillRect/>
          </a:stretch>
        </p:blipFill>
        <p:spPr>
          <a:xfrm>
            <a:off x="6903721" y="4131581"/>
            <a:ext cx="4837175" cy="1535803"/>
          </a:xfrm>
          <a:prstGeom prst="rect">
            <a:avLst/>
          </a:prstGeom>
        </p:spPr>
      </p:pic>
      <p:pic>
        <p:nvPicPr>
          <p:cNvPr id="7" name="Picture 6">
            <a:extLst>
              <a:ext uri="{FF2B5EF4-FFF2-40B4-BE49-F238E27FC236}">
                <a16:creationId xmlns:a16="http://schemas.microsoft.com/office/drawing/2014/main" id="{AA0A1832-D022-4E0D-913D-B65B29FED5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95026" y="4728047"/>
            <a:ext cx="1893334" cy="415129"/>
          </a:xfrm>
          <a:prstGeom prst="rect">
            <a:avLst/>
          </a:prstGeom>
        </p:spPr>
      </p:pic>
    </p:spTree>
    <p:extLst>
      <p:ext uri="{BB962C8B-B14F-4D97-AF65-F5344CB8AC3E}">
        <p14:creationId xmlns:p14="http://schemas.microsoft.com/office/powerpoint/2010/main" val="9683673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5655-76C0-4BD7-93DB-598A91755B38}"/>
              </a:ext>
            </a:extLst>
          </p:cNvPr>
          <p:cNvSpPr>
            <a:spLocks noGrp="1"/>
          </p:cNvSpPr>
          <p:nvPr>
            <p:ph type="title"/>
          </p:nvPr>
        </p:nvSpPr>
        <p:spPr/>
        <p:txBody>
          <a:bodyPr/>
          <a:lstStyle/>
          <a:p>
            <a:r>
              <a:rPr lang="en-GB" dirty="0"/>
              <a:t>Current diagnostic terminology</a:t>
            </a:r>
          </a:p>
        </p:txBody>
      </p:sp>
      <p:sp>
        <p:nvSpPr>
          <p:cNvPr id="3" name="Content Placeholder 2">
            <a:extLst>
              <a:ext uri="{FF2B5EF4-FFF2-40B4-BE49-F238E27FC236}">
                <a16:creationId xmlns:a16="http://schemas.microsoft.com/office/drawing/2014/main" id="{39B207E8-DF95-48BB-9911-182B7A60DA48}"/>
              </a:ext>
            </a:extLst>
          </p:cNvPr>
          <p:cNvSpPr>
            <a:spLocks noGrp="1"/>
          </p:cNvSpPr>
          <p:nvPr>
            <p:ph idx="1"/>
          </p:nvPr>
        </p:nvSpPr>
        <p:spPr/>
        <p:txBody>
          <a:bodyPr/>
          <a:lstStyle/>
          <a:p>
            <a:r>
              <a:rPr lang="en-GB" b="0" i="0" dirty="0">
                <a:solidFill>
                  <a:srgbClr val="4D4D4D"/>
                </a:solidFill>
                <a:effectLst/>
                <a:latin typeface="M PLUS Rounded 1c"/>
              </a:rPr>
              <a:t>Foetal Alcohol Spectrum Disorder with sentinel facial features (formerly Foetal Alcohol Syndrome) </a:t>
            </a:r>
            <a:br>
              <a:rPr lang="en-GB" dirty="0"/>
            </a:br>
            <a:endParaRPr lang="en-GB" b="0" i="0" dirty="0">
              <a:solidFill>
                <a:srgbClr val="4D4D4D"/>
              </a:solidFill>
              <a:effectLst/>
              <a:latin typeface="M PLUS Rounded 1c"/>
            </a:endParaRPr>
          </a:p>
          <a:p>
            <a:r>
              <a:rPr lang="en-GB" b="0" i="0" dirty="0">
                <a:solidFill>
                  <a:srgbClr val="4D4D4D"/>
                </a:solidFill>
                <a:effectLst/>
                <a:latin typeface="M PLUS Rounded 1c"/>
              </a:rPr>
              <a:t>Foetal Alcohol Spectrum Disorder without sentinel facial features-formerly Partial Foetal Alcohol Syndrome (pFAS), Alcohol-Related neurological Disorder (ARND), Alcohol-Related Birth Defects (ARBD), or Neurobehavioral Disorder-Prenatal Alcohol Exposure (NDPAE).</a:t>
            </a:r>
          </a:p>
          <a:p>
            <a:endParaRPr lang="en-GB" dirty="0"/>
          </a:p>
        </p:txBody>
      </p:sp>
    </p:spTree>
    <p:extLst>
      <p:ext uri="{BB962C8B-B14F-4D97-AF65-F5344CB8AC3E}">
        <p14:creationId xmlns:p14="http://schemas.microsoft.com/office/powerpoint/2010/main" val="183754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4FE79C-DAA6-44F0-AF5C-56791BA5D307}"/>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Prevalence</a:t>
            </a:r>
            <a:br>
              <a:rPr lang="en-GB"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8D07E1D8-40D1-4B35-AB6A-B4C77955DC35}"/>
              </a:ext>
            </a:extLst>
          </p:cNvPr>
          <p:cNvSpPr>
            <a:spLocks noGrp="1"/>
          </p:cNvSpPr>
          <p:nvPr>
            <p:ph idx="1"/>
          </p:nvPr>
        </p:nvSpPr>
        <p:spPr>
          <a:xfrm>
            <a:off x="5358384" y="640081"/>
            <a:ext cx="6024654" cy="5257800"/>
          </a:xfrm>
        </p:spPr>
        <p:txBody>
          <a:bodyPr anchor="ctr">
            <a:normAutofit/>
          </a:bodyPr>
          <a:lstStyle/>
          <a:p>
            <a:r>
              <a:rPr lang="en-GB" sz="2400" b="0" i="0" dirty="0">
                <a:effectLst/>
                <a:latin typeface="M PLUS Rounded 1c"/>
              </a:rPr>
              <a:t>Recent </a:t>
            </a:r>
            <a:r>
              <a:rPr lang="en-GB" sz="2400" b="0" i="0" u="none" strike="noStrike" dirty="0">
                <a:effectLst/>
                <a:latin typeface="M PLUS Rounded 1c"/>
                <a:hlinkClick r:id="rId2"/>
              </a:rPr>
              <a:t>research</a:t>
            </a:r>
            <a:r>
              <a:rPr lang="en-GB" sz="2400" b="0" i="0" dirty="0">
                <a:effectLst/>
                <a:latin typeface="M PLUS Rounded 1c"/>
              </a:rPr>
              <a:t> by the University of Bristol indicated that 6% of the research cohort, potentially equivalent to up to 4 million British people, may have FASD. While the UK’s first small-scale active-case ascertainment study is underway and the results not yet published, an active-case ascertainment study in the USA showed rates between 1-5%. In other words, FASD affects more people than autism and is sadly most often undiagnosed or misdiagnosed.  </a:t>
            </a:r>
          </a:p>
          <a:p>
            <a:r>
              <a:rPr lang="en-GB" sz="2400" b="0" i="0" dirty="0">
                <a:effectLst/>
                <a:latin typeface="M PLUS Rounded 1c"/>
              </a:rPr>
              <a:t>FASD is often called a ‘hidden disability.’</a:t>
            </a:r>
            <a:endParaRPr lang="en-GB" sz="2400" dirty="0"/>
          </a:p>
        </p:txBody>
      </p:sp>
    </p:spTree>
    <p:extLst>
      <p:ext uri="{BB962C8B-B14F-4D97-AF65-F5344CB8AC3E}">
        <p14:creationId xmlns:p14="http://schemas.microsoft.com/office/powerpoint/2010/main" val="58804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84ED-AF1A-4334-A255-FAD7DAE50685}"/>
              </a:ext>
            </a:extLst>
          </p:cNvPr>
          <p:cNvSpPr>
            <a:spLocks noGrp="1"/>
          </p:cNvSpPr>
          <p:nvPr>
            <p:ph type="title"/>
          </p:nvPr>
        </p:nvSpPr>
        <p:spPr/>
        <p:txBody>
          <a:bodyPr/>
          <a:lstStyle/>
          <a:p>
            <a:r>
              <a:rPr lang="en-GB" dirty="0"/>
              <a:t>Impact on learning</a:t>
            </a:r>
          </a:p>
        </p:txBody>
      </p:sp>
      <p:pic>
        <p:nvPicPr>
          <p:cNvPr id="4" name="Content Placeholder 3" descr="A description on the impact on learning ">
            <a:extLst>
              <a:ext uri="{FF2B5EF4-FFF2-40B4-BE49-F238E27FC236}">
                <a16:creationId xmlns:a16="http://schemas.microsoft.com/office/drawing/2014/main" id="{AF8CBFC5-4A22-4F17-B6AA-7E1CE883912D}"/>
              </a:ext>
            </a:extLst>
          </p:cNvPr>
          <p:cNvPicPr>
            <a:picLocks noGrp="1" noChangeAspect="1"/>
          </p:cNvPicPr>
          <p:nvPr>
            <p:ph idx="1"/>
          </p:nvPr>
        </p:nvPicPr>
        <p:blipFill>
          <a:blip r:embed="rId2"/>
          <a:stretch>
            <a:fillRect/>
          </a:stretch>
        </p:blipFill>
        <p:spPr>
          <a:xfrm>
            <a:off x="3171825" y="1247775"/>
            <a:ext cx="6815455" cy="5610225"/>
          </a:xfrm>
          <a:prstGeom prst="rect">
            <a:avLst/>
          </a:prstGeom>
        </p:spPr>
      </p:pic>
    </p:spTree>
    <p:extLst>
      <p:ext uri="{BB962C8B-B14F-4D97-AF65-F5344CB8AC3E}">
        <p14:creationId xmlns:p14="http://schemas.microsoft.com/office/powerpoint/2010/main" val="199762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48A7B3-BC4E-4541-AB71-7385D6F420C1}"/>
              </a:ext>
            </a:extLst>
          </p:cNvPr>
          <p:cNvSpPr>
            <a:spLocks noGrp="1"/>
          </p:cNvSpPr>
          <p:nvPr>
            <p:ph type="title"/>
          </p:nvPr>
        </p:nvSpPr>
        <p:spPr>
          <a:xfrm>
            <a:off x="804672" y="640080"/>
            <a:ext cx="3282696" cy="5257800"/>
          </a:xfrm>
        </p:spPr>
        <p:txBody>
          <a:bodyPr>
            <a:normAutofit/>
          </a:bodyPr>
          <a:lstStyle/>
          <a:p>
            <a:r>
              <a:rPr lang="en-GB" sz="2400" b="1" i="0" u="none" strike="noStrike" baseline="0" dirty="0">
                <a:solidFill>
                  <a:schemeClr val="bg1"/>
                </a:solidFill>
                <a:latin typeface="Century Gothic" panose="020B0502020202020204" pitchFamily="34" charset="0"/>
              </a:rPr>
              <a:t>The Importance of Neuropsychological Assessment</a:t>
            </a:r>
            <a:br>
              <a:rPr lang="en-GB" sz="2400" b="0" i="0" u="none" strike="noStrike" baseline="0" dirty="0">
                <a:solidFill>
                  <a:schemeClr val="bg1"/>
                </a:solidFill>
                <a:latin typeface="Century Gothic" panose="020B0502020202020204" pitchFamily="34" charset="0"/>
              </a:rPr>
            </a:br>
            <a:endParaRPr lang="en-GB" sz="2400" dirty="0">
              <a:solidFill>
                <a:schemeClr val="bg1"/>
              </a:solidFill>
            </a:endParaRPr>
          </a:p>
        </p:txBody>
      </p:sp>
      <p:sp>
        <p:nvSpPr>
          <p:cNvPr id="3" name="Content Placeholder 2">
            <a:extLst>
              <a:ext uri="{FF2B5EF4-FFF2-40B4-BE49-F238E27FC236}">
                <a16:creationId xmlns:a16="http://schemas.microsoft.com/office/drawing/2014/main" id="{B75B424B-F30D-46F5-B8DA-DD54C5AFCF48}"/>
              </a:ext>
            </a:extLst>
          </p:cNvPr>
          <p:cNvSpPr>
            <a:spLocks noGrp="1"/>
          </p:cNvSpPr>
          <p:nvPr>
            <p:ph idx="1"/>
          </p:nvPr>
        </p:nvSpPr>
        <p:spPr>
          <a:xfrm>
            <a:off x="5358384" y="640081"/>
            <a:ext cx="6024654" cy="5257800"/>
          </a:xfrm>
        </p:spPr>
        <p:txBody>
          <a:bodyPr anchor="ctr">
            <a:normAutofit/>
          </a:bodyPr>
          <a:lstStyle/>
          <a:p>
            <a:r>
              <a:rPr lang="en-GB" sz="2400" b="0" i="0" u="none" strike="noStrike" baseline="0" dirty="0">
                <a:latin typeface="Century Gothic" panose="020B0502020202020204" pitchFamily="34" charset="0"/>
              </a:rPr>
              <a:t>Used in conjunction with medical assessment for diagnosis</a:t>
            </a:r>
          </a:p>
          <a:p>
            <a:r>
              <a:rPr lang="en-GB" sz="2400" b="0" i="0" u="none" strike="noStrike" baseline="0" dirty="0">
                <a:latin typeface="Century Gothic" panose="020B0502020202020204" pitchFamily="34" charset="0"/>
              </a:rPr>
              <a:t>The neuro-cognitive impairment in FASD is one of the most significant aspects of the diagnosis </a:t>
            </a:r>
          </a:p>
          <a:p>
            <a:r>
              <a:rPr lang="en-GB" sz="2400" b="0" i="0" u="none" strike="noStrike" baseline="0" dirty="0">
                <a:latin typeface="Century Gothic" panose="020B0502020202020204" pitchFamily="34" charset="0"/>
              </a:rPr>
              <a:t>Neuropsychological assessment provides prognostic indicators when considered </a:t>
            </a:r>
            <a:r>
              <a:rPr lang="en-GB" sz="2400" b="0" i="1" u="none" strike="noStrike" baseline="0" dirty="0">
                <a:latin typeface="Century Gothic" panose="020B0502020202020204" pitchFamily="34" charset="0"/>
              </a:rPr>
              <a:t>alongside </a:t>
            </a:r>
            <a:r>
              <a:rPr lang="en-GB" sz="2400" b="0" i="0" u="none" strike="noStrike" baseline="0" dirty="0">
                <a:latin typeface="Century Gothic" panose="020B0502020202020204" pitchFamily="34" charset="0"/>
              </a:rPr>
              <a:t>knowledge general adaptive functioning</a:t>
            </a:r>
          </a:p>
          <a:p>
            <a:r>
              <a:rPr lang="en-GB" sz="2400" b="0" i="0" u="none" strike="noStrike" baseline="0" dirty="0">
                <a:latin typeface="Century Gothic" panose="020B0502020202020204" pitchFamily="34" charset="0"/>
              </a:rPr>
              <a:t>Vital for planning future needs/support</a:t>
            </a:r>
          </a:p>
          <a:p>
            <a:endParaRPr lang="en-GB" sz="2400" dirty="0"/>
          </a:p>
        </p:txBody>
      </p:sp>
    </p:spTree>
    <p:extLst>
      <p:ext uri="{BB962C8B-B14F-4D97-AF65-F5344CB8AC3E}">
        <p14:creationId xmlns:p14="http://schemas.microsoft.com/office/powerpoint/2010/main" val="395535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8F0411-9E1A-4F89-A938-7D436517CD50}"/>
              </a:ext>
            </a:extLst>
          </p:cNvPr>
          <p:cNvSpPr>
            <a:spLocks noGrp="1"/>
          </p:cNvSpPr>
          <p:nvPr>
            <p:ph type="title"/>
          </p:nvPr>
        </p:nvSpPr>
        <p:spPr>
          <a:xfrm>
            <a:off x="804672" y="640080"/>
            <a:ext cx="3282696" cy="5257800"/>
          </a:xfrm>
        </p:spPr>
        <p:txBody>
          <a:bodyPr>
            <a:normAutofit/>
          </a:bodyPr>
          <a:lstStyle/>
          <a:p>
            <a:r>
              <a:rPr lang="it-IT" sz="3100" b="1" i="0" u="none" strike="noStrike" baseline="0">
                <a:solidFill>
                  <a:schemeClr val="bg1"/>
                </a:solidFill>
                <a:latin typeface="Century Gothic" panose="020B0502020202020204" pitchFamily="34" charset="0"/>
              </a:rPr>
              <a:t>‘Textbook’ Neurocognitive Profile in FASD </a:t>
            </a:r>
            <a:endParaRPr lang="en-GB" sz="3100" dirty="0">
              <a:solidFill>
                <a:schemeClr val="bg1"/>
              </a:solidFill>
            </a:endParaRPr>
          </a:p>
        </p:txBody>
      </p:sp>
      <p:sp>
        <p:nvSpPr>
          <p:cNvPr id="3" name="Content Placeholder 2">
            <a:extLst>
              <a:ext uri="{FF2B5EF4-FFF2-40B4-BE49-F238E27FC236}">
                <a16:creationId xmlns:a16="http://schemas.microsoft.com/office/drawing/2014/main" id="{96B576DD-2A5B-4961-947E-B6505BCA66FF}"/>
              </a:ext>
            </a:extLst>
          </p:cNvPr>
          <p:cNvSpPr>
            <a:spLocks noGrp="1"/>
          </p:cNvSpPr>
          <p:nvPr>
            <p:ph idx="1"/>
          </p:nvPr>
        </p:nvSpPr>
        <p:spPr>
          <a:xfrm>
            <a:off x="5358384" y="640081"/>
            <a:ext cx="6024654" cy="5257800"/>
          </a:xfrm>
        </p:spPr>
        <p:txBody>
          <a:bodyPr anchor="ctr">
            <a:normAutofit/>
          </a:bodyPr>
          <a:lstStyle/>
          <a:p>
            <a:r>
              <a:rPr lang="en-GB" sz="1500" b="0" i="0" u="none" strike="noStrike" baseline="0" dirty="0">
                <a:latin typeface="Century Gothic" panose="020B0502020202020204" pitchFamily="34" charset="0"/>
              </a:rPr>
              <a:t>Verbal IQ is frequently lower than nonverbal IQ</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Inference, abstract reasoning, receptive comprehension</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IQ, while variable, most typically:</a:t>
            </a:r>
          </a:p>
          <a:p>
            <a:r>
              <a:rPr lang="en-GB" sz="1500" b="0" i="0" u="none" strike="noStrike" baseline="0" dirty="0">
                <a:latin typeface="Wingdings 3" panose="05040102010807070707" pitchFamily="18" charset="2"/>
              </a:rPr>
              <a:t></a:t>
            </a:r>
            <a:r>
              <a:rPr lang="en-GB" sz="1500" dirty="0">
                <a:latin typeface="Century Gothic" panose="020B0502020202020204" pitchFamily="34" charset="0"/>
              </a:rPr>
              <a:t>FASD without</a:t>
            </a:r>
            <a:r>
              <a:rPr lang="en-GB" sz="1500" b="0" i="0" u="none" strike="noStrike" baseline="0" dirty="0">
                <a:latin typeface="Century Gothic" panose="020B0502020202020204" pitchFamily="34" charset="0"/>
              </a:rPr>
              <a:t> = 80s</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FASD with facial features = 70s</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Essentially borderline, and therefore falling between gaps in educational provision</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Working memory weakness or impairment</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Episodic memory often more spared</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Significant executive Functioning Impairment demonstrated in:</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Neuropsychological assessment</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Reports by parents and teachers</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Difficulties with peer relationships</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General adaptive functioning for chronological age</a:t>
            </a:r>
          </a:p>
          <a:p>
            <a:pPr marL="0" indent="0">
              <a:buNone/>
            </a:pPr>
            <a:r>
              <a:rPr lang="en-GB" sz="1500" b="1" i="0" u="none" strike="noStrike" baseline="0" dirty="0">
                <a:latin typeface="Century Gothic" panose="020B0502020202020204" pitchFamily="34" charset="0"/>
              </a:rPr>
              <a:t>NB: Many children with FASD have also been exposed to other substances in the womb, which cause additional problems</a:t>
            </a:r>
          </a:p>
          <a:p>
            <a:endParaRPr lang="en-GB" sz="1500" dirty="0"/>
          </a:p>
        </p:txBody>
      </p:sp>
    </p:spTree>
    <p:extLst>
      <p:ext uri="{BB962C8B-B14F-4D97-AF65-F5344CB8AC3E}">
        <p14:creationId xmlns:p14="http://schemas.microsoft.com/office/powerpoint/2010/main" val="64926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3480-4C9E-4C4C-846A-D39BEFB30460}"/>
              </a:ext>
            </a:extLst>
          </p:cNvPr>
          <p:cNvSpPr>
            <a:spLocks noGrp="1"/>
          </p:cNvSpPr>
          <p:nvPr>
            <p:ph type="title"/>
          </p:nvPr>
        </p:nvSpPr>
        <p:spPr>
          <a:xfrm>
            <a:off x="594360" y="637125"/>
            <a:ext cx="3802276" cy="5256371"/>
          </a:xfrm>
        </p:spPr>
        <p:txBody>
          <a:bodyPr>
            <a:normAutofit/>
          </a:bodyPr>
          <a:lstStyle/>
          <a:p>
            <a:r>
              <a:rPr lang="en-GB" sz="4800" dirty="0">
                <a:solidFill>
                  <a:schemeClr val="bg1"/>
                </a:solidFill>
              </a:rPr>
              <a:t>The managing director of the brain</a:t>
            </a:r>
          </a:p>
        </p:txBody>
      </p:sp>
      <p:pic>
        <p:nvPicPr>
          <p:cNvPr id="6" name="Graphic 5" descr="Head with gears">
            <a:extLst>
              <a:ext uri="{FF2B5EF4-FFF2-40B4-BE49-F238E27FC236}">
                <a16:creationId xmlns:a16="http://schemas.microsoft.com/office/drawing/2014/main" id="{31BD1D99-F2E2-48FA-90DB-29ABBD939B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0298" y="2808110"/>
            <a:ext cx="2493062" cy="1936610"/>
          </a:xfrm>
          <a:prstGeom prst="rect">
            <a:avLst/>
          </a:prstGeom>
        </p:spPr>
      </p:pic>
      <p:graphicFrame>
        <p:nvGraphicFramePr>
          <p:cNvPr id="5" name="Content Placeholder 2" descr="A table listing the functioning problems. ">
            <a:extLst>
              <a:ext uri="{FF2B5EF4-FFF2-40B4-BE49-F238E27FC236}">
                <a16:creationId xmlns:a16="http://schemas.microsoft.com/office/drawing/2014/main" id="{DFE791A4-7C50-4CC0-9734-641462C8AD6D}"/>
              </a:ext>
            </a:extLst>
          </p:cNvPr>
          <p:cNvGraphicFramePr>
            <a:graphicFrameLocks noGrp="1"/>
          </p:cNvGraphicFramePr>
          <p:nvPr>
            <p:ph idx="1"/>
            <p:extLst>
              <p:ext uri="{D42A27DB-BD31-4B8C-83A1-F6EECF244321}">
                <p14:modId xmlns:p14="http://schemas.microsoft.com/office/powerpoint/2010/main" val="1199079288"/>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5751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6C77599-AAA3-4E15-819A-E21F357F5859}"/>
              </a:ext>
            </a:extLst>
          </p:cNvPr>
          <p:cNvSpPr>
            <a:spLocks noGrp="1"/>
          </p:cNvSpPr>
          <p:nvPr>
            <p:ph type="title"/>
          </p:nvPr>
        </p:nvSpPr>
        <p:spPr>
          <a:xfrm>
            <a:off x="841248" y="704850"/>
            <a:ext cx="3785616" cy="2978150"/>
          </a:xfrm>
        </p:spPr>
        <p:txBody>
          <a:bodyPr anchor="b">
            <a:normAutofit/>
          </a:bodyPr>
          <a:lstStyle/>
          <a:p>
            <a:r>
              <a:rPr lang="en-GB" sz="2800" b="1" i="0" u="none" strike="noStrike" baseline="0" dirty="0">
                <a:latin typeface="Century Gothic" panose="020B0502020202020204" pitchFamily="34" charset="0"/>
              </a:rPr>
              <a:t>Even with a reasonably normal IQ, children with FASD often lack the core skills required to learn and succeed:</a:t>
            </a:r>
            <a:endParaRPr lang="en-GB" sz="2800" dirty="0"/>
          </a:p>
        </p:txBody>
      </p:sp>
      <p:sp>
        <p:nvSpPr>
          <p:cNvPr id="3" name="Content Placeholder 2">
            <a:extLst>
              <a:ext uri="{FF2B5EF4-FFF2-40B4-BE49-F238E27FC236}">
                <a16:creationId xmlns:a16="http://schemas.microsoft.com/office/drawing/2014/main" id="{D0F090E2-2CEE-468E-B8F6-DA428AEC8FD2}"/>
              </a:ext>
            </a:extLst>
          </p:cNvPr>
          <p:cNvSpPr>
            <a:spLocks noGrp="1"/>
          </p:cNvSpPr>
          <p:nvPr>
            <p:ph idx="1"/>
          </p:nvPr>
        </p:nvSpPr>
        <p:spPr>
          <a:xfrm>
            <a:off x="6038850" y="704850"/>
            <a:ext cx="5314950" cy="5251450"/>
          </a:xfrm>
        </p:spPr>
        <p:txBody>
          <a:bodyPr anchor="ctr">
            <a:normAutofit/>
          </a:bodyPr>
          <a:lstStyle/>
          <a:p>
            <a:endParaRPr lang="en-GB" sz="2100" b="0" i="0" u="none" strike="noStrike" baseline="0" dirty="0">
              <a:solidFill>
                <a:schemeClr val="bg1"/>
              </a:solidFill>
              <a:latin typeface="Century Gothic" panose="020B0502020202020204" pitchFamily="34" charset="0"/>
            </a:endParaRPr>
          </a:p>
          <a:p>
            <a:r>
              <a:rPr lang="en-GB" sz="2100" b="0" i="0" u="none" strike="noStrike" baseline="0" dirty="0">
                <a:solidFill>
                  <a:schemeClr val="bg1"/>
                </a:solidFill>
                <a:latin typeface="Century Gothic" panose="020B0502020202020204" pitchFamily="34" charset="0"/>
              </a:rPr>
              <a:t>Sitting still</a:t>
            </a:r>
          </a:p>
          <a:p>
            <a:r>
              <a:rPr lang="en-GB" sz="2100" b="0" i="0" u="none" strike="noStrike" baseline="0" dirty="0">
                <a:solidFill>
                  <a:schemeClr val="bg1"/>
                </a:solidFill>
                <a:latin typeface="Century Gothic" panose="020B0502020202020204" pitchFamily="34" charset="0"/>
              </a:rPr>
              <a:t>Listening without distraction</a:t>
            </a:r>
          </a:p>
          <a:p>
            <a:r>
              <a:rPr lang="en-GB" sz="2100" b="0" i="0" u="none" strike="noStrike" baseline="0" dirty="0">
                <a:solidFill>
                  <a:schemeClr val="bg1"/>
                </a:solidFill>
                <a:latin typeface="Century Gothic" panose="020B0502020202020204" pitchFamily="34" charset="0"/>
              </a:rPr>
              <a:t>Sustaining attention</a:t>
            </a:r>
          </a:p>
          <a:p>
            <a:r>
              <a:rPr lang="en-GB" sz="2100" b="0" i="0" u="none" strike="noStrike" baseline="0" dirty="0">
                <a:solidFill>
                  <a:schemeClr val="bg1"/>
                </a:solidFill>
                <a:latin typeface="Century Gothic" panose="020B0502020202020204" pitchFamily="34" charset="0"/>
              </a:rPr>
              <a:t>Understanding cause and effect</a:t>
            </a:r>
          </a:p>
          <a:p>
            <a:r>
              <a:rPr lang="en-GB" sz="2100" b="0" i="0" u="none" strike="noStrike" baseline="0" dirty="0">
                <a:solidFill>
                  <a:schemeClr val="bg1"/>
                </a:solidFill>
                <a:latin typeface="Century Gothic" panose="020B0502020202020204" pitchFamily="34" charset="0"/>
              </a:rPr>
              <a:t>Following complex verbal instructions</a:t>
            </a:r>
          </a:p>
          <a:p>
            <a:r>
              <a:rPr lang="en-GB" sz="2100" b="0" i="0" u="none" strike="noStrike" baseline="0" dirty="0">
                <a:solidFill>
                  <a:schemeClr val="bg1"/>
                </a:solidFill>
                <a:latin typeface="Century Gothic" panose="020B0502020202020204" pitchFamily="34" charset="0"/>
              </a:rPr>
              <a:t>Planning </a:t>
            </a:r>
          </a:p>
          <a:p>
            <a:r>
              <a:rPr lang="en-GB" sz="2100" b="0" i="0" u="none" strike="noStrike" baseline="0" dirty="0">
                <a:solidFill>
                  <a:schemeClr val="bg1"/>
                </a:solidFill>
                <a:latin typeface="Century Gothic" panose="020B0502020202020204" pitchFamily="34" charset="0"/>
              </a:rPr>
              <a:t>Organising their time/belongings/school projects</a:t>
            </a:r>
          </a:p>
          <a:p>
            <a:r>
              <a:rPr lang="en-GB" sz="2100" b="0" i="0" u="none" strike="noStrike" baseline="0" dirty="0">
                <a:solidFill>
                  <a:schemeClr val="bg1"/>
                </a:solidFill>
                <a:latin typeface="Century Gothic" panose="020B0502020202020204" pitchFamily="34" charset="0"/>
              </a:rPr>
              <a:t>Regulating responses to frustration</a:t>
            </a:r>
          </a:p>
          <a:p>
            <a:r>
              <a:rPr lang="en-GB" sz="2100" b="0" i="0" u="none" strike="noStrike" baseline="0" dirty="0">
                <a:solidFill>
                  <a:schemeClr val="bg1"/>
                </a:solidFill>
                <a:latin typeface="Century Gothic" panose="020B0502020202020204" pitchFamily="34" charset="0"/>
              </a:rPr>
              <a:t>Managing peer relationships</a:t>
            </a:r>
          </a:p>
          <a:p>
            <a:endParaRPr lang="en-GB" sz="2100" dirty="0">
              <a:solidFill>
                <a:schemeClr val="bg1"/>
              </a:solidFill>
            </a:endParaRPr>
          </a:p>
        </p:txBody>
      </p:sp>
    </p:spTree>
    <p:extLst>
      <p:ext uri="{BB962C8B-B14F-4D97-AF65-F5344CB8AC3E}">
        <p14:creationId xmlns:p14="http://schemas.microsoft.com/office/powerpoint/2010/main" val="14813377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336560-29EC-43B2-A1BA-1D549B3EFA46}"/>
              </a:ext>
            </a:extLst>
          </p:cNvPr>
          <p:cNvSpPr>
            <a:spLocks noGrp="1"/>
          </p:cNvSpPr>
          <p:nvPr>
            <p:ph type="title"/>
          </p:nvPr>
        </p:nvSpPr>
        <p:spPr>
          <a:xfrm>
            <a:off x="804672" y="640080"/>
            <a:ext cx="3282696" cy="5257800"/>
          </a:xfrm>
        </p:spPr>
        <p:txBody>
          <a:bodyPr>
            <a:normAutofit/>
          </a:bodyPr>
          <a:lstStyle/>
          <a:p>
            <a:r>
              <a:rPr lang="en-GB" sz="3700" b="1" i="0" u="none" strike="noStrike" baseline="0" dirty="0">
                <a:solidFill>
                  <a:schemeClr val="bg1"/>
                </a:solidFill>
                <a:latin typeface="Century Gothic" panose="020B0502020202020204" pitchFamily="34" charset="0"/>
              </a:rPr>
              <a:t>Problems associated with EF Impairment often begin in school from year one onwards:</a:t>
            </a:r>
            <a:br>
              <a:rPr lang="en-GB" sz="3700" b="0" i="0" u="none" strike="noStrike" baseline="0" dirty="0">
                <a:solidFill>
                  <a:schemeClr val="bg1"/>
                </a:solidFill>
                <a:latin typeface="Century Gothic" panose="020B0502020202020204" pitchFamily="34" charset="0"/>
              </a:rPr>
            </a:br>
            <a:br>
              <a:rPr lang="en-GB" sz="3700" b="0" i="0" u="none" strike="noStrike" baseline="0" dirty="0">
                <a:solidFill>
                  <a:schemeClr val="bg1"/>
                </a:solidFill>
                <a:latin typeface="Wingdings 3" panose="05040102010807070707" pitchFamily="18" charset="2"/>
              </a:rPr>
            </a:br>
            <a:endParaRPr lang="en-GB" sz="3700" dirty="0">
              <a:solidFill>
                <a:schemeClr val="bg1"/>
              </a:solidFill>
            </a:endParaRPr>
          </a:p>
        </p:txBody>
      </p:sp>
      <p:sp>
        <p:nvSpPr>
          <p:cNvPr id="3" name="Content Placeholder 2">
            <a:extLst>
              <a:ext uri="{FF2B5EF4-FFF2-40B4-BE49-F238E27FC236}">
                <a16:creationId xmlns:a16="http://schemas.microsoft.com/office/drawing/2014/main" id="{11572114-CC90-417C-B0FA-694E306C27DF}"/>
              </a:ext>
            </a:extLst>
          </p:cNvPr>
          <p:cNvSpPr>
            <a:spLocks noGrp="1"/>
          </p:cNvSpPr>
          <p:nvPr>
            <p:ph idx="1"/>
          </p:nvPr>
        </p:nvSpPr>
        <p:spPr>
          <a:xfrm>
            <a:off x="5358384" y="640081"/>
            <a:ext cx="6024654" cy="5257800"/>
          </a:xfrm>
        </p:spPr>
        <p:txBody>
          <a:bodyPr anchor="ctr">
            <a:normAutofit/>
          </a:bodyPr>
          <a:lstStyle/>
          <a:p>
            <a:pPr marL="0" indent="0">
              <a:buNone/>
            </a:pPr>
            <a:endParaRPr lang="en-GB" sz="2000" b="0" i="0" u="none" strike="noStrike" baseline="0" dirty="0">
              <a:latin typeface="Century Gothic" panose="020B0502020202020204" pitchFamily="34" charset="0"/>
            </a:endParaRPr>
          </a:p>
          <a:p>
            <a:r>
              <a:rPr lang="en-GB" sz="2000" b="0" i="0" u="none" strike="noStrike" baseline="0" dirty="0">
                <a:latin typeface="Century Gothic" panose="020B0502020202020204" pitchFamily="34" charset="0"/>
              </a:rPr>
              <a:t>Easily influenced by others</a:t>
            </a:r>
          </a:p>
          <a:p>
            <a:r>
              <a:rPr lang="en-GB" sz="2000" b="0" i="0" u="none" strike="noStrike" baseline="0" dirty="0">
                <a:latin typeface="Century Gothic" panose="020B0502020202020204" pitchFamily="34" charset="0"/>
              </a:rPr>
              <a:t>Difficulty understanding cause and effect and predicting consequences</a:t>
            </a:r>
          </a:p>
          <a:p>
            <a:r>
              <a:rPr lang="en-GB" sz="2000" b="0" i="0" u="none" strike="noStrike" baseline="0" dirty="0">
                <a:latin typeface="Century Gothic" panose="020B0502020202020204" pitchFamily="34" charset="0"/>
              </a:rPr>
              <a:t>Difficulty learning from past mistakes</a:t>
            </a:r>
          </a:p>
          <a:p>
            <a:r>
              <a:rPr lang="en-GB" sz="2000" b="0" i="0" u="none" strike="noStrike" baseline="0" dirty="0">
                <a:latin typeface="Century Gothic" panose="020B0502020202020204" pitchFamily="34" charset="0"/>
              </a:rPr>
              <a:t>Appearing capable but with less actual ability behind this (confuses and frustrates teachers)</a:t>
            </a:r>
          </a:p>
          <a:p>
            <a:r>
              <a:rPr lang="en-GB" sz="2000" b="0" i="0" u="none" strike="noStrike" baseline="0" dirty="0">
                <a:latin typeface="Century Gothic" panose="020B0502020202020204" pitchFamily="34" charset="0"/>
              </a:rPr>
              <a:t>Inconsistent learning profile and poor working memory –‘forgetting’ learning and requiring continual repetition </a:t>
            </a:r>
          </a:p>
          <a:p>
            <a:r>
              <a:rPr lang="en-GB" sz="2000" b="0" i="0" u="none" strike="noStrike" baseline="0" dirty="0">
                <a:latin typeface="Century Gothic" panose="020B0502020202020204" pitchFamily="34" charset="0"/>
              </a:rPr>
              <a:t>Difficulty separating fact from fiction</a:t>
            </a:r>
          </a:p>
          <a:p>
            <a:r>
              <a:rPr lang="en-GB" sz="2000" b="0" i="0" u="none" strike="noStrike" baseline="0" dirty="0">
                <a:latin typeface="Century Gothic" panose="020B0502020202020204" pitchFamily="34" charset="0"/>
              </a:rPr>
              <a:t>Temper tantrums, stealing, lying, disobedience, defiance of authority</a:t>
            </a:r>
          </a:p>
          <a:p>
            <a:r>
              <a:rPr lang="en-GB" sz="2000" b="0" i="0" u="none" strike="noStrike" baseline="0" dirty="0">
                <a:latin typeface="Century Gothic" panose="020B0502020202020204" pitchFamily="34" charset="0"/>
              </a:rPr>
              <a:t>Poor understanding of social rules</a:t>
            </a:r>
          </a:p>
          <a:p>
            <a:endParaRPr lang="en-GB" sz="2000" dirty="0"/>
          </a:p>
        </p:txBody>
      </p:sp>
    </p:spTree>
    <p:extLst>
      <p:ext uri="{BB962C8B-B14F-4D97-AF65-F5344CB8AC3E}">
        <p14:creationId xmlns:p14="http://schemas.microsoft.com/office/powerpoint/2010/main" val="352324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28A5D7-CC45-4620-A18A-2280457ECAA5}"/>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FASD person at 18 years</a:t>
            </a:r>
          </a:p>
        </p:txBody>
      </p:sp>
      <p:pic>
        <p:nvPicPr>
          <p:cNvPr id="5" name="Content Placeholder 4">
            <a:extLst>
              <a:ext uri="{FF2B5EF4-FFF2-40B4-BE49-F238E27FC236}">
                <a16:creationId xmlns:a16="http://schemas.microsoft.com/office/drawing/2014/main" id="{1362E606-81FA-488E-B5C6-5E46C11E9F8F}"/>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5383171" y="961812"/>
            <a:ext cx="4499057" cy="4930987"/>
          </a:xfrm>
          <a:prstGeom prst="rect">
            <a:avLst/>
          </a:prstGeom>
        </p:spPr>
      </p:pic>
    </p:spTree>
    <p:extLst>
      <p:ext uri="{BB962C8B-B14F-4D97-AF65-F5344CB8AC3E}">
        <p14:creationId xmlns:p14="http://schemas.microsoft.com/office/powerpoint/2010/main" val="116881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8FA5B83-E478-4B6E-98B2-8D9CB1DACDF7}"/>
              </a:ext>
            </a:extLst>
          </p:cNvPr>
          <p:cNvSpPr>
            <a:spLocks noGrp="1"/>
          </p:cNvSpPr>
          <p:nvPr>
            <p:ph type="title"/>
          </p:nvPr>
        </p:nvSpPr>
        <p:spPr>
          <a:xfrm>
            <a:off x="841248" y="704850"/>
            <a:ext cx="3785616" cy="2978150"/>
          </a:xfrm>
        </p:spPr>
        <p:txBody>
          <a:bodyPr anchor="b">
            <a:normAutofit/>
          </a:bodyPr>
          <a:lstStyle/>
          <a:p>
            <a:r>
              <a:rPr lang="en-GB" dirty="0"/>
              <a:t>FASD: how does it present?</a:t>
            </a:r>
          </a:p>
        </p:txBody>
      </p:sp>
      <p:sp>
        <p:nvSpPr>
          <p:cNvPr id="3" name="Content Placeholder 2">
            <a:extLst>
              <a:ext uri="{FF2B5EF4-FFF2-40B4-BE49-F238E27FC236}">
                <a16:creationId xmlns:a16="http://schemas.microsoft.com/office/drawing/2014/main" id="{640E6969-E477-4DFC-8522-C8297B197926}"/>
              </a:ext>
            </a:extLst>
          </p:cNvPr>
          <p:cNvSpPr>
            <a:spLocks noGrp="1"/>
          </p:cNvSpPr>
          <p:nvPr>
            <p:ph idx="1"/>
          </p:nvPr>
        </p:nvSpPr>
        <p:spPr>
          <a:xfrm>
            <a:off x="6038850" y="704850"/>
            <a:ext cx="5314950" cy="5251450"/>
          </a:xfrm>
        </p:spPr>
        <p:txBody>
          <a:bodyPr anchor="ctr">
            <a:normAutofit/>
          </a:bodyPr>
          <a:lstStyle/>
          <a:p>
            <a:r>
              <a:rPr lang="en-GB" sz="2100" u="sng" dirty="0">
                <a:solidFill>
                  <a:schemeClr val="bg1"/>
                </a:solidFill>
              </a:rPr>
              <a:t>https://nationalfasd.org.uk/about-fasd/how-it-presents/</a:t>
            </a:r>
          </a:p>
        </p:txBody>
      </p:sp>
    </p:spTree>
    <p:extLst>
      <p:ext uri="{BB962C8B-B14F-4D97-AF65-F5344CB8AC3E}">
        <p14:creationId xmlns:p14="http://schemas.microsoft.com/office/powerpoint/2010/main" val="37370367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50BA2B-BB61-4CB6-AC04-098548C0E6FC}"/>
              </a:ext>
            </a:extLst>
          </p:cNvPr>
          <p:cNvSpPr>
            <a:spLocks noGrp="1"/>
          </p:cNvSpPr>
          <p:nvPr>
            <p:ph type="title"/>
          </p:nvPr>
        </p:nvSpPr>
        <p:spPr>
          <a:xfrm>
            <a:off x="804671" y="640263"/>
            <a:ext cx="3284331" cy="5254510"/>
          </a:xfrm>
        </p:spPr>
        <p:txBody>
          <a:bodyPr>
            <a:normAutofit/>
          </a:bodyPr>
          <a:lstStyle/>
          <a:p>
            <a:r>
              <a:rPr lang="en-GB" dirty="0"/>
              <a:t>Vulnerable children and education</a:t>
            </a:r>
          </a:p>
        </p:txBody>
      </p:sp>
      <p:sp>
        <p:nvSpPr>
          <p:cNvPr id="3" name="Content Placeholder 2">
            <a:extLst>
              <a:ext uri="{FF2B5EF4-FFF2-40B4-BE49-F238E27FC236}">
                <a16:creationId xmlns:a16="http://schemas.microsoft.com/office/drawing/2014/main" id="{FE3F7AAB-4536-4BBE-9B35-AFCA7507AE8E}"/>
              </a:ext>
            </a:extLst>
          </p:cNvPr>
          <p:cNvSpPr>
            <a:spLocks noGrp="1"/>
          </p:cNvSpPr>
          <p:nvPr>
            <p:ph idx="1"/>
          </p:nvPr>
        </p:nvSpPr>
        <p:spPr>
          <a:xfrm>
            <a:off x="5358384" y="640263"/>
            <a:ext cx="6028944" cy="5254510"/>
          </a:xfrm>
        </p:spPr>
        <p:txBody>
          <a:bodyPr anchor="ctr">
            <a:normAutofit/>
          </a:bodyPr>
          <a:lstStyle/>
          <a:p>
            <a:r>
              <a:rPr lang="en-GB" sz="2200" dirty="0">
                <a:solidFill>
                  <a:schemeClr val="bg1"/>
                </a:solidFill>
              </a:rPr>
              <a:t>The UK’s All Party Parliamentary Group report into the education of Looked After Children (2012) gave 10 recommendations for improved practice, including that:</a:t>
            </a:r>
          </a:p>
          <a:p>
            <a:endParaRPr lang="en-GB" sz="2200" dirty="0">
              <a:solidFill>
                <a:schemeClr val="bg1"/>
              </a:solidFill>
            </a:endParaRPr>
          </a:p>
          <a:p>
            <a:r>
              <a:rPr lang="en-GB" sz="2200" b="1" dirty="0">
                <a:solidFill>
                  <a:schemeClr val="bg1"/>
                </a:solidFill>
              </a:rPr>
              <a:t>“teachers should receive greater training to improve their understanding of and ability to manage issues such as trauma, attachment and Foetal Alcohol Spectrum Disorders (FASD)”</a:t>
            </a:r>
          </a:p>
        </p:txBody>
      </p:sp>
    </p:spTree>
    <p:extLst>
      <p:ext uri="{BB962C8B-B14F-4D97-AF65-F5344CB8AC3E}">
        <p14:creationId xmlns:p14="http://schemas.microsoft.com/office/powerpoint/2010/main" val="73865854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41115C-A151-45BE-A213-316A2D958138}"/>
              </a:ext>
            </a:extLst>
          </p:cNvPr>
          <p:cNvSpPr>
            <a:spLocks noGrp="1"/>
          </p:cNvSpPr>
          <p:nvPr>
            <p:ph type="title"/>
          </p:nvPr>
        </p:nvSpPr>
        <p:spPr>
          <a:xfrm>
            <a:off x="804672" y="640080"/>
            <a:ext cx="3282696" cy="5257800"/>
          </a:xfrm>
        </p:spPr>
        <p:txBody>
          <a:bodyPr>
            <a:normAutofit/>
          </a:bodyPr>
          <a:lstStyle/>
          <a:p>
            <a:r>
              <a:rPr lang="en-GB" sz="3400" b="1" i="0" u="none" strike="noStrike" baseline="0" dirty="0">
                <a:solidFill>
                  <a:schemeClr val="bg1"/>
                </a:solidFill>
                <a:latin typeface="Century Gothic" panose="020B0502020202020204" pitchFamily="34" charset="0"/>
              </a:rPr>
              <a:t>If Executive Functioning Impairment associated with FASD is not understood and recognised (particularly in school):</a:t>
            </a:r>
            <a:endParaRPr lang="en-GB" sz="3400" dirty="0">
              <a:solidFill>
                <a:schemeClr val="bg1"/>
              </a:solidFill>
            </a:endParaRPr>
          </a:p>
        </p:txBody>
      </p:sp>
      <p:sp>
        <p:nvSpPr>
          <p:cNvPr id="3" name="Content Placeholder 2">
            <a:extLst>
              <a:ext uri="{FF2B5EF4-FFF2-40B4-BE49-F238E27FC236}">
                <a16:creationId xmlns:a16="http://schemas.microsoft.com/office/drawing/2014/main" id="{2EEB7348-5CED-497D-8FEC-FC69992546C0}"/>
              </a:ext>
            </a:extLst>
          </p:cNvPr>
          <p:cNvSpPr>
            <a:spLocks noGrp="1"/>
          </p:cNvSpPr>
          <p:nvPr>
            <p:ph idx="1"/>
          </p:nvPr>
        </p:nvSpPr>
        <p:spPr>
          <a:xfrm>
            <a:off x="5358384" y="640081"/>
            <a:ext cx="6024654" cy="5257800"/>
          </a:xfrm>
        </p:spPr>
        <p:txBody>
          <a:bodyPr anchor="ctr">
            <a:normAutofit/>
          </a:bodyPr>
          <a:lstStyle/>
          <a:p>
            <a:endParaRPr lang="en-GB" sz="2400" b="0" i="0" u="none" strike="noStrike" baseline="0" dirty="0">
              <a:latin typeface="Century Gothic" panose="020B0502020202020204" pitchFamily="34" charset="0"/>
            </a:endParaRPr>
          </a:p>
          <a:p>
            <a:pPr marL="0" indent="0">
              <a:buNone/>
            </a:pPr>
            <a:r>
              <a:rPr lang="en-GB" sz="2400" b="0" i="0" u="none" strike="noStrike" baseline="0" dirty="0">
                <a:latin typeface="Century Gothic" panose="020B0502020202020204" pitchFamily="34" charset="0"/>
              </a:rPr>
              <a:t>A child can be incorrectly labelled as:</a:t>
            </a:r>
          </a:p>
          <a:p>
            <a:r>
              <a:rPr lang="en-GB" sz="2400" b="0" i="0" u="none" strike="noStrike" baseline="0" dirty="0">
                <a:latin typeface="Century Gothic" panose="020B0502020202020204" pitchFamily="34" charset="0"/>
              </a:rPr>
              <a:t>Lazy</a:t>
            </a:r>
          </a:p>
          <a:p>
            <a:r>
              <a:rPr lang="en-GB" sz="2400" b="0" i="0" u="none" strike="noStrike" baseline="0" dirty="0">
                <a:latin typeface="Century Gothic" panose="020B0502020202020204" pitchFamily="34" charset="0"/>
              </a:rPr>
              <a:t>Unmotivated</a:t>
            </a:r>
          </a:p>
          <a:p>
            <a:r>
              <a:rPr lang="en-GB" sz="2400" b="0" i="0" u="none" strike="noStrike" baseline="0" dirty="0">
                <a:latin typeface="Century Gothic" panose="020B0502020202020204" pitchFamily="34" charset="0"/>
              </a:rPr>
              <a:t>Disorganised</a:t>
            </a:r>
          </a:p>
          <a:p>
            <a:r>
              <a:rPr lang="en-GB" sz="2400" b="0" i="0" u="none" strike="noStrike" baseline="0" dirty="0">
                <a:latin typeface="Century Gothic" panose="020B0502020202020204" pitchFamily="34" charset="0"/>
              </a:rPr>
              <a:t>Oppositional</a:t>
            </a:r>
          </a:p>
          <a:p>
            <a:r>
              <a:rPr lang="en-GB" sz="2400" b="0" i="0" u="none" strike="noStrike" baseline="0" dirty="0">
                <a:latin typeface="Century Gothic" panose="020B0502020202020204" pitchFamily="34" charset="0"/>
              </a:rPr>
              <a:t>Wilful</a:t>
            </a:r>
          </a:p>
          <a:p>
            <a:r>
              <a:rPr lang="en-GB" sz="2400" b="0" i="0" u="none" strike="noStrike" baseline="0" dirty="0">
                <a:latin typeface="Century Gothic" panose="020B0502020202020204" pitchFamily="34" charset="0"/>
              </a:rPr>
              <a:t>Non-compliant</a:t>
            </a:r>
          </a:p>
          <a:p>
            <a:r>
              <a:rPr lang="en-GB" sz="2400" b="0" i="0" u="none" strike="noStrike" baseline="0" dirty="0">
                <a:latin typeface="Century Gothic" panose="020B0502020202020204" pitchFamily="34" charset="0"/>
              </a:rPr>
              <a:t>Poorly parented</a:t>
            </a:r>
          </a:p>
          <a:p>
            <a:r>
              <a:rPr lang="en-GB" sz="2400" b="0" i="0" u="none" strike="noStrike" baseline="0" dirty="0">
                <a:latin typeface="Century Gothic" panose="020B0502020202020204" pitchFamily="34" charset="0"/>
              </a:rPr>
              <a:t>Generally naughty</a:t>
            </a:r>
          </a:p>
          <a:p>
            <a:endParaRPr lang="en-GB" sz="2400" dirty="0"/>
          </a:p>
        </p:txBody>
      </p:sp>
    </p:spTree>
    <p:extLst>
      <p:ext uri="{BB962C8B-B14F-4D97-AF65-F5344CB8AC3E}">
        <p14:creationId xmlns:p14="http://schemas.microsoft.com/office/powerpoint/2010/main" val="316317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64933D-F8C7-42BB-AB5B-CDB54342BFCE}"/>
              </a:ext>
            </a:extLst>
          </p:cNvPr>
          <p:cNvSpPr>
            <a:spLocks noGrp="1"/>
          </p:cNvSpPr>
          <p:nvPr>
            <p:ph type="title"/>
          </p:nvPr>
        </p:nvSpPr>
        <p:spPr>
          <a:xfrm>
            <a:off x="804672" y="640080"/>
            <a:ext cx="3282696" cy="5257800"/>
          </a:xfrm>
        </p:spPr>
        <p:txBody>
          <a:bodyPr>
            <a:normAutofit/>
          </a:bodyPr>
          <a:lstStyle/>
          <a:p>
            <a:r>
              <a:rPr lang="en-GB" sz="4100" b="1" i="0" u="none" strike="noStrike" baseline="0" dirty="0">
                <a:solidFill>
                  <a:schemeClr val="bg1"/>
                </a:solidFill>
                <a:latin typeface="Century Gothic" panose="020B0502020202020204" pitchFamily="34" charset="0"/>
              </a:rPr>
              <a:t>‘If s/he would just try harder and listen more, s/he could do it..’</a:t>
            </a:r>
            <a:br>
              <a:rPr lang="en-GB" sz="4100" b="0" i="0" u="none" strike="noStrike" baseline="0" dirty="0">
                <a:solidFill>
                  <a:schemeClr val="bg1"/>
                </a:solidFill>
                <a:latin typeface="Century Gothic" panose="020B0502020202020204" pitchFamily="34" charset="0"/>
              </a:rPr>
            </a:br>
            <a:r>
              <a:rPr lang="en-GB" sz="4100" b="0" i="0" u="none" strike="noStrike" baseline="0" dirty="0">
                <a:solidFill>
                  <a:schemeClr val="bg1"/>
                </a:solidFill>
                <a:latin typeface="Wingdings 3" panose="05040102010807070707" pitchFamily="18" charset="2"/>
              </a:rPr>
              <a:t></a:t>
            </a:r>
            <a:br>
              <a:rPr lang="en-GB" sz="4100" b="0" i="0" u="none" strike="noStrike" baseline="0" dirty="0">
                <a:solidFill>
                  <a:schemeClr val="bg1"/>
                </a:solidFill>
                <a:latin typeface="Wingdings 3" panose="05040102010807070707" pitchFamily="18" charset="2"/>
              </a:rPr>
            </a:br>
            <a:endParaRPr lang="en-GB" sz="4100" dirty="0">
              <a:solidFill>
                <a:schemeClr val="bg1"/>
              </a:solidFill>
            </a:endParaRPr>
          </a:p>
        </p:txBody>
      </p:sp>
      <p:sp>
        <p:nvSpPr>
          <p:cNvPr id="3" name="Content Placeholder 2">
            <a:extLst>
              <a:ext uri="{FF2B5EF4-FFF2-40B4-BE49-F238E27FC236}">
                <a16:creationId xmlns:a16="http://schemas.microsoft.com/office/drawing/2014/main" id="{90A4A055-4DD7-43AB-AAC5-282C323D6537}"/>
              </a:ext>
            </a:extLst>
          </p:cNvPr>
          <p:cNvSpPr>
            <a:spLocks noGrp="1"/>
          </p:cNvSpPr>
          <p:nvPr>
            <p:ph idx="1"/>
          </p:nvPr>
        </p:nvSpPr>
        <p:spPr>
          <a:xfrm>
            <a:off x="5358384" y="640081"/>
            <a:ext cx="6024654" cy="5257800"/>
          </a:xfrm>
        </p:spPr>
        <p:txBody>
          <a:bodyPr anchor="ctr">
            <a:normAutofit/>
          </a:bodyPr>
          <a:lstStyle/>
          <a:p>
            <a:endParaRPr lang="en-GB" sz="2400" b="0" i="0" u="none" strike="noStrike" baseline="0" dirty="0">
              <a:latin typeface="Century Gothic" panose="020B0502020202020204" pitchFamily="34" charset="0"/>
            </a:endParaRPr>
          </a:p>
          <a:p>
            <a:r>
              <a:rPr lang="en-GB" sz="2400" b="0" i="0" u="none" strike="noStrike" baseline="0" dirty="0">
                <a:latin typeface="Century Gothic" panose="020B0502020202020204" pitchFamily="34" charset="0"/>
              </a:rPr>
              <a:t>Performance always fluctuates from day to day</a:t>
            </a:r>
          </a:p>
          <a:p>
            <a:endParaRPr lang="en-GB" sz="2400" b="0" i="0" u="none" strike="noStrike" baseline="0" dirty="0">
              <a:latin typeface="Century Gothic" panose="020B0502020202020204" pitchFamily="34" charset="0"/>
            </a:endParaRPr>
          </a:p>
          <a:p>
            <a:r>
              <a:rPr lang="en-GB" sz="2400" b="0" i="0" u="none" strike="noStrike" baseline="0" dirty="0">
                <a:latin typeface="Century Gothic" panose="020B0502020202020204" pitchFamily="34" charset="0"/>
              </a:rPr>
              <a:t>Many children with FASD are trying to the point of exhaustion</a:t>
            </a:r>
          </a:p>
          <a:p>
            <a:endParaRPr lang="en-GB" sz="2400" b="0" i="0" u="none" strike="noStrike" baseline="0" dirty="0">
              <a:latin typeface="Century Gothic" panose="020B0502020202020204" pitchFamily="34" charset="0"/>
            </a:endParaRPr>
          </a:p>
          <a:p>
            <a:r>
              <a:rPr lang="en-GB" sz="2400" b="0" i="0" u="none" strike="noStrike" baseline="0" dirty="0">
                <a:latin typeface="Century Gothic" panose="020B0502020202020204" pitchFamily="34" charset="0"/>
              </a:rPr>
              <a:t>Constant hyper arousal… meltdowns… more negative labels… further knock-on effect on self esteem.. Vicious cycle</a:t>
            </a:r>
          </a:p>
          <a:p>
            <a:endParaRPr lang="en-GB" sz="2400" dirty="0"/>
          </a:p>
        </p:txBody>
      </p:sp>
    </p:spTree>
    <p:extLst>
      <p:ext uri="{BB962C8B-B14F-4D97-AF65-F5344CB8AC3E}">
        <p14:creationId xmlns:p14="http://schemas.microsoft.com/office/powerpoint/2010/main" val="419008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03C2C1-2325-42C2-9889-ED3FA53AD060}"/>
              </a:ext>
            </a:extLst>
          </p:cNvPr>
          <p:cNvSpPr>
            <a:spLocks noGrp="1"/>
          </p:cNvSpPr>
          <p:nvPr>
            <p:ph type="title"/>
          </p:nvPr>
        </p:nvSpPr>
        <p:spPr>
          <a:xfrm>
            <a:off x="804672" y="640080"/>
            <a:ext cx="3282696" cy="5257800"/>
          </a:xfrm>
        </p:spPr>
        <p:txBody>
          <a:bodyPr>
            <a:normAutofit/>
          </a:bodyPr>
          <a:lstStyle/>
          <a:p>
            <a:r>
              <a:rPr lang="en-GB" b="1" i="0" u="none" strike="noStrike" baseline="0" dirty="0">
                <a:solidFill>
                  <a:schemeClr val="bg1"/>
                </a:solidFill>
                <a:latin typeface="Century Gothic" panose="020B0502020202020204" pitchFamily="34" charset="0"/>
              </a:rPr>
              <a:t>Stop focusing on IQ!</a:t>
            </a:r>
            <a:br>
              <a:rPr lang="en-GB" b="0" i="0" u="none" strike="noStrike" baseline="0" dirty="0">
                <a:solidFill>
                  <a:schemeClr val="bg1"/>
                </a:solidFill>
                <a:latin typeface="Century Gothic" panose="020B0502020202020204" pitchFamily="34"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3090898C-A11E-4E33-BA80-77C68B0F45A3}"/>
              </a:ext>
            </a:extLst>
          </p:cNvPr>
          <p:cNvSpPr>
            <a:spLocks noGrp="1"/>
          </p:cNvSpPr>
          <p:nvPr>
            <p:ph idx="1"/>
          </p:nvPr>
        </p:nvSpPr>
        <p:spPr>
          <a:xfrm>
            <a:off x="5358384" y="640081"/>
            <a:ext cx="6024654" cy="5257800"/>
          </a:xfrm>
        </p:spPr>
        <p:txBody>
          <a:bodyPr anchor="ctr">
            <a:normAutofit/>
          </a:bodyPr>
          <a:lstStyle/>
          <a:p>
            <a:r>
              <a:rPr lang="en-GB" sz="2400" b="0" i="0" u="none" strike="noStrike" baseline="0" dirty="0">
                <a:latin typeface="Century Gothic" panose="020B0502020202020204" pitchFamily="34" charset="0"/>
              </a:rPr>
              <a:t>A (near) normal IQ does not mean a child with FASD can function normally.</a:t>
            </a:r>
          </a:p>
          <a:p>
            <a:r>
              <a:rPr lang="en-GB" sz="2400" b="0" i="0" u="none" strike="noStrike" baseline="0" dirty="0">
                <a:latin typeface="Century Gothic" panose="020B0502020202020204" pitchFamily="34" charset="0"/>
              </a:rPr>
              <a:t>Executive functioning (and adaptive functioning) is more predictive academic success (social vulnerability) in children with FASD.</a:t>
            </a:r>
          </a:p>
          <a:p>
            <a:r>
              <a:rPr lang="en-GB" sz="2400" b="0" i="0" u="none" strike="noStrike" baseline="0" dirty="0">
                <a:latin typeface="Century Gothic" panose="020B0502020202020204" pitchFamily="34" charset="0"/>
              </a:rPr>
              <a:t>An educational psychologist assessment without executive functioning included, does not move anything forward.</a:t>
            </a:r>
          </a:p>
          <a:p>
            <a:r>
              <a:rPr lang="en-GB" sz="2400" b="0" i="0" u="none" strike="noStrike" baseline="0" dirty="0">
                <a:latin typeface="Century Gothic" panose="020B0502020202020204" pitchFamily="34" charset="0"/>
              </a:rPr>
              <a:t>The interpretation of neurocognitive results within the context of adaptive functioning is vital.</a:t>
            </a:r>
          </a:p>
          <a:p>
            <a:endParaRPr lang="en-GB" sz="2400" dirty="0"/>
          </a:p>
        </p:txBody>
      </p:sp>
    </p:spTree>
    <p:extLst>
      <p:ext uri="{BB962C8B-B14F-4D97-AF65-F5344CB8AC3E}">
        <p14:creationId xmlns:p14="http://schemas.microsoft.com/office/powerpoint/2010/main" val="643556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069A86-1CDA-468A-B3F1-80E1B3A43810}"/>
              </a:ext>
            </a:extLst>
          </p:cNvPr>
          <p:cNvSpPr>
            <a:spLocks noGrp="1"/>
          </p:cNvSpPr>
          <p:nvPr>
            <p:ph type="title"/>
          </p:nvPr>
        </p:nvSpPr>
        <p:spPr>
          <a:xfrm>
            <a:off x="804672" y="640080"/>
            <a:ext cx="3282696" cy="5257800"/>
          </a:xfrm>
        </p:spPr>
        <p:txBody>
          <a:bodyPr>
            <a:normAutofit/>
          </a:bodyPr>
          <a:lstStyle/>
          <a:p>
            <a:r>
              <a:rPr lang="en-GB" b="1" i="0" u="none" strike="noStrike" baseline="0" dirty="0">
                <a:solidFill>
                  <a:schemeClr val="bg1"/>
                </a:solidFill>
                <a:latin typeface="Century Gothic" panose="020B0502020202020204" pitchFamily="34" charset="0"/>
              </a:rPr>
              <a:t>FASD and the Classroom: Strategies</a:t>
            </a:r>
            <a:br>
              <a:rPr lang="en-GB" b="0" i="0" u="none" strike="noStrike" baseline="0" dirty="0">
                <a:solidFill>
                  <a:schemeClr val="bg1"/>
                </a:solidFill>
                <a:latin typeface="Century Gothic" panose="020B0502020202020204" pitchFamily="34" charset="0"/>
              </a:rPr>
            </a:br>
            <a:endParaRPr lang="en-GB" dirty="0">
              <a:solidFill>
                <a:schemeClr val="bg1"/>
              </a:solidFill>
            </a:endParaRPr>
          </a:p>
        </p:txBody>
      </p:sp>
      <p:sp>
        <p:nvSpPr>
          <p:cNvPr id="3" name="Content Placeholder 2">
            <a:extLst>
              <a:ext uri="{FF2B5EF4-FFF2-40B4-BE49-F238E27FC236}">
                <a16:creationId xmlns:a16="http://schemas.microsoft.com/office/drawing/2014/main" id="{7DFEA828-9850-45F7-8E7D-4C65800F66F6}"/>
              </a:ext>
            </a:extLst>
          </p:cNvPr>
          <p:cNvSpPr>
            <a:spLocks noGrp="1"/>
          </p:cNvSpPr>
          <p:nvPr>
            <p:ph idx="1"/>
          </p:nvPr>
        </p:nvSpPr>
        <p:spPr>
          <a:xfrm>
            <a:off x="5358384" y="640081"/>
            <a:ext cx="6024654" cy="5257800"/>
          </a:xfrm>
        </p:spPr>
        <p:txBody>
          <a:bodyPr anchor="ctr">
            <a:normAutofit/>
          </a:bodyPr>
          <a:lstStyle/>
          <a:p>
            <a:r>
              <a:rPr lang="en-GB" sz="2400" b="0" i="0" u="none" strike="noStrike" baseline="0" dirty="0">
                <a:latin typeface="Century Gothic" panose="020B0502020202020204" pitchFamily="34" charset="0"/>
              </a:rPr>
              <a:t>Sensory overload</a:t>
            </a:r>
          </a:p>
          <a:p>
            <a:r>
              <a:rPr lang="en-GB" sz="2400" b="0" i="0" u="none" strike="noStrike" baseline="0" dirty="0">
                <a:latin typeface="Century Gothic" panose="020B0502020202020204" pitchFamily="34" charset="0"/>
              </a:rPr>
              <a:t>Poor attention, concentration and hyperactivity (ADHD)</a:t>
            </a:r>
          </a:p>
          <a:p>
            <a:r>
              <a:rPr lang="en-GB" sz="2400" b="0" i="0" u="none" strike="noStrike" baseline="0" dirty="0">
                <a:latin typeface="Century Gothic" panose="020B0502020202020204" pitchFamily="34" charset="0"/>
              </a:rPr>
              <a:t>Poor working memory</a:t>
            </a:r>
          </a:p>
          <a:p>
            <a:r>
              <a:rPr lang="en-GB" sz="2400" b="0" i="0" u="none" strike="noStrike" baseline="0" dirty="0">
                <a:latin typeface="Century Gothic" panose="020B0502020202020204" pitchFamily="34" charset="0"/>
              </a:rPr>
              <a:t>Poor peer relationships and poor social skills</a:t>
            </a:r>
          </a:p>
          <a:p>
            <a:r>
              <a:rPr lang="en-GB" sz="2400" b="0" i="0" u="none" strike="noStrike" baseline="0" dirty="0">
                <a:latin typeface="Century Gothic" panose="020B0502020202020204" pitchFamily="34" charset="0"/>
              </a:rPr>
              <a:t>Social vulnerability</a:t>
            </a:r>
          </a:p>
          <a:p>
            <a:r>
              <a:rPr lang="en-GB" sz="2400" b="0" i="0" u="none" strike="noStrike" baseline="0" dirty="0">
                <a:latin typeface="Century Gothic" panose="020B0502020202020204" pitchFamily="34" charset="0"/>
              </a:rPr>
              <a:t>Meltdowns </a:t>
            </a:r>
          </a:p>
          <a:p>
            <a:endParaRPr lang="en-GB" sz="2400" dirty="0"/>
          </a:p>
        </p:txBody>
      </p:sp>
    </p:spTree>
    <p:extLst>
      <p:ext uri="{BB962C8B-B14F-4D97-AF65-F5344CB8AC3E}">
        <p14:creationId xmlns:p14="http://schemas.microsoft.com/office/powerpoint/2010/main" val="2155549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8AF377-42BD-424B-AE9D-444375429669}"/>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Reducing sensory overload</a:t>
            </a:r>
          </a:p>
        </p:txBody>
      </p:sp>
      <p:sp>
        <p:nvSpPr>
          <p:cNvPr id="3" name="Content Placeholder 2">
            <a:extLst>
              <a:ext uri="{FF2B5EF4-FFF2-40B4-BE49-F238E27FC236}">
                <a16:creationId xmlns:a16="http://schemas.microsoft.com/office/drawing/2014/main" id="{297FB4DB-1757-44F8-9CD1-61182A2C5C88}"/>
              </a:ext>
            </a:extLst>
          </p:cNvPr>
          <p:cNvSpPr>
            <a:spLocks noGrp="1"/>
          </p:cNvSpPr>
          <p:nvPr>
            <p:ph idx="1"/>
          </p:nvPr>
        </p:nvSpPr>
        <p:spPr>
          <a:xfrm>
            <a:off x="5358384" y="640081"/>
            <a:ext cx="6024654" cy="5257800"/>
          </a:xfrm>
        </p:spPr>
        <p:txBody>
          <a:bodyPr anchor="ctr">
            <a:normAutofit lnSpcReduction="10000"/>
          </a:bodyPr>
          <a:lstStyle/>
          <a:p>
            <a:endParaRPr lang="en-GB" sz="1300" b="0" i="0" u="none" strike="noStrike" baseline="0" dirty="0">
              <a:latin typeface="Century Gothic" panose="020B0502020202020204" pitchFamily="34" charset="0"/>
            </a:endParaRPr>
          </a:p>
          <a:p>
            <a:r>
              <a:rPr lang="en-GB" sz="1800" b="1" i="0" u="none" strike="noStrike" baseline="0" dirty="0">
                <a:latin typeface="Century Gothic" panose="020B0502020202020204" pitchFamily="34" charset="0"/>
              </a:rPr>
              <a:t>Prevention is the most effective approach to FASD related meltdowns</a:t>
            </a:r>
          </a:p>
          <a:p>
            <a:r>
              <a:rPr lang="en-GB" sz="1800" b="0" i="0" u="none" strike="noStrike" baseline="0" dirty="0">
                <a:latin typeface="Century Gothic" panose="020B0502020202020204" pitchFamily="34" charset="0"/>
              </a:rPr>
              <a:t>Difficulty filtering and screening out background interference:</a:t>
            </a:r>
          </a:p>
          <a:p>
            <a:r>
              <a:rPr lang="en-GB" sz="1800" b="0" i="0" u="none" strike="noStrike" baseline="0" dirty="0">
                <a:latin typeface="Wingdings 3" panose="05040102010807070707" pitchFamily="18" charset="2"/>
              </a:rPr>
              <a:t></a:t>
            </a:r>
            <a:r>
              <a:rPr lang="en-GB" sz="1800" b="0" i="0" u="none" strike="noStrike" baseline="0" dirty="0">
                <a:latin typeface="Century Gothic" panose="020B0502020202020204" pitchFamily="34" charset="0"/>
              </a:rPr>
              <a:t>Avoid busy and loud areas where possible/small group working</a:t>
            </a:r>
          </a:p>
          <a:p>
            <a:r>
              <a:rPr lang="en-GB" sz="1800" b="0" i="0" u="none" strike="noStrike" baseline="0" dirty="0">
                <a:latin typeface="Wingdings 3" panose="05040102010807070707" pitchFamily="18" charset="2"/>
              </a:rPr>
              <a:t></a:t>
            </a:r>
            <a:r>
              <a:rPr lang="en-GB" sz="1800" b="0" i="0" u="none" strike="noStrike" baseline="0" dirty="0">
                <a:latin typeface="Century Gothic" panose="020B0502020202020204" pitchFamily="34" charset="0"/>
              </a:rPr>
              <a:t>Teach self-soothing techniques </a:t>
            </a:r>
          </a:p>
          <a:p>
            <a:r>
              <a:rPr lang="en-GB" sz="1800" b="0" i="0" u="none" strike="noStrike" baseline="0" dirty="0">
                <a:latin typeface="Wingdings 3" panose="05040102010807070707" pitchFamily="18" charset="2"/>
              </a:rPr>
              <a:t></a:t>
            </a:r>
            <a:r>
              <a:rPr lang="en-GB" sz="1800" b="0" i="0" u="none" strike="noStrike" baseline="0" dirty="0">
                <a:latin typeface="Century Gothic" panose="020B0502020202020204" pitchFamily="34" charset="0"/>
              </a:rPr>
              <a:t>Build in movement breaks at school and home</a:t>
            </a:r>
          </a:p>
          <a:p>
            <a:r>
              <a:rPr lang="en-GB" sz="1800" b="0" i="0" u="none" strike="noStrike" baseline="0" dirty="0">
                <a:latin typeface="Wingdings 3" panose="05040102010807070707" pitchFamily="18" charset="2"/>
              </a:rPr>
              <a:t></a:t>
            </a:r>
            <a:r>
              <a:rPr lang="en-GB" sz="1800" b="0" i="0" u="none" strike="noStrike" baseline="0" dirty="0">
                <a:latin typeface="Century Gothic" panose="020B0502020202020204" pitchFamily="34" charset="0"/>
              </a:rPr>
              <a:t>Breaks in the classroom –can be masked by ‘doing a job for the teacher’</a:t>
            </a:r>
          </a:p>
          <a:p>
            <a:r>
              <a:rPr lang="en-GB" sz="1800" b="0" i="0" u="none" strike="noStrike" baseline="0" dirty="0">
                <a:latin typeface="Century Gothic" panose="020B0502020202020204" pitchFamily="34" charset="0"/>
              </a:rPr>
              <a:t>When giving choices, make these closed and visual where possible –less pressure on working memory and abstract reasoning</a:t>
            </a:r>
          </a:p>
          <a:p>
            <a:r>
              <a:rPr lang="en-GB" sz="1800" b="0" i="0" u="none" strike="noStrike" baseline="0" dirty="0">
                <a:latin typeface="Century Gothic" panose="020B0502020202020204" pitchFamily="34" charset="0"/>
              </a:rPr>
              <a:t>Manage transitions carefully – visual timetables, visual timers</a:t>
            </a:r>
          </a:p>
          <a:p>
            <a:r>
              <a:rPr lang="en-GB" sz="1800" b="0" i="0" u="none" strike="noStrike" baseline="0" dirty="0">
                <a:latin typeface="Century Gothic" panose="020B0502020202020204" pitchFamily="34" charset="0"/>
              </a:rPr>
              <a:t>Give time to process verbal instruction or explanation (at least 30 seconds)</a:t>
            </a:r>
          </a:p>
          <a:p>
            <a:endParaRPr lang="en-GB" sz="1300" dirty="0"/>
          </a:p>
        </p:txBody>
      </p:sp>
    </p:spTree>
    <p:extLst>
      <p:ext uri="{BB962C8B-B14F-4D97-AF65-F5344CB8AC3E}">
        <p14:creationId xmlns:p14="http://schemas.microsoft.com/office/powerpoint/2010/main" val="257131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DB9AEA-9D52-4E0C-9ED6-6A7A32CB4D9F}"/>
              </a:ext>
            </a:extLst>
          </p:cNvPr>
          <p:cNvSpPr>
            <a:spLocks noGrp="1"/>
          </p:cNvSpPr>
          <p:nvPr>
            <p:ph type="title"/>
          </p:nvPr>
        </p:nvSpPr>
        <p:spPr>
          <a:xfrm>
            <a:off x="804672" y="640080"/>
            <a:ext cx="3282696" cy="5257800"/>
          </a:xfrm>
        </p:spPr>
        <p:txBody>
          <a:bodyPr>
            <a:normAutofit/>
          </a:bodyPr>
          <a:lstStyle/>
          <a:p>
            <a:r>
              <a:rPr lang="en-GB" b="1" i="0" u="none" strike="noStrike" baseline="0" dirty="0">
                <a:solidFill>
                  <a:schemeClr val="bg1"/>
                </a:solidFill>
                <a:latin typeface="Century Gothic" panose="020B0502020202020204" pitchFamily="34" charset="0"/>
              </a:rPr>
              <a:t>ADHD Symptoms within the Context of FASD</a:t>
            </a:r>
            <a:endParaRPr lang="en-GB" dirty="0">
              <a:solidFill>
                <a:schemeClr val="bg1"/>
              </a:solidFill>
            </a:endParaRPr>
          </a:p>
        </p:txBody>
      </p:sp>
      <p:sp>
        <p:nvSpPr>
          <p:cNvPr id="3" name="Content Placeholder 2">
            <a:extLst>
              <a:ext uri="{FF2B5EF4-FFF2-40B4-BE49-F238E27FC236}">
                <a16:creationId xmlns:a16="http://schemas.microsoft.com/office/drawing/2014/main" id="{ABC04CD0-E286-4A5C-A839-858437C1D3B1}"/>
              </a:ext>
            </a:extLst>
          </p:cNvPr>
          <p:cNvSpPr>
            <a:spLocks noGrp="1"/>
          </p:cNvSpPr>
          <p:nvPr>
            <p:ph idx="1"/>
          </p:nvPr>
        </p:nvSpPr>
        <p:spPr>
          <a:xfrm>
            <a:off x="5358384" y="640081"/>
            <a:ext cx="6024654" cy="5257800"/>
          </a:xfrm>
        </p:spPr>
        <p:txBody>
          <a:bodyPr anchor="ctr">
            <a:normAutofit/>
          </a:bodyPr>
          <a:lstStyle/>
          <a:p>
            <a:endParaRPr lang="en-GB" sz="2000" b="0" i="0" u="none" strike="noStrike" baseline="0" dirty="0">
              <a:latin typeface="Century Gothic" panose="020B0502020202020204" pitchFamily="34" charset="0"/>
            </a:endParaRPr>
          </a:p>
          <a:p>
            <a:r>
              <a:rPr lang="en-GB" sz="2000" b="0" i="0" u="none" strike="noStrike" baseline="0" dirty="0">
                <a:latin typeface="Century Gothic" panose="020B0502020202020204" pitchFamily="34" charset="0"/>
              </a:rPr>
              <a:t>Remember ADHD is just a symptom of FASD, it is not the whole picture</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https://www.youtube.com/watch?v=zj4F6qIsedo</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Minimise distraction</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Movement breaks</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Single step instructions, key information where possible</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Task breakdown</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Visual prompts</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TA support to remain on task and reiterate teacher instructions for poor working memory </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Over-learning and repetition</a:t>
            </a:r>
          </a:p>
          <a:p>
            <a:endParaRPr lang="en-GB" sz="2000" dirty="0"/>
          </a:p>
        </p:txBody>
      </p:sp>
    </p:spTree>
    <p:extLst>
      <p:ext uri="{BB962C8B-B14F-4D97-AF65-F5344CB8AC3E}">
        <p14:creationId xmlns:p14="http://schemas.microsoft.com/office/powerpoint/2010/main" val="2745422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C77352-DC32-44CB-B938-B1C939F1AFA7}"/>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Meltdowns</a:t>
            </a:r>
          </a:p>
        </p:txBody>
      </p:sp>
      <p:sp>
        <p:nvSpPr>
          <p:cNvPr id="3" name="Content Placeholder 2">
            <a:extLst>
              <a:ext uri="{FF2B5EF4-FFF2-40B4-BE49-F238E27FC236}">
                <a16:creationId xmlns:a16="http://schemas.microsoft.com/office/drawing/2014/main" id="{7C2DD987-8E18-470E-8D66-537930448E51}"/>
              </a:ext>
            </a:extLst>
          </p:cNvPr>
          <p:cNvSpPr>
            <a:spLocks noGrp="1"/>
          </p:cNvSpPr>
          <p:nvPr>
            <p:ph idx="1"/>
          </p:nvPr>
        </p:nvSpPr>
        <p:spPr>
          <a:xfrm>
            <a:off x="5358384" y="640081"/>
            <a:ext cx="6024654" cy="5257800"/>
          </a:xfrm>
        </p:spPr>
        <p:txBody>
          <a:bodyPr anchor="ctr">
            <a:normAutofit/>
          </a:bodyPr>
          <a:lstStyle/>
          <a:p>
            <a:endParaRPr lang="en-GB" sz="1500" b="0" i="0" u="none" strike="noStrike" baseline="0" dirty="0">
              <a:latin typeface="Century Gothic" panose="020B0502020202020204" pitchFamily="34" charset="0"/>
            </a:endParaRPr>
          </a:p>
          <a:p>
            <a:pPr marL="0" indent="0">
              <a:buNone/>
            </a:pPr>
            <a:r>
              <a:rPr lang="en-GB" sz="1500" b="1" i="0" u="none" strike="noStrike" baseline="0" dirty="0">
                <a:latin typeface="Century Gothic" panose="020B0502020202020204" pitchFamily="34" charset="0"/>
              </a:rPr>
              <a:t>Largely occur because of:</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Sensory overload</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Anxiety</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Impaired hot executive functioning</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Prevention is key (but won’t always work)</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In school -frequently hyper-aroused over-whelmed by their environment</a:t>
            </a:r>
          </a:p>
          <a:p>
            <a:r>
              <a:rPr lang="en-GB" sz="1500" b="1" i="0" u="none" strike="noStrike" baseline="0" dirty="0">
                <a:latin typeface="Century Gothic" panose="020B0502020202020204" pitchFamily="34" charset="0"/>
              </a:rPr>
              <a:t>Often it is environmental and external factors in the world that trigger meltdowns</a:t>
            </a:r>
          </a:p>
          <a:p>
            <a:r>
              <a:rPr lang="en-GB" sz="1500" b="1" i="0" u="none" strike="noStrike" baseline="0" dirty="0">
                <a:latin typeface="Century Gothic" panose="020B0502020202020204" pitchFamily="34" charset="0"/>
              </a:rPr>
              <a:t>Pre-planning and analysis of triggers –hard work but effective </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Keeping sensory overload and anxiety to a minimum</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Strategies for poor working memory and ADHD</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Preparation and transitions</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Consistency and routine</a:t>
            </a:r>
          </a:p>
          <a:p>
            <a:r>
              <a:rPr lang="en-GB" sz="1500" b="0" i="0" u="none" strike="noStrike" baseline="0" dirty="0">
                <a:latin typeface="Wingdings 3" panose="05040102010807070707" pitchFamily="18" charset="2"/>
              </a:rPr>
              <a:t></a:t>
            </a:r>
            <a:r>
              <a:rPr lang="en-GB" sz="1500" b="0" i="0" u="none" strike="noStrike" baseline="0" dirty="0">
                <a:latin typeface="Century Gothic" panose="020B0502020202020204" pitchFamily="34" charset="0"/>
              </a:rPr>
              <a:t>Reassurance and repetition ++</a:t>
            </a:r>
          </a:p>
          <a:p>
            <a:pPr marL="0" indent="0">
              <a:buNone/>
            </a:pPr>
            <a:endParaRPr lang="en-GB" sz="1500" dirty="0"/>
          </a:p>
        </p:txBody>
      </p:sp>
    </p:spTree>
    <p:extLst>
      <p:ext uri="{BB962C8B-B14F-4D97-AF65-F5344CB8AC3E}">
        <p14:creationId xmlns:p14="http://schemas.microsoft.com/office/powerpoint/2010/main" val="92582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210AB-199F-4EC7-87E9-4298AEA8DB68}"/>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General teaching strategies</a:t>
            </a:r>
          </a:p>
        </p:txBody>
      </p:sp>
      <p:sp>
        <p:nvSpPr>
          <p:cNvPr id="3" name="Content Placeholder 2">
            <a:extLst>
              <a:ext uri="{FF2B5EF4-FFF2-40B4-BE49-F238E27FC236}">
                <a16:creationId xmlns:a16="http://schemas.microsoft.com/office/drawing/2014/main" id="{CEADDAFC-40A2-43DC-AF01-55FE2630CD92}"/>
              </a:ext>
            </a:extLst>
          </p:cNvPr>
          <p:cNvSpPr>
            <a:spLocks noGrp="1"/>
          </p:cNvSpPr>
          <p:nvPr>
            <p:ph idx="1"/>
          </p:nvPr>
        </p:nvSpPr>
        <p:spPr>
          <a:xfrm>
            <a:off x="5358384" y="640081"/>
            <a:ext cx="6024654" cy="5257800"/>
          </a:xfrm>
        </p:spPr>
        <p:txBody>
          <a:bodyPr anchor="ctr">
            <a:normAutofit/>
          </a:bodyPr>
          <a:lstStyle/>
          <a:p>
            <a:endParaRPr lang="en-GB" sz="1700" b="0" i="0" u="none" strike="noStrike" baseline="0" dirty="0">
              <a:latin typeface="Century Gothic" panose="020B0502020202020204" pitchFamily="34" charset="0"/>
            </a:endParaRPr>
          </a:p>
          <a:p>
            <a:r>
              <a:rPr lang="en-GB" sz="1800" b="0" i="0" u="none" strike="noStrike" baseline="0" dirty="0">
                <a:latin typeface="Century Gothic" panose="020B0502020202020204" pitchFamily="34" charset="0"/>
              </a:rPr>
              <a:t>Multi-sensory learning –visual, kinaesthetic, auditory</a:t>
            </a:r>
          </a:p>
          <a:p>
            <a:r>
              <a:rPr lang="en-GB" sz="1800" b="0" i="0" u="none" strike="noStrike" baseline="0" dirty="0">
                <a:latin typeface="Century Gothic" panose="020B0502020202020204" pitchFamily="34" charset="0"/>
              </a:rPr>
              <a:t>Demonstrate as well as describe new techniques, and be prepared to repeat this daily </a:t>
            </a:r>
          </a:p>
          <a:p>
            <a:r>
              <a:rPr lang="en-GB" sz="1800" b="0" i="0" u="none" strike="noStrike" baseline="0" dirty="0">
                <a:latin typeface="Century Gothic" panose="020B0502020202020204" pitchFamily="34" charset="0"/>
              </a:rPr>
              <a:t>Small group work and one-to-one work where possible</a:t>
            </a:r>
          </a:p>
          <a:p>
            <a:r>
              <a:rPr lang="en-GB" sz="1800" b="0" i="0" u="none" strike="noStrike" baseline="0" dirty="0">
                <a:latin typeface="Century Gothic" panose="020B0502020202020204" pitchFamily="34" charset="0"/>
              </a:rPr>
              <a:t>TA support to help child remain on task (cold EF)</a:t>
            </a:r>
          </a:p>
          <a:p>
            <a:r>
              <a:rPr lang="en-GB" sz="1800" b="0" i="0" u="none" strike="noStrike" baseline="0" dirty="0">
                <a:latin typeface="Century Gothic" panose="020B0502020202020204" pitchFamily="34" charset="0"/>
              </a:rPr>
              <a:t>Construct a personalised learning plan based on child’s strengths and interests</a:t>
            </a:r>
          </a:p>
          <a:p>
            <a:r>
              <a:rPr lang="en-GB" sz="1800" b="0" i="0" u="none" strike="noStrike" baseline="0" dirty="0">
                <a:latin typeface="Century Gothic" panose="020B0502020202020204" pitchFamily="34" charset="0"/>
              </a:rPr>
              <a:t>Use consistent language and approaches across home and school (working relationship with parents)</a:t>
            </a:r>
          </a:p>
          <a:p>
            <a:r>
              <a:rPr lang="en-GB" sz="1800" b="0" i="0" u="none" strike="noStrike" baseline="0" dirty="0">
                <a:latin typeface="Century Gothic" panose="020B0502020202020204" pitchFamily="34" charset="0"/>
              </a:rPr>
              <a:t>Allow time to process verbal information.  Ask the child to repeat the instruction back to you (however remember they still might not fully understand…)</a:t>
            </a:r>
          </a:p>
          <a:p>
            <a:pPr marL="0" indent="0">
              <a:buNone/>
            </a:pPr>
            <a:endParaRPr lang="en-GB" sz="1700" dirty="0"/>
          </a:p>
        </p:txBody>
      </p:sp>
    </p:spTree>
    <p:extLst>
      <p:ext uri="{BB962C8B-B14F-4D97-AF65-F5344CB8AC3E}">
        <p14:creationId xmlns:p14="http://schemas.microsoft.com/office/powerpoint/2010/main" val="183364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21467C-220C-4545-B8F9-CF4E9DD1EEFE}"/>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Ten fundamental FASD teaching responses</a:t>
            </a:r>
          </a:p>
        </p:txBody>
      </p:sp>
      <p:sp>
        <p:nvSpPr>
          <p:cNvPr id="3" name="Content Placeholder 2">
            <a:extLst>
              <a:ext uri="{FF2B5EF4-FFF2-40B4-BE49-F238E27FC236}">
                <a16:creationId xmlns:a16="http://schemas.microsoft.com/office/drawing/2014/main" id="{969FE9D1-07A7-4D9F-9EBD-11F31402677D}"/>
              </a:ext>
            </a:extLst>
          </p:cNvPr>
          <p:cNvSpPr>
            <a:spLocks noGrp="1"/>
          </p:cNvSpPr>
          <p:nvPr>
            <p:ph idx="1"/>
          </p:nvPr>
        </p:nvSpPr>
        <p:spPr>
          <a:xfrm>
            <a:off x="5358384" y="640081"/>
            <a:ext cx="6024654" cy="5257800"/>
          </a:xfrm>
        </p:spPr>
        <p:txBody>
          <a:bodyPr anchor="ctr">
            <a:normAutofit/>
          </a:bodyPr>
          <a:lstStyle/>
          <a:p>
            <a:pPr marL="514350" indent="-514350">
              <a:buFont typeface="+mj-lt"/>
              <a:buAutoNum type="arabicPeriod"/>
            </a:pPr>
            <a:r>
              <a:rPr lang="en-GB" sz="2200" dirty="0"/>
              <a:t>A calm learning environment, free from clutter</a:t>
            </a:r>
          </a:p>
          <a:p>
            <a:pPr marL="514350" indent="-514350">
              <a:buFont typeface="+mj-lt"/>
              <a:buAutoNum type="arabicPeriod"/>
            </a:pPr>
            <a:r>
              <a:rPr lang="en-GB" sz="2200" dirty="0"/>
              <a:t>Focused tasks presented in small steps</a:t>
            </a:r>
          </a:p>
          <a:p>
            <a:pPr marL="514350" indent="-514350">
              <a:buFont typeface="+mj-lt"/>
              <a:buAutoNum type="arabicPeriod"/>
            </a:pPr>
            <a:r>
              <a:rPr lang="en-GB" sz="2200" dirty="0"/>
              <a:t>Personal space for student with plenty of support and praise</a:t>
            </a:r>
          </a:p>
          <a:p>
            <a:pPr marL="514350" indent="-514350">
              <a:buFont typeface="+mj-lt"/>
              <a:buAutoNum type="arabicPeriod"/>
            </a:pPr>
            <a:r>
              <a:rPr lang="en-GB" sz="2200" dirty="0"/>
              <a:t>Visual structuring</a:t>
            </a:r>
          </a:p>
          <a:p>
            <a:pPr marL="514350" indent="-514350">
              <a:buFont typeface="+mj-lt"/>
              <a:buAutoNum type="arabicPeriod"/>
            </a:pPr>
            <a:r>
              <a:rPr lang="en-GB" sz="2200" dirty="0"/>
              <a:t>Scripted/ role play</a:t>
            </a:r>
          </a:p>
          <a:p>
            <a:pPr marL="514350" indent="-514350">
              <a:buFont typeface="+mj-lt"/>
              <a:buAutoNum type="arabicPeriod"/>
            </a:pPr>
            <a:r>
              <a:rPr lang="en-GB" sz="2200" dirty="0"/>
              <a:t>Short, information carrying instructions</a:t>
            </a:r>
          </a:p>
          <a:p>
            <a:pPr marL="514350" indent="-514350">
              <a:buFont typeface="+mj-lt"/>
              <a:buAutoNum type="arabicPeriod"/>
            </a:pPr>
            <a:r>
              <a:rPr lang="en-GB" sz="2200" dirty="0"/>
              <a:t>Visual clarity and graphic simplicity</a:t>
            </a:r>
          </a:p>
          <a:p>
            <a:pPr marL="514350" indent="-514350">
              <a:buFont typeface="+mj-lt"/>
              <a:buAutoNum type="arabicPeriod"/>
            </a:pPr>
            <a:r>
              <a:rPr lang="en-GB" sz="2200" dirty="0"/>
              <a:t>Frequent, short exercise programmes throughout the day</a:t>
            </a:r>
          </a:p>
          <a:p>
            <a:pPr marL="514350" indent="-514350">
              <a:buFont typeface="+mj-lt"/>
              <a:buAutoNum type="arabicPeriod"/>
            </a:pPr>
            <a:r>
              <a:rPr lang="en-GB" sz="2200" dirty="0"/>
              <a:t>A break down of tasks with visual and tactile cues</a:t>
            </a:r>
          </a:p>
          <a:p>
            <a:pPr marL="514350" indent="-514350">
              <a:buFont typeface="+mj-lt"/>
              <a:buAutoNum type="arabicPeriod"/>
            </a:pPr>
            <a:r>
              <a:rPr lang="en-GB" sz="2200" dirty="0"/>
              <a:t>Multi-sensory learning pathways</a:t>
            </a:r>
          </a:p>
        </p:txBody>
      </p:sp>
    </p:spTree>
    <p:extLst>
      <p:ext uri="{BB962C8B-B14F-4D97-AF65-F5344CB8AC3E}">
        <p14:creationId xmlns:p14="http://schemas.microsoft.com/office/powerpoint/2010/main" val="323747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0CD098-BF0E-4A41-A949-19B18DC67F6F}"/>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Strengths to build on:</a:t>
            </a:r>
          </a:p>
        </p:txBody>
      </p:sp>
      <p:sp>
        <p:nvSpPr>
          <p:cNvPr id="3" name="Content Placeholder 2">
            <a:extLst>
              <a:ext uri="{FF2B5EF4-FFF2-40B4-BE49-F238E27FC236}">
                <a16:creationId xmlns:a16="http://schemas.microsoft.com/office/drawing/2014/main" id="{859AC30A-2B03-4802-B253-D9BE9F7524FD}"/>
              </a:ext>
            </a:extLst>
          </p:cNvPr>
          <p:cNvSpPr>
            <a:spLocks noGrp="1"/>
          </p:cNvSpPr>
          <p:nvPr>
            <p:ph idx="1"/>
          </p:nvPr>
        </p:nvSpPr>
        <p:spPr>
          <a:xfrm>
            <a:off x="5358384" y="640081"/>
            <a:ext cx="6024654" cy="5257800"/>
          </a:xfrm>
        </p:spPr>
        <p:txBody>
          <a:bodyPr anchor="ctr">
            <a:normAutofit/>
          </a:bodyPr>
          <a:lstStyle/>
          <a:p>
            <a:endParaRPr lang="en-GB" sz="2000" b="0" i="0" u="none" strike="noStrike" baseline="0" dirty="0">
              <a:latin typeface="Century Gothic" panose="020B0502020202020204" pitchFamily="34" charset="0"/>
            </a:endParaRPr>
          </a:p>
          <a:p>
            <a:r>
              <a:rPr lang="en-GB" sz="2000" b="1" i="0" u="none" strike="noStrike" baseline="0" dirty="0">
                <a:latin typeface="Century Gothic" panose="020B0502020202020204" pitchFamily="34" charset="0"/>
              </a:rPr>
              <a:t>Practical strengths that are useful in </a:t>
            </a:r>
            <a:r>
              <a:rPr lang="en-GB" sz="2000" b="1" dirty="0">
                <a:latin typeface="Century Gothic" panose="020B0502020202020204" pitchFamily="34" charset="0"/>
              </a:rPr>
              <a:t>CYP’s</a:t>
            </a:r>
            <a:r>
              <a:rPr lang="en-GB" sz="2000" b="1" i="0" u="none" strike="noStrike" baseline="0" dirty="0">
                <a:latin typeface="Century Gothic" panose="020B0502020202020204" pitchFamily="34" charset="0"/>
              </a:rPr>
              <a:t> educational careers and throughout life </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Many affected children are articulate and have engaging personalities. They enjoy being with other people</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Many have learning strengths around creative subjects, such as art, drama, sport, and technologies, although they often have difﬁculties with comprehension and sequencing tasks.</a:t>
            </a: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While there are working/short-term memory difﬁculties, rote learning and long-term memory can be relative strengths.</a:t>
            </a:r>
          </a:p>
          <a:p>
            <a:pPr marL="0" indent="0">
              <a:buNone/>
            </a:pPr>
            <a:endParaRPr lang="en-GB" sz="2000" dirty="0"/>
          </a:p>
        </p:txBody>
      </p:sp>
    </p:spTree>
    <p:extLst>
      <p:ext uri="{BB962C8B-B14F-4D97-AF65-F5344CB8AC3E}">
        <p14:creationId xmlns:p14="http://schemas.microsoft.com/office/powerpoint/2010/main" val="208118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32F41F-8AE9-449D-BF0B-DAA1BF9C7F54}"/>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Session aims</a:t>
            </a:r>
          </a:p>
        </p:txBody>
      </p:sp>
      <p:graphicFrame>
        <p:nvGraphicFramePr>
          <p:cNvPr id="5" name="Content Placeholder 2" descr="A table with what is FSAD and Intervention strategies written in it. ">
            <a:extLst>
              <a:ext uri="{FF2B5EF4-FFF2-40B4-BE49-F238E27FC236}">
                <a16:creationId xmlns:a16="http://schemas.microsoft.com/office/drawing/2014/main" id="{16712CB7-E4F2-409E-9353-15342ACE0E45}"/>
              </a:ext>
            </a:extLst>
          </p:cNvPr>
          <p:cNvGraphicFramePr>
            <a:graphicFrameLocks noGrp="1"/>
          </p:cNvGraphicFramePr>
          <p:nvPr>
            <p:ph idx="1"/>
            <p:extLst>
              <p:ext uri="{D42A27DB-BD31-4B8C-83A1-F6EECF244321}">
                <p14:modId xmlns:p14="http://schemas.microsoft.com/office/powerpoint/2010/main" val="377905267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14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8B17CFB-C5AC-4413-9A54-A26EC2C922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718740" y="536298"/>
            <a:ext cx="3722992" cy="4113708"/>
          </a:xfrm>
          <a:prstGeom prst="rect">
            <a:avLst/>
          </a:prstGeom>
        </p:spPr>
      </p:pic>
      <p:sp>
        <p:nvSpPr>
          <p:cNvPr id="29" name="Freeform: Shape 28">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EABF847-A71B-4865-BCCB-DF79CD373396}"/>
              </a:ext>
            </a:extLst>
          </p:cNvPr>
          <p:cNvSpPr>
            <a:spLocks noGrp="1"/>
          </p:cNvSpPr>
          <p:nvPr>
            <p:ph type="title"/>
          </p:nvPr>
        </p:nvSpPr>
        <p:spPr>
          <a:xfrm>
            <a:off x="804672" y="365125"/>
            <a:ext cx="4378881" cy="1325563"/>
          </a:xfrm>
        </p:spPr>
        <p:txBody>
          <a:bodyPr>
            <a:normAutofit/>
          </a:bodyPr>
          <a:lstStyle/>
          <a:p>
            <a:r>
              <a:rPr lang="en-GB" dirty="0"/>
              <a:t>Social vulnerability with Peers</a:t>
            </a:r>
          </a:p>
        </p:txBody>
      </p:sp>
      <p:sp>
        <p:nvSpPr>
          <p:cNvPr id="3" name="Content Placeholder 2">
            <a:extLst>
              <a:ext uri="{FF2B5EF4-FFF2-40B4-BE49-F238E27FC236}">
                <a16:creationId xmlns:a16="http://schemas.microsoft.com/office/drawing/2014/main" id="{80E0639C-F296-4AC2-8774-E947272988A8}"/>
              </a:ext>
            </a:extLst>
          </p:cNvPr>
          <p:cNvSpPr>
            <a:spLocks noGrp="1"/>
          </p:cNvSpPr>
          <p:nvPr>
            <p:ph idx="1"/>
          </p:nvPr>
        </p:nvSpPr>
        <p:spPr>
          <a:xfrm>
            <a:off x="804672" y="2020824"/>
            <a:ext cx="5076090" cy="4151376"/>
          </a:xfrm>
        </p:spPr>
        <p:txBody>
          <a:bodyPr>
            <a:normAutofit lnSpcReduction="10000"/>
          </a:bodyPr>
          <a:lstStyle/>
          <a:p>
            <a:endParaRPr lang="en-GB" sz="1300" b="0" i="0" u="none" strike="noStrike" baseline="0" dirty="0">
              <a:latin typeface="Century Gothic" panose="020B0502020202020204" pitchFamily="34" charset="0"/>
            </a:endParaRPr>
          </a:p>
          <a:p>
            <a:r>
              <a:rPr lang="en-GB" sz="1400" b="0" i="0" u="none" strike="noStrike" baseline="0" dirty="0">
                <a:latin typeface="Century Gothic" panose="020B0502020202020204" pitchFamily="34" charset="0"/>
              </a:rPr>
              <a:t>Secondary school in particular </a:t>
            </a:r>
          </a:p>
          <a:p>
            <a:endParaRPr lang="en-GB" sz="1400" b="0" i="0" u="none" strike="noStrike" baseline="0" dirty="0">
              <a:latin typeface="Century Gothic" panose="020B0502020202020204" pitchFamily="34" charset="0"/>
            </a:endParaRPr>
          </a:p>
          <a:p>
            <a:r>
              <a:rPr lang="en-GB" sz="1400" b="0" i="0" u="none" strike="noStrike" baseline="0" dirty="0">
                <a:latin typeface="Wingdings 3" panose="05040102010807070707" pitchFamily="18" charset="2"/>
              </a:rPr>
              <a:t></a:t>
            </a:r>
            <a:r>
              <a:rPr lang="en-GB" sz="1400" b="0" i="0" u="none" strike="noStrike" baseline="0" dirty="0">
                <a:latin typeface="Century Gothic" panose="020B0502020202020204" pitchFamily="34" charset="0"/>
              </a:rPr>
              <a:t>Rule of thumb: halve a child’s age for their social/emotional functioning age –keep your expectations of them at this level</a:t>
            </a:r>
          </a:p>
          <a:p>
            <a:r>
              <a:rPr lang="en-GB" sz="1400" b="0" i="0" u="none" strike="noStrike" baseline="0" dirty="0">
                <a:latin typeface="Wingdings 3" panose="05040102010807070707" pitchFamily="18" charset="2"/>
              </a:rPr>
              <a:t></a:t>
            </a:r>
            <a:r>
              <a:rPr lang="en-GB" sz="1400" b="0" i="0" u="none" strike="noStrike" baseline="0" dirty="0">
                <a:latin typeface="Century Gothic" panose="020B0502020202020204" pitchFamily="34" charset="0"/>
              </a:rPr>
              <a:t>Easily led = Supervision +++</a:t>
            </a:r>
          </a:p>
          <a:p>
            <a:pPr marL="0" indent="0">
              <a:buNone/>
            </a:pPr>
            <a:endParaRPr lang="en-GB" sz="1400" b="0" i="0" u="none" strike="noStrike" baseline="0" dirty="0">
              <a:latin typeface="Century Gothic" panose="020B0502020202020204" pitchFamily="34" charset="0"/>
            </a:endParaRPr>
          </a:p>
          <a:p>
            <a:r>
              <a:rPr lang="en-GB" sz="1400" b="0" i="0" u="none" strike="noStrike" baseline="0" dirty="0">
                <a:latin typeface="Wingdings 3" panose="05040102010807070707" pitchFamily="18" charset="2"/>
              </a:rPr>
              <a:t></a:t>
            </a:r>
            <a:r>
              <a:rPr lang="en-GB" sz="1400" b="0" i="0" u="none" strike="noStrike" baseline="0" dirty="0">
                <a:latin typeface="Century Gothic" panose="020B0502020202020204" pitchFamily="34" charset="0"/>
              </a:rPr>
              <a:t>Nurture groups (teaching social skills, feelings), role play, social stories</a:t>
            </a:r>
          </a:p>
          <a:p>
            <a:endParaRPr lang="en-GB" sz="1400" b="0" i="0" u="none" strike="noStrike" baseline="0" dirty="0">
              <a:latin typeface="Century Gothic" panose="020B0502020202020204" pitchFamily="34" charset="0"/>
            </a:endParaRPr>
          </a:p>
          <a:p>
            <a:r>
              <a:rPr lang="en-GB" sz="1400" b="0" i="0" u="none" strike="noStrike" baseline="0" dirty="0">
                <a:latin typeface="Wingdings 3" panose="05040102010807070707" pitchFamily="18" charset="2"/>
              </a:rPr>
              <a:t></a:t>
            </a:r>
            <a:r>
              <a:rPr lang="en-GB" sz="1400" b="0" i="0" u="none" strike="noStrike" baseline="0" dirty="0">
                <a:latin typeface="Century Gothic" panose="020B0502020202020204" pitchFamily="34" charset="0"/>
              </a:rPr>
              <a:t>Ownership and stealing </a:t>
            </a:r>
          </a:p>
          <a:p>
            <a:endParaRPr lang="en-GB" sz="1400" b="0" i="0" u="none" strike="noStrike" baseline="0" dirty="0">
              <a:latin typeface="Century Gothic" panose="020B0502020202020204" pitchFamily="34" charset="0"/>
            </a:endParaRPr>
          </a:p>
          <a:p>
            <a:r>
              <a:rPr lang="en-GB" sz="1400" b="0" i="0" u="none" strike="noStrike" baseline="0" dirty="0">
                <a:latin typeface="Wingdings 3" panose="05040102010807070707" pitchFamily="18" charset="2"/>
              </a:rPr>
              <a:t></a:t>
            </a:r>
            <a:r>
              <a:rPr lang="en-GB" sz="1400" b="0" i="0" u="none" strike="noStrike" baseline="0" dirty="0">
                <a:latin typeface="Century Gothic" panose="020B0502020202020204" pitchFamily="34" charset="0"/>
              </a:rPr>
              <a:t>Blurred reality and fantasy: ‘lying’ and confabulation</a:t>
            </a:r>
          </a:p>
          <a:p>
            <a:endParaRPr lang="en-GB" sz="1300" dirty="0"/>
          </a:p>
        </p:txBody>
      </p:sp>
    </p:spTree>
    <p:extLst>
      <p:ext uri="{BB962C8B-B14F-4D97-AF65-F5344CB8AC3E}">
        <p14:creationId xmlns:p14="http://schemas.microsoft.com/office/powerpoint/2010/main" val="211664270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89BDB0-D427-4374-A922-F8984EC924E2}"/>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Tendency to repeat past mistakes</a:t>
            </a:r>
          </a:p>
        </p:txBody>
      </p:sp>
      <p:sp>
        <p:nvSpPr>
          <p:cNvPr id="3" name="Content Placeholder 2">
            <a:extLst>
              <a:ext uri="{FF2B5EF4-FFF2-40B4-BE49-F238E27FC236}">
                <a16:creationId xmlns:a16="http://schemas.microsoft.com/office/drawing/2014/main" id="{8AAF30E1-7DD7-403A-8015-F9899FBD2B9C}"/>
              </a:ext>
            </a:extLst>
          </p:cNvPr>
          <p:cNvSpPr>
            <a:spLocks noGrp="1"/>
          </p:cNvSpPr>
          <p:nvPr>
            <p:ph idx="1"/>
          </p:nvPr>
        </p:nvSpPr>
        <p:spPr>
          <a:xfrm>
            <a:off x="5358384" y="640081"/>
            <a:ext cx="6024654" cy="5257800"/>
          </a:xfrm>
        </p:spPr>
        <p:txBody>
          <a:bodyPr anchor="ctr">
            <a:normAutofit/>
          </a:bodyPr>
          <a:lstStyle/>
          <a:p>
            <a:endParaRPr lang="en-GB" sz="2000" b="0" i="0" u="none" strike="noStrike" baseline="0" dirty="0">
              <a:latin typeface="Century Gothic" panose="020B0502020202020204" pitchFamily="34" charset="0"/>
            </a:endParaRPr>
          </a:p>
          <a:p>
            <a:r>
              <a:rPr lang="en-GB" sz="2000" b="1" i="0" u="none" strike="noStrike" baseline="0" dirty="0">
                <a:latin typeface="Century Gothic" panose="020B0502020202020204" pitchFamily="34" charset="0"/>
              </a:rPr>
              <a:t>Children with FASD struggle to learn from past mistakes and to imagine the consequences of their actions.</a:t>
            </a:r>
          </a:p>
          <a:p>
            <a:pPr marL="0" indent="0">
              <a:buNone/>
            </a:pPr>
            <a:endParaRPr lang="en-GB" sz="2000" b="0" i="0" u="none" strike="noStrike" baseline="0" dirty="0">
              <a:latin typeface="Century Gothic" panose="020B0502020202020204" pitchFamily="34" charset="0"/>
            </a:endParaRP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This makes discipline difficult and largely futile</a:t>
            </a:r>
          </a:p>
          <a:p>
            <a:endParaRPr lang="en-GB" sz="2000" b="0" i="0" u="none" strike="noStrike" baseline="0" dirty="0">
              <a:latin typeface="Century Gothic" panose="020B0502020202020204" pitchFamily="34" charset="0"/>
            </a:endParaRPr>
          </a:p>
          <a:p>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Prevention is everything (and even then not always realistic)</a:t>
            </a:r>
          </a:p>
          <a:p>
            <a:endParaRPr lang="en-GB" sz="2000" b="0" i="0" u="none" strike="noStrike" baseline="0" dirty="0">
              <a:latin typeface="Century Gothic" panose="020B0502020202020204" pitchFamily="34" charset="0"/>
            </a:endParaRPr>
          </a:p>
          <a:p>
            <a:r>
              <a:rPr lang="en-GB" sz="2000" b="0" i="0" u="none" strike="noStrike" baseline="0" dirty="0">
                <a:latin typeface="Wingdings 3" panose="05040102010807070707" pitchFamily="18" charset="2"/>
              </a:rPr>
              <a:t></a:t>
            </a:r>
            <a:r>
              <a:rPr lang="en-GB" sz="2000" b="1" i="0" u="none" strike="noStrike" baseline="0" dirty="0">
                <a:latin typeface="Century Gothic" panose="020B0502020202020204" pitchFamily="34" charset="0"/>
              </a:rPr>
              <a:t>Teaching self-regulation skills is key –this will not happen overnight and will likely never reach same level as unaffected young people</a:t>
            </a:r>
          </a:p>
          <a:p>
            <a:endParaRPr lang="en-GB" sz="2000" dirty="0"/>
          </a:p>
        </p:txBody>
      </p:sp>
    </p:spTree>
    <p:extLst>
      <p:ext uri="{BB962C8B-B14F-4D97-AF65-F5344CB8AC3E}">
        <p14:creationId xmlns:p14="http://schemas.microsoft.com/office/powerpoint/2010/main" val="3007277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918566-CBDA-4FD9-9FAD-6AD837541E0B}"/>
              </a:ext>
            </a:extLst>
          </p:cNvPr>
          <p:cNvSpPr>
            <a:spLocks noGrp="1"/>
          </p:cNvSpPr>
          <p:nvPr>
            <p:ph type="title"/>
          </p:nvPr>
        </p:nvSpPr>
        <p:spPr>
          <a:xfrm>
            <a:off x="804672" y="640080"/>
            <a:ext cx="3282696" cy="5257800"/>
          </a:xfrm>
        </p:spPr>
        <p:txBody>
          <a:bodyPr>
            <a:normAutofit/>
          </a:bodyPr>
          <a:lstStyle/>
          <a:p>
            <a:r>
              <a:rPr lang="en-GB" sz="3400" b="1" i="0" u="none" strike="noStrike" baseline="0" dirty="0">
                <a:solidFill>
                  <a:schemeClr val="bg1"/>
                </a:solidFill>
                <a:latin typeface="Century Gothic" panose="020B0502020202020204" pitchFamily="34" charset="0"/>
              </a:rPr>
              <a:t>The problem with traditional behaviour management strategies</a:t>
            </a:r>
            <a:endParaRPr lang="en-GB" sz="3400" dirty="0">
              <a:solidFill>
                <a:schemeClr val="bg1"/>
              </a:solidFill>
            </a:endParaRPr>
          </a:p>
        </p:txBody>
      </p:sp>
      <p:sp>
        <p:nvSpPr>
          <p:cNvPr id="3" name="Content Placeholder 2">
            <a:extLst>
              <a:ext uri="{FF2B5EF4-FFF2-40B4-BE49-F238E27FC236}">
                <a16:creationId xmlns:a16="http://schemas.microsoft.com/office/drawing/2014/main" id="{1CA0BCB0-7973-4BEB-BC35-EE687D855720}"/>
              </a:ext>
            </a:extLst>
          </p:cNvPr>
          <p:cNvSpPr>
            <a:spLocks noGrp="1"/>
          </p:cNvSpPr>
          <p:nvPr>
            <p:ph idx="1"/>
          </p:nvPr>
        </p:nvSpPr>
        <p:spPr>
          <a:xfrm>
            <a:off x="5358384" y="640081"/>
            <a:ext cx="6024654" cy="5257800"/>
          </a:xfrm>
        </p:spPr>
        <p:txBody>
          <a:bodyPr anchor="ctr">
            <a:normAutofit lnSpcReduction="10000"/>
          </a:bodyPr>
          <a:lstStyle/>
          <a:p>
            <a:endParaRPr lang="en-GB" sz="1700" b="0" i="0" u="none" strike="noStrike" baseline="0" dirty="0">
              <a:latin typeface="Century Gothic" panose="020B0502020202020204" pitchFamily="34" charset="0"/>
            </a:endParaRPr>
          </a:p>
          <a:p>
            <a:pPr marL="0" indent="0">
              <a:buNone/>
            </a:pPr>
            <a:r>
              <a:rPr lang="en-GB" sz="2000" b="1" i="0" u="none" strike="noStrike" baseline="0" dirty="0">
                <a:latin typeface="Century Gothic" panose="020B0502020202020204" pitchFamily="34" charset="0"/>
              </a:rPr>
              <a:t>For a child to change their behaviour in response to either threatened punishment (detention, extra work) or future reward (positive referrals, treats, extra play time) they must:</a:t>
            </a:r>
          </a:p>
          <a:p>
            <a:pPr marL="0" indent="0">
              <a:buNone/>
            </a:pPr>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Understand the concept of ‘future earning’ / deferred gratification </a:t>
            </a:r>
          </a:p>
          <a:p>
            <a:pPr marL="0" indent="0">
              <a:buNone/>
            </a:pPr>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Have the impulse control to control reactions</a:t>
            </a:r>
          </a:p>
          <a:p>
            <a:pPr marL="0" indent="0">
              <a:buNone/>
            </a:pPr>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Understand cause and effect</a:t>
            </a:r>
          </a:p>
          <a:p>
            <a:pPr marL="0" indent="0">
              <a:buNone/>
            </a:pPr>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Have some understanding of impact on others</a:t>
            </a:r>
          </a:p>
          <a:p>
            <a:pPr marL="0" indent="0">
              <a:buNone/>
            </a:pPr>
            <a:r>
              <a:rPr lang="en-GB" sz="2000" b="0" i="0" u="none" strike="noStrike" baseline="0" dirty="0">
                <a:latin typeface="Wingdings 3" panose="05040102010807070707" pitchFamily="18" charset="2"/>
              </a:rPr>
              <a:t></a:t>
            </a:r>
            <a:r>
              <a:rPr lang="en-GB" sz="2000" b="0" i="0" u="none" strike="noStrike" baseline="0" dirty="0">
                <a:latin typeface="Century Gothic" panose="020B0502020202020204" pitchFamily="34" charset="0"/>
              </a:rPr>
              <a:t>Be able to regulate emotional response</a:t>
            </a:r>
          </a:p>
          <a:p>
            <a:endParaRPr lang="en-GB" sz="2000" b="0" i="0" u="none" strike="noStrike" baseline="0" dirty="0">
              <a:latin typeface="Century Gothic" panose="020B0502020202020204" pitchFamily="34" charset="0"/>
            </a:endParaRPr>
          </a:p>
          <a:p>
            <a:r>
              <a:rPr lang="en-GB" sz="2000" b="0" i="0" u="none" strike="noStrike" baseline="0" dirty="0">
                <a:latin typeface="Wingdings 3" panose="05040102010807070707" pitchFamily="18" charset="2"/>
              </a:rPr>
              <a:t></a:t>
            </a:r>
            <a:r>
              <a:rPr lang="en-GB" sz="2000" b="1" i="0" u="none" strike="noStrike" baseline="0" dirty="0">
                <a:latin typeface="Century Gothic" panose="020B0502020202020204" pitchFamily="34" charset="0"/>
              </a:rPr>
              <a:t>Children with FASD generally do not have these skills </a:t>
            </a:r>
          </a:p>
          <a:p>
            <a:endParaRPr lang="en-GB" sz="1700" dirty="0"/>
          </a:p>
        </p:txBody>
      </p:sp>
    </p:spTree>
    <p:extLst>
      <p:ext uri="{BB962C8B-B14F-4D97-AF65-F5344CB8AC3E}">
        <p14:creationId xmlns:p14="http://schemas.microsoft.com/office/powerpoint/2010/main" val="1468688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53FF46-757B-498C-BB52-1151EDB308A1}"/>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Teachers of children/ YP with FASD will need to:</a:t>
            </a:r>
          </a:p>
        </p:txBody>
      </p:sp>
      <p:sp>
        <p:nvSpPr>
          <p:cNvPr id="3" name="Content Placeholder 2">
            <a:extLst>
              <a:ext uri="{FF2B5EF4-FFF2-40B4-BE49-F238E27FC236}">
                <a16:creationId xmlns:a16="http://schemas.microsoft.com/office/drawing/2014/main" id="{4EC5C2A2-5C9E-4EA5-AF1C-A80AFEE2ECCC}"/>
              </a:ext>
            </a:extLst>
          </p:cNvPr>
          <p:cNvSpPr>
            <a:spLocks noGrp="1"/>
          </p:cNvSpPr>
          <p:nvPr>
            <p:ph idx="1"/>
          </p:nvPr>
        </p:nvSpPr>
        <p:spPr>
          <a:xfrm>
            <a:off x="5358384" y="640081"/>
            <a:ext cx="6024654" cy="5257800"/>
          </a:xfrm>
        </p:spPr>
        <p:txBody>
          <a:bodyPr anchor="ctr">
            <a:normAutofit/>
          </a:bodyPr>
          <a:lstStyle/>
          <a:p>
            <a:endParaRPr lang="en-GB" sz="1500" b="0" i="0" u="none" strike="noStrike" baseline="0" dirty="0">
              <a:latin typeface="Century Gothic" panose="020B0502020202020204" pitchFamily="34" charset="0"/>
            </a:endParaRPr>
          </a:p>
          <a:p>
            <a:r>
              <a:rPr lang="en-GB" sz="1500" b="0" i="0" u="none" strike="noStrike" baseline="0" dirty="0">
                <a:latin typeface="Century Gothic" panose="020B0502020202020204" pitchFamily="34" charset="0"/>
              </a:rPr>
              <a:t>Provide the scaffolding around the child’s executive functioning impairment.</a:t>
            </a:r>
          </a:p>
          <a:p>
            <a:r>
              <a:rPr lang="en-GB" sz="1500" b="0" i="0" u="none" strike="noStrike" baseline="0" dirty="0">
                <a:latin typeface="Century Gothic" panose="020B0502020202020204" pitchFamily="34" charset="0"/>
              </a:rPr>
              <a:t>Remember they will not fully understand the link between behaviour and consequences, even if they tell you they do.</a:t>
            </a:r>
          </a:p>
          <a:p>
            <a:r>
              <a:rPr lang="en-GB" sz="1500" b="0" i="0" u="none" strike="noStrike" baseline="0" dirty="0">
                <a:latin typeface="Century Gothic" panose="020B0502020202020204" pitchFamily="34" charset="0"/>
              </a:rPr>
              <a:t>Repeat. A lot. </a:t>
            </a:r>
          </a:p>
          <a:p>
            <a:endParaRPr lang="en-GB" sz="1500" b="0" i="0" u="none" strike="noStrike" baseline="0" dirty="0">
              <a:latin typeface="Century Gothic" panose="020B0502020202020204" pitchFamily="34" charset="0"/>
            </a:endParaRPr>
          </a:p>
          <a:p>
            <a:r>
              <a:rPr lang="en-GB" sz="1500" dirty="0">
                <a:latin typeface="Century Gothic" panose="020B0502020202020204" pitchFamily="34" charset="0"/>
              </a:rPr>
              <a:t>R</a:t>
            </a:r>
            <a:r>
              <a:rPr lang="en-GB" sz="1500" b="0" i="0" u="none" strike="noStrike" baseline="0" dirty="0">
                <a:latin typeface="Century Gothic" panose="020B0502020202020204" pitchFamily="34" charset="0"/>
              </a:rPr>
              <a:t>emember the child will struggle to transfer learning a skill from one environment to another… hence the repetition.</a:t>
            </a:r>
          </a:p>
          <a:p>
            <a:endParaRPr lang="en-GB" sz="1500" b="0" i="0" u="none" strike="noStrike" baseline="0" dirty="0">
              <a:latin typeface="Century Gothic" panose="020B0502020202020204" pitchFamily="34" charset="0"/>
            </a:endParaRPr>
          </a:p>
          <a:p>
            <a:r>
              <a:rPr lang="en-GB" sz="1500" b="0" i="0" u="none" strike="noStrike" baseline="0" dirty="0">
                <a:latin typeface="Century Gothic" panose="020B0502020202020204" pitchFamily="34" charset="0"/>
              </a:rPr>
              <a:t>Supervise, supervise, supervise..</a:t>
            </a:r>
          </a:p>
          <a:p>
            <a:endParaRPr lang="en-GB" sz="1500" b="0" i="0" u="none" strike="noStrike" baseline="0" dirty="0">
              <a:latin typeface="Century Gothic" panose="020B0502020202020204" pitchFamily="34" charset="0"/>
            </a:endParaRPr>
          </a:p>
          <a:p>
            <a:r>
              <a:rPr lang="en-GB" sz="1500" b="0" i="0" u="none" strike="noStrike" baseline="0" dirty="0">
                <a:latin typeface="Century Gothic" panose="020B0502020202020204" pitchFamily="34" charset="0"/>
              </a:rPr>
              <a:t>Accept that there are some skills they may never fully master and will always need support with.</a:t>
            </a:r>
          </a:p>
          <a:p>
            <a:r>
              <a:rPr lang="en-GB" sz="1500" b="0" i="0" u="none" strike="noStrike" baseline="0" dirty="0">
                <a:latin typeface="Century Gothic" panose="020B0502020202020204" pitchFamily="34" charset="0"/>
              </a:rPr>
              <a:t>Manage your own expectations –this is organic brain damage, not a ‘behaviour problem’.</a:t>
            </a:r>
          </a:p>
          <a:p>
            <a:r>
              <a:rPr lang="en-GB" sz="1500" b="1" i="0" u="none" strike="noStrike" baseline="0" dirty="0">
                <a:latin typeface="Century Gothic" panose="020B0502020202020204" pitchFamily="34" charset="0"/>
              </a:rPr>
              <a:t>Think ‘can’t’ not ‘won’t</a:t>
            </a:r>
            <a:r>
              <a:rPr lang="en-GB" sz="1500" b="0" i="0" u="none" strike="noStrike" baseline="0" dirty="0">
                <a:latin typeface="Century Gothic" panose="020B0502020202020204" pitchFamily="34" charset="0"/>
              </a:rPr>
              <a:t>’ – don’t assume intentionality.</a:t>
            </a:r>
          </a:p>
          <a:p>
            <a:endParaRPr lang="en-GB" sz="1500" dirty="0"/>
          </a:p>
        </p:txBody>
      </p:sp>
    </p:spTree>
    <p:extLst>
      <p:ext uri="{BB962C8B-B14F-4D97-AF65-F5344CB8AC3E}">
        <p14:creationId xmlns:p14="http://schemas.microsoft.com/office/powerpoint/2010/main" val="836361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D0E611-6DF5-43B1-B278-74C47BCBCC10}"/>
              </a:ext>
            </a:extLst>
          </p:cNvPr>
          <p:cNvSpPr>
            <a:spLocks noGrp="1"/>
          </p:cNvSpPr>
          <p:nvPr>
            <p:ph type="title"/>
          </p:nvPr>
        </p:nvSpPr>
        <p:spPr>
          <a:xfrm>
            <a:off x="804672" y="640080"/>
            <a:ext cx="3282696" cy="5257800"/>
          </a:xfrm>
        </p:spPr>
        <p:txBody>
          <a:bodyPr>
            <a:normAutofit/>
          </a:bodyPr>
          <a:lstStyle/>
          <a:p>
            <a:r>
              <a:rPr lang="en-GB" dirty="0">
                <a:solidFill>
                  <a:schemeClr val="bg1"/>
                </a:solidFill>
              </a:rPr>
              <a:t>For teachers of CYP with FASD</a:t>
            </a:r>
          </a:p>
        </p:txBody>
      </p:sp>
      <p:sp>
        <p:nvSpPr>
          <p:cNvPr id="3" name="Content Placeholder 2">
            <a:extLst>
              <a:ext uri="{FF2B5EF4-FFF2-40B4-BE49-F238E27FC236}">
                <a16:creationId xmlns:a16="http://schemas.microsoft.com/office/drawing/2014/main" id="{5AAFCC34-A5D3-4537-B3CB-55F0A6FCABCA}"/>
              </a:ext>
            </a:extLst>
          </p:cNvPr>
          <p:cNvSpPr>
            <a:spLocks noGrp="1"/>
          </p:cNvSpPr>
          <p:nvPr>
            <p:ph idx="1"/>
          </p:nvPr>
        </p:nvSpPr>
        <p:spPr>
          <a:xfrm>
            <a:off x="5358384" y="640081"/>
            <a:ext cx="6024654" cy="5257800"/>
          </a:xfrm>
        </p:spPr>
        <p:txBody>
          <a:bodyPr anchor="ctr">
            <a:normAutofit/>
          </a:bodyPr>
          <a:lstStyle/>
          <a:p>
            <a:r>
              <a:rPr lang="en-GB" sz="2400" b="0" i="0" u="none" strike="noStrike" baseline="0" dirty="0">
                <a:latin typeface="Century Gothic" panose="020B0502020202020204" pitchFamily="34" charset="0"/>
              </a:rPr>
              <a:t>https://www.youtube.com/watch?v=fSsCXnsYKRI</a:t>
            </a:r>
          </a:p>
          <a:p>
            <a:endParaRPr lang="en-GB" sz="2400" dirty="0"/>
          </a:p>
        </p:txBody>
      </p:sp>
    </p:spTree>
    <p:extLst>
      <p:ext uri="{BB962C8B-B14F-4D97-AF65-F5344CB8AC3E}">
        <p14:creationId xmlns:p14="http://schemas.microsoft.com/office/powerpoint/2010/main" val="242641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Rectangle 136">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760CEF-3CC2-43DB-8ECF-876B58A48B24}"/>
              </a:ext>
            </a:extLst>
          </p:cNvPr>
          <p:cNvSpPr>
            <a:spLocks noGrp="1"/>
          </p:cNvSpPr>
          <p:nvPr>
            <p:ph type="title"/>
          </p:nvPr>
        </p:nvSpPr>
        <p:spPr>
          <a:xfrm>
            <a:off x="5764783" y="349664"/>
            <a:ext cx="5845571" cy="1638377"/>
          </a:xfrm>
        </p:spPr>
        <p:txBody>
          <a:bodyPr anchor="b">
            <a:normAutofit/>
          </a:bodyPr>
          <a:lstStyle/>
          <a:p>
            <a:r>
              <a:rPr lang="en-GB" sz="4800" dirty="0"/>
              <a:t>Resources</a:t>
            </a:r>
            <a:br>
              <a:rPr lang="en-GB" sz="4800" dirty="0"/>
            </a:br>
            <a:endParaRPr lang="en-GB" sz="4800" dirty="0"/>
          </a:p>
        </p:txBody>
      </p:sp>
      <p:sp>
        <p:nvSpPr>
          <p:cNvPr id="139" name="Rectangle 138">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364C91C9-9CCD-41C9-9CBC-60EE30CBC318}"/>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8" r="2" b="2"/>
          <a:stretch/>
        </p:blipFill>
        <p:spPr bwMode="auto">
          <a:xfrm>
            <a:off x="535110" y="627954"/>
            <a:ext cx="4235516" cy="53533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1AECFDD-711D-4270-A6A8-9AD643E8AC2D}"/>
              </a:ext>
            </a:extLst>
          </p:cNvPr>
          <p:cNvSpPr>
            <a:spLocks noGrp="1"/>
          </p:cNvSpPr>
          <p:nvPr>
            <p:ph idx="1"/>
          </p:nvPr>
        </p:nvSpPr>
        <p:spPr>
          <a:xfrm>
            <a:off x="5766262" y="2620641"/>
            <a:ext cx="5837750" cy="3023702"/>
          </a:xfrm>
        </p:spPr>
        <p:txBody>
          <a:bodyPr anchor="ctr">
            <a:normAutofit/>
          </a:bodyPr>
          <a:lstStyle/>
          <a:p>
            <a:r>
              <a:rPr lang="en-GB" sz="2000" u="sng" dirty="0">
                <a:effectLst/>
                <a:latin typeface="Calibri" panose="020F0502020204030204" pitchFamily="34" charset="0"/>
                <a:ea typeface="Calibri" panose="020F0502020204030204" pitchFamily="34" charset="0"/>
                <a:hlinkClick r:id="rId3"/>
              </a:rPr>
              <a:t>https://nationalfasd.org.uk/</a:t>
            </a:r>
            <a:endParaRPr lang="en-GB" sz="2000" u="sng" dirty="0">
              <a:latin typeface="Calibri" panose="020F0502020204030204" pitchFamily="34" charset="0"/>
            </a:endParaRPr>
          </a:p>
          <a:p>
            <a:r>
              <a:rPr lang="en-GB" sz="2000" u="sng" dirty="0">
                <a:effectLst/>
                <a:latin typeface="Calibri" panose="020F0502020204030204" pitchFamily="34" charset="0"/>
                <a:ea typeface="Calibri" panose="020F0502020204030204" pitchFamily="34" charset="0"/>
                <a:hlinkClick r:id="rId4"/>
              </a:rPr>
              <a:t>https://fasd.me/</a:t>
            </a:r>
            <a:endParaRPr lang="en-GB" sz="2000" u="sng" dirty="0">
              <a:effectLst/>
              <a:latin typeface="Calibri" panose="020F0502020204030204" pitchFamily="34" charset="0"/>
              <a:ea typeface="Calibri" panose="020F0502020204030204" pitchFamily="34" charset="0"/>
            </a:endParaRPr>
          </a:p>
          <a:p>
            <a:r>
              <a:rPr lang="en-GB" sz="2000" dirty="0">
                <a:latin typeface="Calibri" panose="020F0502020204030204" pitchFamily="34" charset="0"/>
                <a:ea typeface="Calibri" panose="020F0502020204030204" pitchFamily="34" charset="0"/>
              </a:rPr>
              <a:t>Strategies NOT solutions </a:t>
            </a:r>
            <a:r>
              <a:rPr lang="en-GB" sz="2000" u="sng" dirty="0">
                <a:latin typeface="Calibri" panose="020F0502020204030204" pitchFamily="34" charset="0"/>
                <a:ea typeface="Calibri" panose="020F0502020204030204" pitchFamily="34" charset="0"/>
                <a:hlinkClick r:id="rId5"/>
              </a:rPr>
              <a:t>https://edmontonfetalalcoholnetwork.org/resources/strategies-not-solutions/</a:t>
            </a:r>
            <a:endParaRPr lang="en-GB" sz="2000" u="sng" dirty="0">
              <a:latin typeface="Calibri" panose="020F0502020204030204" pitchFamily="34" charset="0"/>
              <a:ea typeface="Calibri" panose="020F0502020204030204" pitchFamily="34" charset="0"/>
            </a:endParaRPr>
          </a:p>
          <a:p>
            <a:r>
              <a:rPr lang="en-GB" sz="2000" u="sng" dirty="0">
                <a:effectLst/>
                <a:latin typeface="Calibri" panose="020F0502020204030204" pitchFamily="34" charset="0"/>
                <a:ea typeface="Calibri" panose="020F0502020204030204" pitchFamily="34" charset="0"/>
              </a:rPr>
              <a:t>https://tinyurl.com/GuernseyOTSensoryStrategies</a:t>
            </a:r>
            <a:endParaRPr lang="en-GB" sz="2000" dirty="0">
              <a:effectLst/>
              <a:latin typeface="Calibri" panose="020F0502020204030204" pitchFamily="34" charset="0"/>
              <a:ea typeface="Calibri" panose="020F0502020204030204" pitchFamily="34" charset="0"/>
            </a:endParaRPr>
          </a:p>
          <a:p>
            <a:endParaRPr lang="en-GB" sz="2000" dirty="0"/>
          </a:p>
          <a:p>
            <a:endParaRPr lang="en-GB" sz="2000" dirty="0"/>
          </a:p>
        </p:txBody>
      </p:sp>
    </p:spTree>
    <p:extLst>
      <p:ext uri="{BB962C8B-B14F-4D97-AF65-F5344CB8AC3E}">
        <p14:creationId xmlns:p14="http://schemas.microsoft.com/office/powerpoint/2010/main" val="2533138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DC6596-720C-4D24-A8CC-378B585219EE}"/>
              </a:ext>
            </a:extLst>
          </p:cNvPr>
          <p:cNvSpPr>
            <a:spLocks noGrp="1"/>
          </p:cNvSpPr>
          <p:nvPr>
            <p:ph type="title"/>
          </p:nvPr>
        </p:nvSpPr>
        <p:spPr>
          <a:xfrm>
            <a:off x="804671" y="640263"/>
            <a:ext cx="3284331" cy="5254510"/>
          </a:xfrm>
        </p:spPr>
        <p:txBody>
          <a:bodyPr>
            <a:normAutofit/>
          </a:bodyPr>
          <a:lstStyle/>
          <a:p>
            <a:r>
              <a:rPr lang="en-GB" dirty="0"/>
              <a:t>Myth busting</a:t>
            </a:r>
          </a:p>
        </p:txBody>
      </p:sp>
      <p:sp>
        <p:nvSpPr>
          <p:cNvPr id="3" name="Content Placeholder 2">
            <a:extLst>
              <a:ext uri="{FF2B5EF4-FFF2-40B4-BE49-F238E27FC236}">
                <a16:creationId xmlns:a16="http://schemas.microsoft.com/office/drawing/2014/main" id="{A46BA56C-74EA-4363-8A98-815B6694B071}"/>
              </a:ext>
            </a:extLst>
          </p:cNvPr>
          <p:cNvSpPr>
            <a:spLocks noGrp="1"/>
          </p:cNvSpPr>
          <p:nvPr>
            <p:ph idx="1"/>
          </p:nvPr>
        </p:nvSpPr>
        <p:spPr>
          <a:xfrm>
            <a:off x="5358384" y="640263"/>
            <a:ext cx="6028944" cy="5254510"/>
          </a:xfrm>
        </p:spPr>
        <p:txBody>
          <a:bodyPr anchor="ctr">
            <a:normAutofit/>
          </a:bodyPr>
          <a:lstStyle/>
          <a:p>
            <a:r>
              <a:rPr lang="en-GB" sz="2200" dirty="0">
                <a:solidFill>
                  <a:schemeClr val="bg1"/>
                </a:solidFill>
              </a:rPr>
              <a:t>https://nationalfasd.org.uk/about-fasd/mythbuster/</a:t>
            </a:r>
          </a:p>
        </p:txBody>
      </p:sp>
    </p:spTree>
    <p:extLst>
      <p:ext uri="{BB962C8B-B14F-4D97-AF65-F5344CB8AC3E}">
        <p14:creationId xmlns:p14="http://schemas.microsoft.com/office/powerpoint/2010/main" val="22641966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815621-3455-415F-85C2-1A7BE8882AC9}"/>
              </a:ext>
            </a:extLst>
          </p:cNvPr>
          <p:cNvSpPr>
            <a:spLocks noGrp="1"/>
          </p:cNvSpPr>
          <p:nvPr>
            <p:ph type="title"/>
          </p:nvPr>
        </p:nvSpPr>
        <p:spPr>
          <a:xfrm>
            <a:off x="863029" y="1012004"/>
            <a:ext cx="3416158" cy="4795408"/>
          </a:xfrm>
        </p:spPr>
        <p:txBody>
          <a:bodyPr>
            <a:normAutofit/>
          </a:bodyPr>
          <a:lstStyle/>
          <a:p>
            <a:r>
              <a:rPr lang="en-GB" dirty="0">
                <a:solidFill>
                  <a:srgbClr val="FFFFFF"/>
                </a:solidFill>
              </a:rPr>
              <a:t>What is FASD?</a:t>
            </a:r>
          </a:p>
        </p:txBody>
      </p:sp>
      <p:graphicFrame>
        <p:nvGraphicFramePr>
          <p:cNvPr id="7" name="Content Placeholder 2" descr="A table with two boxes explaining what FASD is.">
            <a:extLst>
              <a:ext uri="{FF2B5EF4-FFF2-40B4-BE49-F238E27FC236}">
                <a16:creationId xmlns:a16="http://schemas.microsoft.com/office/drawing/2014/main" id="{173CA559-C4E6-4A19-9418-C00193D4CA54}"/>
              </a:ext>
            </a:extLst>
          </p:cNvPr>
          <p:cNvGraphicFramePr>
            <a:graphicFrameLocks noGrp="1"/>
          </p:cNvGraphicFramePr>
          <p:nvPr>
            <p:ph idx="1"/>
            <p:extLst>
              <p:ext uri="{D42A27DB-BD31-4B8C-83A1-F6EECF244321}">
                <p14:modId xmlns:p14="http://schemas.microsoft.com/office/powerpoint/2010/main" val="86971332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111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A827-FB30-43DC-91C3-2B18DBCF9ECB}"/>
              </a:ext>
            </a:extLst>
          </p:cNvPr>
          <p:cNvSpPr>
            <a:spLocks noGrp="1"/>
          </p:cNvSpPr>
          <p:nvPr>
            <p:ph type="title"/>
          </p:nvPr>
        </p:nvSpPr>
        <p:spPr/>
        <p:txBody>
          <a:bodyPr/>
          <a:lstStyle/>
          <a:p>
            <a:r>
              <a:rPr lang="en-GB" dirty="0"/>
              <a:t>Impact on foetus </a:t>
            </a:r>
          </a:p>
        </p:txBody>
      </p:sp>
      <p:pic>
        <p:nvPicPr>
          <p:cNvPr id="5" name="Content Placeholder 4" descr="A chart showing the impact on a foetus. ">
            <a:extLst>
              <a:ext uri="{FF2B5EF4-FFF2-40B4-BE49-F238E27FC236}">
                <a16:creationId xmlns:a16="http://schemas.microsoft.com/office/drawing/2014/main" id="{E791D1A4-2378-45E4-AF90-BCA24D68DB1D}"/>
              </a:ext>
            </a:extLst>
          </p:cNvPr>
          <p:cNvPicPr>
            <a:picLocks noGrp="1" noChangeAspect="1"/>
          </p:cNvPicPr>
          <p:nvPr>
            <p:ph idx="1"/>
          </p:nvPr>
        </p:nvPicPr>
        <p:blipFill>
          <a:blip r:embed="rId2"/>
          <a:stretch>
            <a:fillRect/>
          </a:stretch>
        </p:blipFill>
        <p:spPr>
          <a:xfrm>
            <a:off x="2552700" y="1819275"/>
            <a:ext cx="7181851" cy="4467225"/>
          </a:xfrm>
        </p:spPr>
      </p:pic>
    </p:spTree>
    <p:extLst>
      <p:ext uri="{BB962C8B-B14F-4D97-AF65-F5344CB8AC3E}">
        <p14:creationId xmlns:p14="http://schemas.microsoft.com/office/powerpoint/2010/main" val="32376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6875-D474-4991-BA4B-807A04B39320}"/>
              </a:ext>
            </a:extLst>
          </p:cNvPr>
          <p:cNvSpPr>
            <a:spLocks noGrp="1"/>
          </p:cNvSpPr>
          <p:nvPr>
            <p:ph type="title"/>
          </p:nvPr>
        </p:nvSpPr>
        <p:spPr>
          <a:xfrm>
            <a:off x="838200" y="209550"/>
            <a:ext cx="10515600" cy="1444360"/>
          </a:xfrm>
        </p:spPr>
        <p:txBody>
          <a:bodyPr>
            <a:noAutofit/>
          </a:bodyPr>
          <a:lstStyle/>
          <a:p>
            <a:r>
              <a:rPr lang="en-GB" sz="2800" dirty="0"/>
              <a:t>Diagnostic terms</a:t>
            </a:r>
            <a:br>
              <a:rPr lang="en-GB" sz="2800" dirty="0"/>
            </a:br>
            <a:r>
              <a:rPr lang="en-GB" sz="2800" b="1" dirty="0"/>
              <a:t>FASD- with sentinel facial features </a:t>
            </a:r>
            <a:r>
              <a:rPr lang="en-GB" sz="2800" dirty="0"/>
              <a:t>(Formerly FAS- Foetal Alcohol Syndrome)</a:t>
            </a:r>
            <a:br>
              <a:rPr lang="en-GB" sz="2800" dirty="0"/>
            </a:br>
            <a:endParaRPr lang="en-GB" sz="2800" dirty="0"/>
          </a:p>
        </p:txBody>
      </p:sp>
      <p:pic>
        <p:nvPicPr>
          <p:cNvPr id="1026" name="Picture 2" descr="FAS features">
            <a:extLst>
              <a:ext uri="{FF2B5EF4-FFF2-40B4-BE49-F238E27FC236}">
                <a16:creationId xmlns:a16="http://schemas.microsoft.com/office/drawing/2014/main" id="{445F4581-9C6B-484F-B6DD-CCD323493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24393"/>
            <a:ext cx="5400675" cy="3076575"/>
          </a:xfrm>
          <a:prstGeom prst="rect">
            <a:avLst/>
          </a:prstGeom>
          <a:noFill/>
          <a:extLst>
            <a:ext uri="{909E8E84-426E-40DD-AFC4-6F175D3DCCD1}">
              <a14:hiddenFill xmlns:a14="http://schemas.microsoft.com/office/drawing/2010/main">
                <a:solidFill>
                  <a:srgbClr val="FFFFFF"/>
                </a:solidFill>
              </a14:hiddenFill>
            </a:ext>
          </a:extLst>
        </p:spPr>
      </p:pic>
      <p:sp>
        <p:nvSpPr>
          <p:cNvPr id="1032" name="Content Placeholder 1031">
            <a:extLst>
              <a:ext uri="{FF2B5EF4-FFF2-40B4-BE49-F238E27FC236}">
                <a16:creationId xmlns:a16="http://schemas.microsoft.com/office/drawing/2014/main" id="{A7646897-D475-418B-A96E-4F558A6033D2}"/>
              </a:ext>
            </a:extLst>
          </p:cNvPr>
          <p:cNvSpPr>
            <a:spLocks noGrp="1"/>
          </p:cNvSpPr>
          <p:nvPr>
            <p:ph idx="1"/>
          </p:nvPr>
        </p:nvSpPr>
        <p:spPr>
          <a:xfrm>
            <a:off x="7552944" y="1825625"/>
            <a:ext cx="3800856" cy="4303464"/>
          </a:xfrm>
        </p:spPr>
        <p:txBody>
          <a:bodyPr>
            <a:normAutofit/>
          </a:bodyPr>
          <a:lstStyle/>
          <a:p>
            <a:r>
              <a:rPr lang="en-GB" sz="1400" dirty="0">
                <a:solidFill>
                  <a:srgbClr val="564D39"/>
                </a:solidFill>
                <a:latin typeface="Arvo"/>
              </a:rPr>
              <a:t>This</a:t>
            </a:r>
            <a:r>
              <a:rPr lang="en-GB" sz="1400" b="0" i="0" dirty="0">
                <a:solidFill>
                  <a:srgbClr val="564D39"/>
                </a:solidFill>
                <a:effectLst/>
                <a:latin typeface="Arvo"/>
              </a:rPr>
              <a:t> is on the most severe end of the FASD spectrum. It describes people with the greatest alcohol effects, causing signs and symptoms so distinct that the diagnosis is based on special measurements and findings in each of the 3 following areas:</a:t>
            </a:r>
          </a:p>
          <a:p>
            <a:pPr algn="l">
              <a:buFont typeface="Arial" panose="020B0604020202020204" pitchFamily="34" charset="0"/>
              <a:buChar char="•"/>
            </a:pPr>
            <a:r>
              <a:rPr lang="en-GB" sz="1400" b="0" i="0" dirty="0">
                <a:solidFill>
                  <a:srgbClr val="564D39"/>
                </a:solidFill>
                <a:effectLst/>
                <a:latin typeface="Arvo"/>
              </a:rPr>
              <a:t>Three specific facial abnormalities: smooth philtrum (the area between nose and upper lip), thin upper lip, small palpebral fissures (the horizontal eye openings)</a:t>
            </a:r>
            <a:br>
              <a:rPr lang="en-GB" sz="1400" b="0" i="0" dirty="0">
                <a:solidFill>
                  <a:srgbClr val="564D39"/>
                </a:solidFill>
                <a:effectLst/>
                <a:latin typeface="Arvo"/>
              </a:rPr>
            </a:br>
            <a:endParaRPr lang="en-GB" sz="1400" b="0" i="0" dirty="0">
              <a:solidFill>
                <a:srgbClr val="564D39"/>
              </a:solidFill>
              <a:effectLst/>
              <a:latin typeface="Arvo"/>
            </a:endParaRPr>
          </a:p>
          <a:p>
            <a:pPr algn="l">
              <a:buFont typeface="Arial" panose="020B0604020202020204" pitchFamily="34" charset="0"/>
              <a:buChar char="•"/>
            </a:pPr>
            <a:r>
              <a:rPr lang="en-GB" sz="1400" b="0" i="0" dirty="0">
                <a:solidFill>
                  <a:srgbClr val="564D39"/>
                </a:solidFill>
                <a:effectLst/>
                <a:latin typeface="Arvo"/>
              </a:rPr>
              <a:t>Growth deficit (lower than average height, weight or both)</a:t>
            </a:r>
          </a:p>
          <a:p>
            <a:pPr algn="l">
              <a:buFont typeface="Arial" panose="020B0604020202020204" pitchFamily="34" charset="0"/>
              <a:buChar char="•"/>
            </a:pPr>
            <a:r>
              <a:rPr lang="en-GB" sz="1400" b="0" i="0" dirty="0">
                <a:solidFill>
                  <a:srgbClr val="564D39"/>
                </a:solidFill>
                <a:effectLst/>
                <a:latin typeface="Arvo"/>
              </a:rPr>
              <a:t>Central nervous system (CNS) abnormalities (structural, neurologic, functional, or a combination of these)</a:t>
            </a:r>
          </a:p>
          <a:p>
            <a:pPr marL="0" indent="0">
              <a:buNone/>
            </a:pPr>
            <a:r>
              <a:rPr lang="en-US" sz="1100" dirty="0"/>
              <a:t>Ref: healthy</a:t>
            </a:r>
          </a:p>
        </p:txBody>
      </p:sp>
    </p:spTree>
    <p:extLst>
      <p:ext uri="{BB962C8B-B14F-4D97-AF65-F5344CB8AC3E}">
        <p14:creationId xmlns:p14="http://schemas.microsoft.com/office/powerpoint/2010/main" val="185689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F462-E09F-4109-A5A8-622D69FBEEA7}"/>
              </a:ext>
            </a:extLst>
          </p:cNvPr>
          <p:cNvSpPr>
            <a:spLocks noGrp="1"/>
          </p:cNvSpPr>
          <p:nvPr>
            <p:ph type="title"/>
          </p:nvPr>
        </p:nvSpPr>
        <p:spPr/>
        <p:txBody>
          <a:bodyPr/>
          <a:lstStyle/>
          <a:p>
            <a:r>
              <a:rPr lang="en-GB" sz="4400" dirty="0"/>
              <a:t>Diagnosis </a:t>
            </a:r>
            <a:br>
              <a:rPr lang="en-GB" sz="4400" dirty="0"/>
            </a:br>
            <a:r>
              <a:rPr lang="en-GB" sz="4400" dirty="0"/>
              <a:t>FASD: pFAS- Partial Foetal Alcohol Syndrome</a:t>
            </a:r>
            <a:endParaRPr lang="en-GB" dirty="0"/>
          </a:p>
        </p:txBody>
      </p:sp>
      <p:sp>
        <p:nvSpPr>
          <p:cNvPr id="3" name="Content Placeholder 2">
            <a:extLst>
              <a:ext uri="{FF2B5EF4-FFF2-40B4-BE49-F238E27FC236}">
                <a16:creationId xmlns:a16="http://schemas.microsoft.com/office/drawing/2014/main" id="{DD60477C-D8C1-4B44-9560-9CF540C6B7A3}"/>
              </a:ext>
            </a:extLst>
          </p:cNvPr>
          <p:cNvSpPr>
            <a:spLocks noGrp="1"/>
          </p:cNvSpPr>
          <p:nvPr>
            <p:ph idx="1"/>
          </p:nvPr>
        </p:nvSpPr>
        <p:spPr/>
        <p:txBody>
          <a:bodyPr/>
          <a:lstStyle/>
          <a:p>
            <a:r>
              <a:rPr lang="en-GB" b="0" i="0" dirty="0">
                <a:solidFill>
                  <a:srgbClr val="564D39"/>
                </a:solidFill>
                <a:effectLst/>
                <a:latin typeface="Arvo"/>
              </a:rPr>
              <a:t>When a person does not meet the full diagnostic criteria for FAS but has a history of prenatal alcohol exposure and some of the facial abnormalities, as well as a growth problem or CNS abnormalities that person is considered to have partial FAS (pFAS).</a:t>
            </a:r>
            <a:endParaRPr lang="en-GB" dirty="0"/>
          </a:p>
        </p:txBody>
      </p:sp>
    </p:spTree>
    <p:extLst>
      <p:ext uri="{BB962C8B-B14F-4D97-AF65-F5344CB8AC3E}">
        <p14:creationId xmlns:p14="http://schemas.microsoft.com/office/powerpoint/2010/main" val="39296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8BE2-0348-4C7A-B24B-82720BB468E7}"/>
              </a:ext>
            </a:extLst>
          </p:cNvPr>
          <p:cNvSpPr>
            <a:spLocks noGrp="1"/>
          </p:cNvSpPr>
          <p:nvPr>
            <p:ph type="title"/>
          </p:nvPr>
        </p:nvSpPr>
        <p:spPr/>
        <p:txBody>
          <a:bodyPr/>
          <a:lstStyle/>
          <a:p>
            <a:r>
              <a:rPr lang="en-GB" sz="4400" dirty="0"/>
              <a:t>Diagnosis</a:t>
            </a:r>
            <a:br>
              <a:rPr lang="en-GB" sz="4400" dirty="0"/>
            </a:br>
            <a:r>
              <a:rPr lang="en-GB" sz="4400" dirty="0"/>
              <a:t>FASD: ARND- Alcohol Related Neuro</a:t>
            </a:r>
            <a:endParaRPr lang="en-GB" dirty="0"/>
          </a:p>
        </p:txBody>
      </p:sp>
      <p:sp>
        <p:nvSpPr>
          <p:cNvPr id="3" name="Content Placeholder 2">
            <a:extLst>
              <a:ext uri="{FF2B5EF4-FFF2-40B4-BE49-F238E27FC236}">
                <a16:creationId xmlns:a16="http://schemas.microsoft.com/office/drawing/2014/main" id="{7E408026-311B-4022-8FC5-EC2ED6F78B63}"/>
              </a:ext>
            </a:extLst>
          </p:cNvPr>
          <p:cNvSpPr>
            <a:spLocks noGrp="1"/>
          </p:cNvSpPr>
          <p:nvPr>
            <p:ph idx="1"/>
          </p:nvPr>
        </p:nvSpPr>
        <p:spPr/>
        <p:txBody>
          <a:bodyPr>
            <a:normAutofit fontScale="92500"/>
          </a:bodyPr>
          <a:lstStyle/>
          <a:p>
            <a:pPr algn="l"/>
            <a:r>
              <a:rPr lang="en-GB" b="0" i="0" dirty="0">
                <a:solidFill>
                  <a:srgbClr val="564D39"/>
                </a:solidFill>
                <a:effectLst/>
                <a:latin typeface="Arvo"/>
              </a:rPr>
              <a:t>People with ARND do not have abnormal facial features or growth problems, but do have problems with how their brain and nervous system were formed as well as how they function. These individuals may have:</a:t>
            </a:r>
          </a:p>
          <a:p>
            <a:pPr algn="l"/>
            <a:r>
              <a:rPr lang="en-GB" dirty="0">
                <a:solidFill>
                  <a:srgbClr val="564D39"/>
                </a:solidFill>
                <a:latin typeface="Arvo"/>
              </a:rPr>
              <a:t>developmental disabilities</a:t>
            </a:r>
            <a:endParaRPr lang="en-GB" b="0" i="0" dirty="0">
              <a:solidFill>
                <a:srgbClr val="564D39"/>
              </a:solidFill>
              <a:effectLst/>
              <a:latin typeface="Arvo"/>
            </a:endParaRPr>
          </a:p>
          <a:p>
            <a:pPr algn="l">
              <a:buFont typeface="Arial" panose="020B0604020202020204" pitchFamily="34" charset="0"/>
              <a:buChar char="•"/>
            </a:pPr>
            <a:r>
              <a:rPr lang="en-GB" b="0" i="0" dirty="0">
                <a:solidFill>
                  <a:srgbClr val="564D39"/>
                </a:solidFill>
                <a:effectLst/>
                <a:latin typeface="Arvo"/>
              </a:rPr>
              <a:t>Behaviour or learning problems</a:t>
            </a:r>
          </a:p>
          <a:p>
            <a:pPr algn="l">
              <a:buFont typeface="Arial" panose="020B0604020202020204" pitchFamily="34" charset="0"/>
              <a:buChar char="•"/>
            </a:pPr>
            <a:r>
              <a:rPr lang="en-GB" b="0" i="0" dirty="0">
                <a:solidFill>
                  <a:srgbClr val="564D39"/>
                </a:solidFill>
                <a:effectLst/>
                <a:latin typeface="Arvo"/>
              </a:rPr>
              <a:t>Nerve or brain abnormalities</a:t>
            </a:r>
          </a:p>
          <a:p>
            <a:pPr algn="l"/>
            <a:r>
              <a:rPr lang="en-GB" b="0" i="0" dirty="0">
                <a:solidFill>
                  <a:srgbClr val="564D39"/>
                </a:solidFill>
                <a:effectLst/>
                <a:latin typeface="Arvo"/>
              </a:rPr>
              <a:t>In particular, a 2011 US convened committee that reviewed the science noted that these children are most likely to have problems with </a:t>
            </a:r>
            <a:r>
              <a:rPr lang="en-GB" b="0" i="1" dirty="0">
                <a:solidFill>
                  <a:srgbClr val="564D39"/>
                </a:solidFill>
                <a:effectLst/>
                <a:latin typeface="Arvo"/>
              </a:rPr>
              <a:t>neurocognitive development, adaptive functioning, and or behaviour regulation.</a:t>
            </a:r>
            <a:endParaRPr lang="en-GB" b="0" i="0" dirty="0">
              <a:solidFill>
                <a:srgbClr val="564D39"/>
              </a:solidFill>
              <a:effectLst/>
              <a:latin typeface="Arvo"/>
            </a:endParaRPr>
          </a:p>
          <a:p>
            <a:endParaRPr lang="en-GB" dirty="0"/>
          </a:p>
        </p:txBody>
      </p:sp>
    </p:spTree>
    <p:extLst>
      <p:ext uri="{BB962C8B-B14F-4D97-AF65-F5344CB8AC3E}">
        <p14:creationId xmlns:p14="http://schemas.microsoft.com/office/powerpoint/2010/main" val="374006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A9F0-9E4E-4A08-B125-C4CFABA14CCB}"/>
              </a:ext>
            </a:extLst>
          </p:cNvPr>
          <p:cNvSpPr>
            <a:spLocks noGrp="1"/>
          </p:cNvSpPr>
          <p:nvPr>
            <p:ph type="title"/>
          </p:nvPr>
        </p:nvSpPr>
        <p:spPr/>
        <p:txBody>
          <a:bodyPr/>
          <a:lstStyle/>
          <a:p>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Diagnosis</a:t>
            </a:r>
            <a:b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FASD: Alcohol-Related Birth Defects (ARBD)</a:t>
            </a:r>
            <a:endParaRPr lang="en-GB" dirty="0"/>
          </a:p>
        </p:txBody>
      </p:sp>
      <p:sp>
        <p:nvSpPr>
          <p:cNvPr id="3" name="Content Placeholder 2">
            <a:extLst>
              <a:ext uri="{FF2B5EF4-FFF2-40B4-BE49-F238E27FC236}">
                <a16:creationId xmlns:a16="http://schemas.microsoft.com/office/drawing/2014/main" id="{67F1381B-957A-4BFF-B17C-F8150EC77765}"/>
              </a:ext>
            </a:extLst>
          </p:cNvPr>
          <p:cNvSpPr>
            <a:spLocks noGrp="1"/>
          </p:cNvSpPr>
          <p:nvPr>
            <p:ph idx="1"/>
          </p:nvPr>
        </p:nvSpPr>
        <p:spPr/>
        <p:txBody>
          <a:bodyPr/>
          <a:lstStyle/>
          <a:p>
            <a:pPr algn="l"/>
            <a:r>
              <a:rPr lang="en-GB" b="0" i="0" dirty="0">
                <a:solidFill>
                  <a:srgbClr val="564D39"/>
                </a:solidFill>
                <a:effectLst/>
                <a:latin typeface="Arvo"/>
              </a:rPr>
              <a:t>People with ARBD have problems with how some of their organs were formed and or how they function, including:</a:t>
            </a:r>
          </a:p>
          <a:p>
            <a:pPr algn="l">
              <a:buFont typeface="Arial" panose="020B0604020202020204" pitchFamily="34" charset="0"/>
              <a:buChar char="•"/>
            </a:pPr>
            <a:r>
              <a:rPr lang="en-GB" b="0" i="0" dirty="0">
                <a:solidFill>
                  <a:srgbClr val="564D39"/>
                </a:solidFill>
                <a:effectLst/>
                <a:latin typeface="Arvo"/>
              </a:rPr>
              <a:t>Heart</a:t>
            </a:r>
          </a:p>
          <a:p>
            <a:pPr algn="l">
              <a:buFont typeface="Arial" panose="020B0604020202020204" pitchFamily="34" charset="0"/>
              <a:buChar char="•"/>
            </a:pPr>
            <a:r>
              <a:rPr lang="en-GB" b="0" i="0" dirty="0">
                <a:solidFill>
                  <a:srgbClr val="564D39"/>
                </a:solidFill>
                <a:effectLst/>
                <a:latin typeface="Arvo"/>
              </a:rPr>
              <a:t>Kidney</a:t>
            </a:r>
          </a:p>
          <a:p>
            <a:pPr algn="l">
              <a:buFont typeface="Arial" panose="020B0604020202020204" pitchFamily="34" charset="0"/>
              <a:buChar char="•"/>
            </a:pPr>
            <a:r>
              <a:rPr lang="en-GB" b="0" i="0" dirty="0">
                <a:solidFill>
                  <a:srgbClr val="564D39"/>
                </a:solidFill>
                <a:effectLst/>
                <a:latin typeface="Arvo"/>
              </a:rPr>
              <a:t>Bones (possibly the spine)</a:t>
            </a:r>
          </a:p>
          <a:p>
            <a:pPr algn="l">
              <a:buFont typeface="Arial" panose="020B0604020202020204" pitchFamily="34" charset="0"/>
              <a:buChar char="•"/>
            </a:pPr>
            <a:r>
              <a:rPr lang="en-GB" b="0" i="0" dirty="0">
                <a:solidFill>
                  <a:srgbClr val="564D39"/>
                </a:solidFill>
                <a:effectLst/>
                <a:latin typeface="Arvo"/>
              </a:rPr>
              <a:t>Hearing</a:t>
            </a:r>
          </a:p>
          <a:p>
            <a:pPr algn="l">
              <a:buFont typeface="Arial" panose="020B0604020202020204" pitchFamily="34" charset="0"/>
              <a:buChar char="•"/>
            </a:pPr>
            <a:r>
              <a:rPr lang="en-GB" b="0" i="0" dirty="0">
                <a:solidFill>
                  <a:srgbClr val="564D39"/>
                </a:solidFill>
                <a:effectLst/>
                <a:latin typeface="Arvo"/>
              </a:rPr>
              <a:t>Vision</a:t>
            </a:r>
          </a:p>
          <a:p>
            <a:pPr marL="0" indent="0" algn="l">
              <a:buNone/>
            </a:pPr>
            <a:r>
              <a:rPr lang="en-GB" b="0" i="0" dirty="0">
                <a:solidFill>
                  <a:srgbClr val="564D39"/>
                </a:solidFill>
                <a:effectLst/>
                <a:latin typeface="Arvo"/>
              </a:rPr>
              <a:t>These individuals also may have one of the other FASDs.</a:t>
            </a:r>
          </a:p>
          <a:p>
            <a:pPr marL="0" indent="0">
              <a:buNone/>
            </a:pPr>
            <a:endParaRPr lang="en-GB" dirty="0"/>
          </a:p>
        </p:txBody>
      </p:sp>
    </p:spTree>
    <p:extLst>
      <p:ext uri="{BB962C8B-B14F-4D97-AF65-F5344CB8AC3E}">
        <p14:creationId xmlns:p14="http://schemas.microsoft.com/office/powerpoint/2010/main" val="321784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2134</Words>
  <Application>Microsoft Office PowerPoint</Application>
  <PresentationFormat>Widescreen</PresentationFormat>
  <Paragraphs>252</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Arvo</vt:lpstr>
      <vt:lpstr>Calibri</vt:lpstr>
      <vt:lpstr>Calibri Light</vt:lpstr>
      <vt:lpstr>Century Gothic</vt:lpstr>
      <vt:lpstr>M PLUS Rounded 1c</vt:lpstr>
      <vt:lpstr>Wingdings 3</vt:lpstr>
      <vt:lpstr>Office Theme</vt:lpstr>
      <vt:lpstr>FASD Foetal Alcohol Spectrum Disorder</vt:lpstr>
      <vt:lpstr>Vulnerable children and education</vt:lpstr>
      <vt:lpstr>Session aims</vt:lpstr>
      <vt:lpstr>What is FASD?</vt:lpstr>
      <vt:lpstr>Impact on foetus </vt:lpstr>
      <vt:lpstr>Diagnostic terms FASD- with sentinel facial features (Formerly FAS- Foetal Alcohol Syndrome) </vt:lpstr>
      <vt:lpstr>Diagnosis  FASD: pFAS- Partial Foetal Alcohol Syndrome</vt:lpstr>
      <vt:lpstr>Diagnosis FASD: ARND- Alcohol Related Neuro</vt:lpstr>
      <vt:lpstr>Diagnosis FASD: Alcohol-Related Birth Defects (ARBD)</vt:lpstr>
      <vt:lpstr>Current diagnostic terminology</vt:lpstr>
      <vt:lpstr>Prevalence </vt:lpstr>
      <vt:lpstr>Impact on learning</vt:lpstr>
      <vt:lpstr>The Importance of Neuropsychological Assessment </vt:lpstr>
      <vt:lpstr>‘Textbook’ Neurocognitive Profile in FASD </vt:lpstr>
      <vt:lpstr>The managing director of the brain</vt:lpstr>
      <vt:lpstr>Even with a reasonably normal IQ, children with FASD often lack the core skills required to learn and succeed:</vt:lpstr>
      <vt:lpstr>Problems associated with EF Impairment often begin in school from year one onwards:  </vt:lpstr>
      <vt:lpstr>FASD person at 18 years</vt:lpstr>
      <vt:lpstr>FASD: how does it present?</vt:lpstr>
      <vt:lpstr>If Executive Functioning Impairment associated with FASD is not understood and recognised (particularly in school):</vt:lpstr>
      <vt:lpstr>‘If s/he would just try harder and listen more, s/he could do it..’  </vt:lpstr>
      <vt:lpstr>Stop focusing on IQ! </vt:lpstr>
      <vt:lpstr>FASD and the Classroom: Strategies </vt:lpstr>
      <vt:lpstr>Reducing sensory overload</vt:lpstr>
      <vt:lpstr>ADHD Symptoms within the Context of FASD</vt:lpstr>
      <vt:lpstr>Meltdowns</vt:lpstr>
      <vt:lpstr>General teaching strategies</vt:lpstr>
      <vt:lpstr>Ten fundamental FASD teaching responses</vt:lpstr>
      <vt:lpstr>Strengths to build on:</vt:lpstr>
      <vt:lpstr>Social vulnerability with Peers</vt:lpstr>
      <vt:lpstr>Tendency to repeat past mistakes</vt:lpstr>
      <vt:lpstr>The problem with traditional behaviour management strategies</vt:lpstr>
      <vt:lpstr>Teachers of children/ YP with FASD will need to:</vt:lpstr>
      <vt:lpstr>For teachers of CYP with FASD</vt:lpstr>
      <vt:lpstr>Resources </vt:lpstr>
      <vt:lpstr>Myth busting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FASD Foetal Alcohol Spectrum Disorder</dc:title>
  <dc:creator>Jane Leighton</dc:creator>
  <cp:lastModifiedBy>Sophie Harbut</cp:lastModifiedBy>
  <cp:revision>14</cp:revision>
  <dcterms:created xsi:type="dcterms:W3CDTF">2020-11-30T19:41:29Z</dcterms:created>
  <dcterms:modified xsi:type="dcterms:W3CDTF">2021-12-01T09:21:56Z</dcterms:modified>
</cp:coreProperties>
</file>