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8" r:id="rId6"/>
    <p:sldId id="279" r:id="rId7"/>
    <p:sldId id="257" r:id="rId8"/>
    <p:sldId id="260" r:id="rId9"/>
    <p:sldId id="261" r:id="rId10"/>
    <p:sldId id="263" r:id="rId11"/>
    <p:sldId id="264" r:id="rId12"/>
    <p:sldId id="269" r:id="rId13"/>
    <p:sldId id="272" r:id="rId14"/>
    <p:sldId id="273" r:id="rId15"/>
    <p:sldId id="274" r:id="rId16"/>
    <p:sldId id="275" r:id="rId17"/>
    <p:sldId id="277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FC7"/>
    <a:srgbClr val="FFFFFF"/>
    <a:srgbClr val="030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17F9E-6845-4F14-8D97-548C5E46D623}" v="15" dt="2021-03-17T15:33:07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1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32" y="56"/>
      </p:cViewPr>
      <p:guideLst/>
    </p:cSldViewPr>
  </p:slideViewPr>
  <p:outlineViewPr>
    <p:cViewPr>
      <p:scale>
        <a:sx n="33" d="100"/>
        <a:sy n="33" d="100"/>
      </p:scale>
      <p:origin x="0" y="-19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691F-E799-4A79-9E68-01A3C2505EA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2BD85F0-89DB-4E48-93F2-86DC57A0475C}">
      <dgm:prSet phldrT="[Text]"/>
      <dgm:spPr/>
      <dgm:t>
        <a:bodyPr/>
        <a:lstStyle/>
        <a:p>
          <a:r>
            <a:rPr lang="en-GB" dirty="0">
              <a:latin typeface="Cambria" panose="02040503050406030204" pitchFamily="18" charset="0"/>
            </a:rPr>
            <a:t>The Individual Pupil</a:t>
          </a:r>
        </a:p>
      </dgm:t>
    </dgm:pt>
    <dgm:pt modelId="{309EE302-59F9-4FED-B37B-D8844F849C2E}" type="parTrans" cxnId="{C0E86AFF-590D-426C-8079-71EE454B577E}">
      <dgm:prSet/>
      <dgm:spPr/>
      <dgm:t>
        <a:bodyPr/>
        <a:lstStyle/>
        <a:p>
          <a:endParaRPr lang="en-GB"/>
        </a:p>
      </dgm:t>
    </dgm:pt>
    <dgm:pt modelId="{4B2D9DC6-284B-48D6-8CC6-9E4B18C06022}" type="sibTrans" cxnId="{C0E86AFF-590D-426C-8079-71EE454B577E}">
      <dgm:prSet/>
      <dgm:spPr/>
      <dgm:t>
        <a:bodyPr/>
        <a:lstStyle/>
        <a:p>
          <a:endParaRPr lang="en-GB"/>
        </a:p>
      </dgm:t>
    </dgm:pt>
    <dgm:pt modelId="{5601AAA8-920A-4B6C-B408-67DBA6F0FABF}">
      <dgm:prSet phldrT="[Text]"/>
      <dgm:spPr/>
      <dgm:t>
        <a:bodyPr/>
        <a:lstStyle/>
        <a:p>
          <a:r>
            <a:rPr lang="en-GB" dirty="0">
              <a:latin typeface="Cambria" panose="02040503050406030204" pitchFamily="18" charset="0"/>
            </a:rPr>
            <a:t>The Family and Community</a:t>
          </a:r>
        </a:p>
      </dgm:t>
    </dgm:pt>
    <dgm:pt modelId="{8650BD8B-2614-4E73-9113-9E5C844B7A60}" type="parTrans" cxnId="{0BC3C807-ED2A-477A-B9C6-BF35E284D9CD}">
      <dgm:prSet/>
      <dgm:spPr/>
      <dgm:t>
        <a:bodyPr/>
        <a:lstStyle/>
        <a:p>
          <a:endParaRPr lang="en-GB"/>
        </a:p>
      </dgm:t>
    </dgm:pt>
    <dgm:pt modelId="{6B6282B7-077C-46BC-BED6-BC3837A0E5B8}" type="sibTrans" cxnId="{0BC3C807-ED2A-477A-B9C6-BF35E284D9CD}">
      <dgm:prSet/>
      <dgm:spPr/>
      <dgm:t>
        <a:bodyPr/>
        <a:lstStyle/>
        <a:p>
          <a:endParaRPr lang="en-GB"/>
        </a:p>
      </dgm:t>
    </dgm:pt>
    <dgm:pt modelId="{03BBA5A5-ACF4-4F10-B4DD-66C9656CF16A}">
      <dgm:prSet phldrT="[Text]"/>
      <dgm:spPr/>
      <dgm:t>
        <a:bodyPr/>
        <a:lstStyle/>
        <a:p>
          <a:r>
            <a:rPr lang="en-GB" dirty="0">
              <a:latin typeface="Cambria" panose="02040503050406030204" pitchFamily="18" charset="0"/>
            </a:rPr>
            <a:t>The Staff</a:t>
          </a:r>
        </a:p>
      </dgm:t>
    </dgm:pt>
    <dgm:pt modelId="{93EA8AFF-8275-488B-861C-AD81A919CD2E}" type="parTrans" cxnId="{45F47A0D-7BD2-49A5-A2B0-68CD3F1F2607}">
      <dgm:prSet/>
      <dgm:spPr/>
      <dgm:t>
        <a:bodyPr/>
        <a:lstStyle/>
        <a:p>
          <a:endParaRPr lang="en-GB"/>
        </a:p>
      </dgm:t>
    </dgm:pt>
    <dgm:pt modelId="{F7DAD185-B15A-48C8-9CBF-8FF71E227A34}" type="sibTrans" cxnId="{45F47A0D-7BD2-49A5-A2B0-68CD3F1F2607}">
      <dgm:prSet/>
      <dgm:spPr/>
      <dgm:t>
        <a:bodyPr/>
        <a:lstStyle/>
        <a:p>
          <a:endParaRPr lang="en-GB"/>
        </a:p>
      </dgm:t>
    </dgm:pt>
    <dgm:pt modelId="{28E6ADDD-B1E3-4726-99C5-5F1D8C115D00}" type="pres">
      <dgm:prSet presAssocID="{AF77691F-E799-4A79-9E68-01A3C2505EA6}" presName="compositeShape" presStyleCnt="0">
        <dgm:presLayoutVars>
          <dgm:chMax val="7"/>
          <dgm:dir/>
          <dgm:resizeHandles val="exact"/>
        </dgm:presLayoutVars>
      </dgm:prSet>
      <dgm:spPr/>
    </dgm:pt>
    <dgm:pt modelId="{2334D7D7-99B0-42D4-B70E-669E3DC5E977}" type="pres">
      <dgm:prSet presAssocID="{52BD85F0-89DB-4E48-93F2-86DC57A0475C}" presName="circ1" presStyleLbl="vennNode1" presStyleIdx="0" presStyleCnt="3"/>
      <dgm:spPr/>
    </dgm:pt>
    <dgm:pt modelId="{880B4F24-D8F6-4E9D-8910-D6375A6F3606}" type="pres">
      <dgm:prSet presAssocID="{52BD85F0-89DB-4E48-93F2-86DC57A0475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F3D22F-7346-49B5-BCF7-924A65E77554}" type="pres">
      <dgm:prSet presAssocID="{5601AAA8-920A-4B6C-B408-67DBA6F0FABF}" presName="circ2" presStyleLbl="vennNode1" presStyleIdx="1" presStyleCnt="3"/>
      <dgm:spPr/>
    </dgm:pt>
    <dgm:pt modelId="{130646C3-0185-45A6-8467-30181CA1796B}" type="pres">
      <dgm:prSet presAssocID="{5601AAA8-920A-4B6C-B408-67DBA6F0FA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C68808-9374-43DB-91DE-D4CBF0F93645}" type="pres">
      <dgm:prSet presAssocID="{03BBA5A5-ACF4-4F10-B4DD-66C9656CF16A}" presName="circ3" presStyleLbl="vennNode1" presStyleIdx="2" presStyleCnt="3"/>
      <dgm:spPr/>
    </dgm:pt>
    <dgm:pt modelId="{F255FDB5-FC91-4CC6-BCFF-05428F073AF9}" type="pres">
      <dgm:prSet presAssocID="{03BBA5A5-ACF4-4F10-B4DD-66C9656CF16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BC3C807-ED2A-477A-B9C6-BF35E284D9CD}" srcId="{AF77691F-E799-4A79-9E68-01A3C2505EA6}" destId="{5601AAA8-920A-4B6C-B408-67DBA6F0FABF}" srcOrd="1" destOrd="0" parTransId="{8650BD8B-2614-4E73-9113-9E5C844B7A60}" sibTransId="{6B6282B7-077C-46BC-BED6-BC3837A0E5B8}"/>
    <dgm:cxn modelId="{45F47A0D-7BD2-49A5-A2B0-68CD3F1F2607}" srcId="{AF77691F-E799-4A79-9E68-01A3C2505EA6}" destId="{03BBA5A5-ACF4-4F10-B4DD-66C9656CF16A}" srcOrd="2" destOrd="0" parTransId="{93EA8AFF-8275-488B-861C-AD81A919CD2E}" sibTransId="{F7DAD185-B15A-48C8-9CBF-8FF71E227A34}"/>
    <dgm:cxn modelId="{1C852212-7126-4FA7-84AA-33702991945C}" type="presOf" srcId="{03BBA5A5-ACF4-4F10-B4DD-66C9656CF16A}" destId="{F255FDB5-FC91-4CC6-BCFF-05428F073AF9}" srcOrd="1" destOrd="0" presId="urn:microsoft.com/office/officeart/2005/8/layout/venn1"/>
    <dgm:cxn modelId="{5049B232-92AC-4C03-AF05-44CA4665D9AE}" type="presOf" srcId="{5601AAA8-920A-4B6C-B408-67DBA6F0FABF}" destId="{32F3D22F-7346-49B5-BCF7-924A65E77554}" srcOrd="0" destOrd="0" presId="urn:microsoft.com/office/officeart/2005/8/layout/venn1"/>
    <dgm:cxn modelId="{A115A43F-799B-421F-AD70-983252210C74}" type="presOf" srcId="{5601AAA8-920A-4B6C-B408-67DBA6F0FABF}" destId="{130646C3-0185-45A6-8467-30181CA1796B}" srcOrd="1" destOrd="0" presId="urn:microsoft.com/office/officeart/2005/8/layout/venn1"/>
    <dgm:cxn modelId="{E4475751-236C-4D30-9EDB-0C51E41F4A3F}" type="presOf" srcId="{AF77691F-E799-4A79-9E68-01A3C2505EA6}" destId="{28E6ADDD-B1E3-4726-99C5-5F1D8C115D00}" srcOrd="0" destOrd="0" presId="urn:microsoft.com/office/officeart/2005/8/layout/venn1"/>
    <dgm:cxn modelId="{690178A7-2B3F-412E-9DB0-80B63769DDD6}" type="presOf" srcId="{52BD85F0-89DB-4E48-93F2-86DC57A0475C}" destId="{2334D7D7-99B0-42D4-B70E-669E3DC5E977}" srcOrd="0" destOrd="0" presId="urn:microsoft.com/office/officeart/2005/8/layout/venn1"/>
    <dgm:cxn modelId="{3A4D1BC5-7BB3-4006-A15D-B46BE1CC88A6}" type="presOf" srcId="{03BBA5A5-ACF4-4F10-B4DD-66C9656CF16A}" destId="{45C68808-9374-43DB-91DE-D4CBF0F93645}" srcOrd="0" destOrd="0" presId="urn:microsoft.com/office/officeart/2005/8/layout/venn1"/>
    <dgm:cxn modelId="{034B8DD6-1818-4B9F-A366-E983703ABCAC}" type="presOf" srcId="{52BD85F0-89DB-4E48-93F2-86DC57A0475C}" destId="{880B4F24-D8F6-4E9D-8910-D6375A6F3606}" srcOrd="1" destOrd="0" presId="urn:microsoft.com/office/officeart/2005/8/layout/venn1"/>
    <dgm:cxn modelId="{C0E86AFF-590D-426C-8079-71EE454B577E}" srcId="{AF77691F-E799-4A79-9E68-01A3C2505EA6}" destId="{52BD85F0-89DB-4E48-93F2-86DC57A0475C}" srcOrd="0" destOrd="0" parTransId="{309EE302-59F9-4FED-B37B-D8844F849C2E}" sibTransId="{4B2D9DC6-284B-48D6-8CC6-9E4B18C06022}"/>
    <dgm:cxn modelId="{CF4E8207-F70B-4FEC-A195-9DE7E06AE273}" type="presParOf" srcId="{28E6ADDD-B1E3-4726-99C5-5F1D8C115D00}" destId="{2334D7D7-99B0-42D4-B70E-669E3DC5E977}" srcOrd="0" destOrd="0" presId="urn:microsoft.com/office/officeart/2005/8/layout/venn1"/>
    <dgm:cxn modelId="{75193F92-2C8D-41F7-A701-34306D9C79C9}" type="presParOf" srcId="{28E6ADDD-B1E3-4726-99C5-5F1D8C115D00}" destId="{880B4F24-D8F6-4E9D-8910-D6375A6F3606}" srcOrd="1" destOrd="0" presId="urn:microsoft.com/office/officeart/2005/8/layout/venn1"/>
    <dgm:cxn modelId="{7617B0EB-0D0F-4470-9E65-0D0E39157F4C}" type="presParOf" srcId="{28E6ADDD-B1E3-4726-99C5-5F1D8C115D00}" destId="{32F3D22F-7346-49B5-BCF7-924A65E77554}" srcOrd="2" destOrd="0" presId="urn:microsoft.com/office/officeart/2005/8/layout/venn1"/>
    <dgm:cxn modelId="{BB447050-25A8-40D4-887B-A1DDEDF7D1A3}" type="presParOf" srcId="{28E6ADDD-B1E3-4726-99C5-5F1D8C115D00}" destId="{130646C3-0185-45A6-8467-30181CA1796B}" srcOrd="3" destOrd="0" presId="urn:microsoft.com/office/officeart/2005/8/layout/venn1"/>
    <dgm:cxn modelId="{BB332733-9D23-4EA7-885A-9B81C4F9E282}" type="presParOf" srcId="{28E6ADDD-B1E3-4726-99C5-5F1D8C115D00}" destId="{45C68808-9374-43DB-91DE-D4CBF0F93645}" srcOrd="4" destOrd="0" presId="urn:microsoft.com/office/officeart/2005/8/layout/venn1"/>
    <dgm:cxn modelId="{59BEC453-388D-43BB-A65D-AF40D7FB8D34}" type="presParOf" srcId="{28E6ADDD-B1E3-4726-99C5-5F1D8C115D00}" destId="{F255FDB5-FC91-4CC6-BCFF-05428F073AF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4D7D7-99B0-42D4-B70E-669E3DC5E977}">
      <dsp:nvSpPr>
        <dsp:cNvPr id="0" name=""/>
        <dsp:cNvSpPr/>
      </dsp:nvSpPr>
      <dsp:spPr>
        <a:xfrm>
          <a:off x="1616888" y="47228"/>
          <a:ext cx="2266948" cy="2266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Cambria" panose="02040503050406030204" pitchFamily="18" charset="0"/>
            </a:rPr>
            <a:t>The Individual Pupil</a:t>
          </a:r>
        </a:p>
      </dsp:txBody>
      <dsp:txXfrm>
        <a:off x="1919148" y="443944"/>
        <a:ext cx="1662429" cy="1020126"/>
      </dsp:txXfrm>
    </dsp:sp>
    <dsp:sp modelId="{32F3D22F-7346-49B5-BCF7-924A65E77554}">
      <dsp:nvSpPr>
        <dsp:cNvPr id="0" name=""/>
        <dsp:cNvSpPr/>
      </dsp:nvSpPr>
      <dsp:spPr>
        <a:xfrm>
          <a:off x="2434879" y="1464071"/>
          <a:ext cx="2266948" cy="2266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Cambria" panose="02040503050406030204" pitchFamily="18" charset="0"/>
            </a:rPr>
            <a:t>The Family and Community</a:t>
          </a:r>
        </a:p>
      </dsp:txBody>
      <dsp:txXfrm>
        <a:off x="3128187" y="2049699"/>
        <a:ext cx="1360169" cy="1246821"/>
      </dsp:txXfrm>
    </dsp:sp>
    <dsp:sp modelId="{45C68808-9374-43DB-91DE-D4CBF0F93645}">
      <dsp:nvSpPr>
        <dsp:cNvPr id="0" name=""/>
        <dsp:cNvSpPr/>
      </dsp:nvSpPr>
      <dsp:spPr>
        <a:xfrm>
          <a:off x="798897" y="1464071"/>
          <a:ext cx="2266948" cy="2266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Cambria" panose="02040503050406030204" pitchFamily="18" charset="0"/>
            </a:rPr>
            <a:t>The Staff</a:t>
          </a:r>
        </a:p>
      </dsp:txBody>
      <dsp:txXfrm>
        <a:off x="1012368" y="2049699"/>
        <a:ext cx="1360169" cy="1246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6D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3404" y="1925122"/>
            <a:ext cx="5099858" cy="10985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1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404" y="3593725"/>
            <a:ext cx="509985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140-9686-4392-943E-9A2D07AC115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1FF-E87F-4B48-B656-6233828B6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6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F158-959B-47C4-AB44-638F45AE8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644" y="1512916"/>
            <a:ext cx="5486400" cy="404829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6D3EF-C812-4359-957C-417B3CD1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140-9686-4392-943E-9A2D07AC115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AD541-8640-4698-8053-785CFD57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267FA-BCF1-49EF-A1A9-8E6E436A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1FF-E87F-4B48-B656-6233828B6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9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142" y="1825625"/>
            <a:ext cx="5614208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140-9686-4392-943E-9A2D07AC115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1FF-E87F-4B48-B656-6233828B6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3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0140-9686-4392-943E-9A2D07AC115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91FF-E87F-4B48-B656-6233828B6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20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0140-9686-4392-943E-9A2D07AC115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IQM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91FF-E87F-4B48-B656-6233828B6F5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2FB67-5FC0-4DC6-A3C4-3D9D275C2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1305" r="5005" b="118"/>
          <a:stretch/>
        </p:blipFill>
        <p:spPr>
          <a:xfrm>
            <a:off x="0" y="1"/>
            <a:ext cx="2625754" cy="687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0B393-4D2E-430A-B3B9-833A46AB6A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67025"/>
            <a:ext cx="897638" cy="897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99136B-6CB7-49CE-99E9-F6A87EF5F2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08" y="67025"/>
            <a:ext cx="897638" cy="8976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701309-2C11-475A-BEC8-CE9ABCE230FE}"/>
              </a:ext>
            </a:extLst>
          </p:cNvPr>
          <p:cNvSpPr/>
          <p:nvPr userDrawn="1"/>
        </p:nvSpPr>
        <p:spPr>
          <a:xfrm>
            <a:off x="3643985" y="331178"/>
            <a:ext cx="452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mbria" panose="02040503050406030204" pitchFamily="18" charset="0"/>
              </a:rPr>
              <a:t>Inclusion Quality Mark</a:t>
            </a:r>
          </a:p>
        </p:txBody>
      </p:sp>
    </p:spTree>
    <p:extLst>
      <p:ext uri="{BB962C8B-B14F-4D97-AF65-F5344CB8AC3E}">
        <p14:creationId xmlns:p14="http://schemas.microsoft.com/office/powerpoint/2010/main" val="42145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maward.com/" TargetMode="External"/><Relationship Id="rId2" Type="http://schemas.openxmlformats.org/officeDocument/2006/relationships/hyperlink" Target="mailto:info@iqmaward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C171-0019-4237-AF7E-603D36D7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3738" y="2827090"/>
            <a:ext cx="5099858" cy="1283516"/>
          </a:xfrm>
        </p:spPr>
        <p:txBody>
          <a:bodyPr>
            <a:normAutofit/>
          </a:bodyPr>
          <a:lstStyle/>
          <a:p>
            <a:r>
              <a:rPr lang="en-GB" sz="2800" dirty="0"/>
              <a:t>Introduction</a:t>
            </a:r>
            <a:br>
              <a:rPr lang="en-GB" sz="2800" dirty="0"/>
            </a:br>
            <a:r>
              <a:rPr lang="en-GB" sz="2800" dirty="0"/>
              <a:t>to the</a:t>
            </a:r>
            <a:br>
              <a:rPr lang="en-GB" sz="2800" dirty="0"/>
            </a:br>
            <a:r>
              <a:rPr lang="en-GB" sz="2800" dirty="0"/>
              <a:t>IQM Awards</a:t>
            </a:r>
          </a:p>
        </p:txBody>
      </p:sp>
    </p:spTree>
    <p:extLst>
      <p:ext uri="{BB962C8B-B14F-4D97-AF65-F5344CB8AC3E}">
        <p14:creationId xmlns:p14="http://schemas.microsoft.com/office/powerpoint/2010/main" val="91052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13E3-C6D8-4109-89D4-964DDC09E0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7637" y="1410989"/>
            <a:ext cx="2197525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43D17D-2049-41A1-B0E0-2125A9AC321C}"/>
              </a:ext>
            </a:extLst>
          </p:cNvPr>
          <p:cNvSpPr/>
          <p:nvPr/>
        </p:nvSpPr>
        <p:spPr>
          <a:xfrm>
            <a:off x="4005743" y="28706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Celebration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Collaboration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Capacity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498072-3E34-4895-B637-1C12282D8C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Why?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30CBC8-1706-4DA0-82DA-FFC30197C4F0}"/>
              </a:ext>
            </a:extLst>
          </p:cNvPr>
          <p:cNvSpPr/>
          <p:nvPr/>
        </p:nvSpPr>
        <p:spPr>
          <a:xfrm>
            <a:off x="2858771" y="1462246"/>
            <a:ext cx="59352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Creating safe, happy and exceptional students through the ongoing development of curriculum and assessment.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Drama and Self-Esteem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Inclusion in Practice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Transition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Leadership for Inclusive Practices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From Good to Outstanding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iPeace and Restorative Practices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Maximizing the impact of TAs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Teaching &amp; Learning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57044-32A2-482F-8C85-BD2D08E9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440">
            <a:off x="6677527" y="5368436"/>
            <a:ext cx="1918566" cy="1079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48797-05D1-4D44-9CC8-9414B350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402">
            <a:off x="6974764" y="4551551"/>
            <a:ext cx="1918568" cy="1079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BAC0D-7A1B-49D6-9A2C-8B68D1CE9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r="29935"/>
          <a:stretch/>
        </p:blipFill>
        <p:spPr>
          <a:xfrm rot="5400000">
            <a:off x="6589404" y="4755242"/>
            <a:ext cx="1282275" cy="165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3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EDAC0A-5B31-43C0-89BD-D2C4BD01B1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Why?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25297D-222E-4FEB-9CBC-D427E21BA0AB}"/>
              </a:ext>
            </a:extLst>
          </p:cNvPr>
          <p:cNvSpPr/>
          <p:nvPr/>
        </p:nvSpPr>
        <p:spPr>
          <a:xfrm>
            <a:off x="2973898" y="1283532"/>
            <a:ext cx="55577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Managing the Needs of Learners who are New to the UK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Intervention and Monitoring of Disadvantaged Pupils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Pupil Nurture and Well-Being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Behaviour and Mental Health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Student Ethos and Culture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 Use of Computing and Mobile Technology to Enhance Learning for All Learners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Inclusion for All (LGBT+)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 Research Informed Approach to Inclusive Practice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Inclusive Community Working for the Benefit of Our Stakeholders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Outdoor Learning - Forest School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Attachment Theories, Issues and Practice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3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16A89E-8F95-461B-92AC-614B5D633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912">
            <a:off x="3314059" y="1941210"/>
            <a:ext cx="5289916" cy="2975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4F49F7-4252-46B9-8399-6091959DE1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Inclusion Quality Mark</a:t>
            </a:r>
          </a:p>
        </p:txBody>
      </p:sp>
    </p:spTree>
    <p:extLst>
      <p:ext uri="{BB962C8B-B14F-4D97-AF65-F5344CB8AC3E}">
        <p14:creationId xmlns:p14="http://schemas.microsoft.com/office/powerpoint/2010/main" val="29291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E0E5-431C-4E1B-BE22-C31E0650B1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36814" y="1343823"/>
            <a:ext cx="5956183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IQM Cluster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CB013-E29B-46D8-A199-ABE2C3E64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5" y="2598774"/>
            <a:ext cx="5494790" cy="3090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863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A7A-C9E8-491E-961D-F99ADF58B7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For Additional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BFD2F-2C0F-4C26-BD4B-98A6130D3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Email:		</a:t>
            </a:r>
            <a:r>
              <a:rPr lang="en-GB" dirty="0">
                <a:hlinkClick r:id="rId2"/>
              </a:rPr>
              <a:t>info@iqmaward.com</a:t>
            </a:r>
            <a:endParaRPr lang="en-GB" dirty="0"/>
          </a:p>
          <a:p>
            <a:pPr algn="l"/>
            <a:r>
              <a:rPr lang="en-GB" dirty="0"/>
              <a:t>Website: 	</a:t>
            </a:r>
            <a:r>
              <a:rPr lang="en-GB" dirty="0">
                <a:hlinkClick r:id="rId3"/>
              </a:rPr>
              <a:t>www.iqmaward.com</a:t>
            </a:r>
            <a:endParaRPr lang="en-GB" dirty="0"/>
          </a:p>
          <a:p>
            <a:pPr algn="l"/>
            <a:r>
              <a:rPr lang="en-GB" dirty="0"/>
              <a:t>Tel:		02871 277857	</a:t>
            </a:r>
          </a:p>
        </p:txBody>
      </p:sp>
    </p:spTree>
    <p:extLst>
      <p:ext uri="{BB962C8B-B14F-4D97-AF65-F5344CB8AC3E}">
        <p14:creationId xmlns:p14="http://schemas.microsoft.com/office/powerpoint/2010/main" val="107211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B42B9F-4082-4ACF-8CE8-9DC7ACE330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Inclusion Quality Mark</a:t>
            </a:r>
          </a:p>
        </p:txBody>
      </p:sp>
      <p:grpSp>
        <p:nvGrpSpPr>
          <p:cNvPr id="11" name="Group 10" descr="Inclusion Quality Mark Award Image">
            <a:extLst>
              <a:ext uri="{FF2B5EF4-FFF2-40B4-BE49-F238E27FC236}">
                <a16:creationId xmlns:a16="http://schemas.microsoft.com/office/drawing/2014/main" id="{5A156C50-CEED-41FD-A2CE-0896BC387567}"/>
              </a:ext>
            </a:extLst>
          </p:cNvPr>
          <p:cNvGrpSpPr/>
          <p:nvPr/>
        </p:nvGrpSpPr>
        <p:grpSpPr>
          <a:xfrm>
            <a:off x="3360286" y="1399383"/>
            <a:ext cx="4899835" cy="4285969"/>
            <a:chOff x="3335119" y="954766"/>
            <a:chExt cx="4899835" cy="42859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F717C8-1F99-4202-9E9D-DC31BAA19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119" y="2937785"/>
              <a:ext cx="2302950" cy="23029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66EC38-DE9C-4168-A471-40DE6EBA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003" y="2937784"/>
              <a:ext cx="2302951" cy="23029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851743D3-624D-44B5-BD1D-38740EFE3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560" y="954766"/>
              <a:ext cx="2232412" cy="2232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06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4B7E-9220-4734-A10C-3284B361DA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Inclusion Quality Mark</a:t>
            </a:r>
          </a:p>
        </p:txBody>
      </p:sp>
      <p:pic>
        <p:nvPicPr>
          <p:cNvPr id="51" name="Picture 50" descr="Inclusion Quality Mark Elements diagram">
            <a:extLst>
              <a:ext uri="{FF2B5EF4-FFF2-40B4-BE49-F238E27FC236}">
                <a16:creationId xmlns:a16="http://schemas.microsoft.com/office/drawing/2014/main" id="{1DE81AC8-1697-44E1-8F5A-F84B7E0F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55" y="1568755"/>
            <a:ext cx="7145845" cy="48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F9CA4B-645A-4672-81D8-E36941039F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9531" y="1615900"/>
            <a:ext cx="5614208" cy="34258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Current Position</a:t>
            </a:r>
          </a:p>
          <a:p>
            <a:pPr marL="43815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3815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IQM is currently working with more than 5,500 schools which is increasing on a daily basis.</a:t>
            </a:r>
          </a:p>
          <a:p>
            <a:pPr marL="43815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itchFamily="34" charset="0"/>
            </a:endParaRPr>
          </a:p>
          <a:p>
            <a:pPr marL="43815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Working in support of a number of local authorities and academy chains</a:t>
            </a: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5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F1B3-6950-44AC-9C42-1EC13E620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404" y="1510018"/>
            <a:ext cx="5099858" cy="926426"/>
          </a:xfrm>
        </p:spPr>
        <p:txBody>
          <a:bodyPr>
            <a:normAutofit/>
          </a:bodyPr>
          <a:lstStyle/>
          <a:p>
            <a:pPr algn="l"/>
            <a:r>
              <a:rPr lang="en-GB" altLang="en-US" sz="2400" dirty="0"/>
              <a:t>What is Inclusion?</a:t>
            </a:r>
            <a:br>
              <a:rPr lang="en-GB" altLang="en-US" sz="2400" dirty="0"/>
            </a:b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AA19E4-4D46-4DD9-A52A-A032D2985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404" y="2503555"/>
            <a:ext cx="5099858" cy="1655762"/>
          </a:xfrm>
        </p:spPr>
        <p:txBody>
          <a:bodyPr/>
          <a:lstStyle/>
          <a:p>
            <a:pPr marL="590550" indent="-533400" algn="l" eaLnBrk="1" hangingPunct="1">
              <a:buFont typeface="Wingdings" pitchFamily="2" charset="2"/>
              <a:buChar char="Ø"/>
              <a:defRPr/>
            </a:pPr>
            <a:r>
              <a:rPr lang="en-GB" sz="2000" b="0" dirty="0">
                <a:cs typeface="Arial" pitchFamily="34" charset="0"/>
              </a:rPr>
              <a:t>Raising achievement for all.</a:t>
            </a:r>
          </a:p>
          <a:p>
            <a:pPr marL="590550" indent="-533400" algn="l" eaLnBrk="1" hangingPunct="1">
              <a:buFont typeface="Wingdings" pitchFamily="2" charset="2"/>
              <a:buChar char="Ø"/>
              <a:defRPr/>
            </a:pPr>
            <a:endParaRPr lang="en-GB" sz="2000" b="0" dirty="0">
              <a:cs typeface="Arial" pitchFamily="34" charset="0"/>
            </a:endParaRPr>
          </a:p>
          <a:p>
            <a:pPr marL="590550" indent="-533400" algn="l" eaLnBrk="1" hangingPunct="1">
              <a:buFont typeface="Wingdings" pitchFamily="2" charset="2"/>
              <a:buChar char="Ø"/>
              <a:defRPr/>
            </a:pPr>
            <a:r>
              <a:rPr lang="en-GB" sz="2000" b="0" dirty="0">
                <a:cs typeface="Arial" pitchFamily="34" charset="0"/>
              </a:rPr>
              <a:t>Creating the environment which provides the opportunity for all to succeed.</a:t>
            </a:r>
          </a:p>
          <a:p>
            <a:pPr marL="590550" indent="-533400" algn="l" eaLnBrk="1" hangingPunct="1">
              <a:buFont typeface="Wingdings" pitchFamily="2" charset="2"/>
              <a:buChar char="Ø"/>
              <a:defRPr/>
            </a:pPr>
            <a:endParaRPr lang="en-GB" sz="2000" dirty="0">
              <a:cs typeface="Arial" pitchFamily="34" charset="0"/>
            </a:endParaRPr>
          </a:p>
          <a:p>
            <a:pPr marL="590550" indent="-533400" algn="l" eaLnBrk="1" hangingPunct="1">
              <a:buFont typeface="Wingdings" pitchFamily="2" charset="2"/>
              <a:buChar char="Ø"/>
              <a:defRPr/>
            </a:pPr>
            <a:r>
              <a:rPr lang="en-GB" sz="2000" b="0" dirty="0">
                <a:cs typeface="Arial" pitchFamily="34" charset="0"/>
              </a:rPr>
              <a:t>Promoting access and diversity to their fullest extent.</a:t>
            </a:r>
            <a:endParaRPr lang="en-US" sz="2000" b="0" dirty="0">
              <a:cs typeface="Arial" pitchFamily="34" charset="0"/>
            </a:endParaRPr>
          </a:p>
          <a:p>
            <a:pPr algn="l" eaLnBrk="1" hangingPunct="1"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66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29922-C338-4555-89CD-12EF4EC7C2C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625754" y="1655909"/>
            <a:ext cx="651824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ambria" panose="02040503050406030204" pitchFamily="18" charset="0"/>
              </a:rPr>
              <a:t>How does IQM contribute to the whole school improvement/effectiveness programme?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C0D82D-5520-4E0C-8D49-93977AA43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9978" y="2754825"/>
            <a:ext cx="6249798" cy="2415349"/>
          </a:xfrm>
        </p:spPr>
        <p:txBody>
          <a:bodyPr/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000" b="0" dirty="0">
                <a:latin typeface="Cambria" panose="02040503050406030204" pitchFamily="18" charset="0"/>
                <a:cs typeface="Arial" panose="020B0604020202020204" pitchFamily="34" charset="0"/>
              </a:rPr>
              <a:t>Self evaluation.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000" b="0" dirty="0">
                <a:latin typeface="Cambria" panose="02040503050406030204" pitchFamily="18" charset="0"/>
                <a:cs typeface="Arial" panose="020B0604020202020204" pitchFamily="34" charset="0"/>
              </a:rPr>
              <a:t>School/Organisation improvement planning.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000" b="0" dirty="0">
                <a:latin typeface="Cambria" panose="02040503050406030204" pitchFamily="18" charset="0"/>
                <a:cs typeface="Arial" panose="020B0604020202020204" pitchFamily="34" charset="0"/>
              </a:rPr>
              <a:t>Training &amp; advisory input including bespoke CPD programmes</a:t>
            </a:r>
            <a:r>
              <a:rPr lang="en-GB" altLang="en-US" b="0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en-US" b="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4639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3ECD4587-5AC1-4BED-9A0B-0F08D7C058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75077" y="1328345"/>
            <a:ext cx="3450432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 Three Core Groups</a:t>
            </a:r>
          </a:p>
        </p:txBody>
      </p:sp>
      <p:graphicFrame>
        <p:nvGraphicFramePr>
          <p:cNvPr id="2" name="Diagram 1" descr="The 3 core groups: the individual pupil, the staff and the family and community.">
            <a:extLst>
              <a:ext uri="{FF2B5EF4-FFF2-40B4-BE49-F238E27FC236}">
                <a16:creationId xmlns:a16="http://schemas.microsoft.com/office/drawing/2014/main" id="{E427C8D3-C675-43B1-8FF2-1752C91D9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027068"/>
              </p:ext>
            </p:extLst>
          </p:nvPr>
        </p:nvGraphicFramePr>
        <p:xfrm>
          <a:off x="3266970" y="2218617"/>
          <a:ext cx="5500726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50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2E3CA25-AB2A-4E30-990A-6705611E62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48575" y="1341060"/>
            <a:ext cx="482863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 Self-Evaluation Report (SER)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25127D-46D6-4588-9A22-2AE1C9AD8639}"/>
              </a:ext>
            </a:extLst>
          </p:cNvPr>
          <p:cNvSpPr txBox="1">
            <a:spLocks/>
          </p:cNvSpPr>
          <p:nvPr/>
        </p:nvSpPr>
        <p:spPr>
          <a:xfrm>
            <a:off x="2815686" y="1989721"/>
            <a:ext cx="6328314" cy="3920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</a:rPr>
              <a:t>The Inclusion Values of the School</a:t>
            </a:r>
            <a:r>
              <a:rPr lang="en-GB" sz="2000">
                <a:latin typeface="Cambria" panose="02040503050406030204" pitchFamily="18" charset="0"/>
              </a:rPr>
              <a:t>/Organisation</a:t>
            </a:r>
            <a:r>
              <a:rPr lang="en-GB" sz="2000">
                <a:latin typeface="Cambria" panose="02040503050406030204" pitchFamily="18" charset="0"/>
                <a:cs typeface="Arial" charset="0"/>
              </a:rPr>
              <a:t>.</a:t>
            </a:r>
            <a:endParaRPr lang="en-GB" sz="2000" dirty="0">
              <a:latin typeface="Cambria" panose="02040503050406030204" pitchFamily="18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</a:rPr>
              <a:t>Leadership, Management and Accountability.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</a:rPr>
              <a:t>Curriculum (Structure, Pupil Engagement and Adaptation).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latin typeface="Cambria" panose="02040503050406030204" pitchFamily="18" charset="0"/>
              </a:rPr>
              <a:t>Teaching and Learning- Learning Environment, Planning Resources and Pedagogy.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</a:rPr>
              <a:t>Assessment</a:t>
            </a:r>
            <a:r>
              <a:rPr lang="en-GB" sz="2000" dirty="0">
                <a:latin typeface="Cambria" panose="02040503050406030204" pitchFamily="18" charset="0"/>
                <a:cs typeface="Arial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</a:rPr>
              <a:t>Behaviour, Attitudes to Learning and Personal Development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</a:rPr>
              <a:t>Parents, Carers and Guardians.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Cambria" panose="02040503050406030204" pitchFamily="18" charset="0"/>
              </a:rPr>
              <a:t>Links with Local, Wider and Global Community</a:t>
            </a:r>
          </a:p>
        </p:txBody>
      </p:sp>
    </p:spTree>
    <p:extLst>
      <p:ext uri="{BB962C8B-B14F-4D97-AF65-F5344CB8AC3E}">
        <p14:creationId xmlns:p14="http://schemas.microsoft.com/office/powerpoint/2010/main" val="302709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C544-2A03-43A6-A2A6-A48D4FCB3C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2737" y="2006553"/>
            <a:ext cx="4572000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Inclusion Cluster Groups</a:t>
            </a:r>
          </a:p>
        </p:txBody>
      </p:sp>
    </p:spTree>
    <p:extLst>
      <p:ext uri="{BB962C8B-B14F-4D97-AF65-F5344CB8AC3E}">
        <p14:creationId xmlns:p14="http://schemas.microsoft.com/office/powerpoint/2010/main" val="77219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IQM Template" id="{E1341CDD-60D0-42A2-922D-78E728C307AF}" vid="{3013C2DA-A8BA-42FC-99E3-9AC7085B15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52AE96BC0C524BBC84602EB1FBAAFA" ma:contentTypeVersion="19" ma:contentTypeDescription="Create a new document." ma:contentTypeScope="" ma:versionID="46ceff22c9190a887b9d554b8ef96608">
  <xsd:schema xmlns:xsd="http://www.w3.org/2001/XMLSchema" xmlns:xs="http://www.w3.org/2001/XMLSchema" xmlns:p="http://schemas.microsoft.com/office/2006/metadata/properties" xmlns:ns2="9bb8cb6d-7f2b-4b71-9c6d-c6ef4a86aaea" xmlns:ns3="d3b987fb-9718-4679-8fa0-717ba99efa50" targetNamespace="http://schemas.microsoft.com/office/2006/metadata/properties" ma:root="true" ma:fieldsID="586296cd03618be378b0959bc6b32b7f" ns2:_="" ns3:_="">
    <xsd:import namespace="9bb8cb6d-7f2b-4b71-9c6d-c6ef4a86aaea"/>
    <xsd:import namespace="d3b987fb-9718-4679-8fa0-717ba99ef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Process" minOccurs="0"/>
                <xsd:element ref="ns2:Format" minOccurs="0"/>
                <xsd:element ref="ns2:Designer" minOccurs="0"/>
                <xsd:element ref="ns2:LastUpdated" minOccurs="0"/>
                <xsd:element ref="ns2:Phase" minOccurs="0"/>
                <xsd:element ref="ns2:Classifi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8cb6d-7f2b-4b71-9c6d-c6ef4a86a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Process" ma:index="18" nillable="true" ma:displayName="Process" ma:description="Stage of process" ma:format="Dropdown" ma:internalName="Process">
      <xsd:simpleType>
        <xsd:union memberTypes="dms:Text">
          <xsd:simpleType>
            <xsd:restriction base="dms:Choice">
              <xsd:enumeration value="Info Pack"/>
              <xsd:enumeration value="Assessment"/>
              <xsd:enumeration value="Registration"/>
              <xsd:enumeration value="COE"/>
              <xsd:enumeration value="Flagship"/>
              <xsd:enumeration value="General"/>
              <xsd:enumeration value="Training"/>
              <xsd:enumeration value="Logo"/>
              <xsd:enumeration value="Thumbnails"/>
              <xsd:enumeration value="Plaques"/>
              <xsd:enumeration value="LA Lists"/>
              <xsd:enumeration value="MATs"/>
            </xsd:restriction>
          </xsd:simpleType>
        </xsd:union>
      </xsd:simpleType>
    </xsd:element>
    <xsd:element name="Format" ma:index="19" nillable="true" ma:displayName="Format" ma:format="Dropdown" ma:internalName="Format">
      <xsd:simpleType>
        <xsd:union memberTypes="dms:Text">
          <xsd:simpleType>
            <xsd:restriction base="dms:Choice">
              <xsd:enumeration value="PDF"/>
              <xsd:enumeration value="Word"/>
              <xsd:enumeration value="Excel"/>
              <xsd:enumeration value="PowerPoint"/>
              <xsd:enumeration value="Picture"/>
              <xsd:enumeration value="One Note"/>
              <xsd:enumeration value="Publisher"/>
              <xsd:enumeration value="JPG"/>
              <xsd:enumeration value="EPS"/>
              <xsd:enumeration value="DOT"/>
              <xsd:enumeration value="PNG"/>
            </xsd:restriction>
          </xsd:simpleType>
        </xsd:union>
      </xsd:simpleType>
    </xsd:element>
    <xsd:element name="Designer" ma:index="20" nillable="true" ma:displayName="Designer" ma:description="Who designed the document" ma:format="Dropdown" ma:internalName="Designer">
      <xsd:simpleType>
        <xsd:union memberTypes="dms:Text">
          <xsd:simpleType>
            <xsd:restriction base="dms:Choice">
              <xsd:enumeration value="Joe"/>
              <xsd:enumeration value="Eilish"/>
              <xsd:enumeration value="Caitlin"/>
            </xsd:restriction>
          </xsd:simpleType>
        </xsd:union>
      </xsd:simpleType>
    </xsd:element>
    <xsd:element name="LastUpdated" ma:index="21" nillable="true" ma:displayName="Last Updated" ma:format="Dropdown" ma:internalName="LastUpdated">
      <xsd:simpleType>
        <xsd:restriction base="dms:Choice">
          <xsd:enumeration value="2020-2021"/>
          <xsd:enumeration value="2021-2022"/>
          <xsd:enumeration value="2019-2020"/>
          <xsd:enumeration value="Older"/>
        </xsd:restriction>
      </xsd:simpleType>
    </xsd:element>
    <xsd:element name="Phase" ma:index="22" nillable="true" ma:displayName="Phase" ma:format="Dropdown" ma:internalName="Phase">
      <xsd:simpleType>
        <xsd:restriction base="dms:Choice">
          <xsd:enumeration value="WBL"/>
          <xsd:enumeration value="Early Years"/>
          <xsd:enumeration value="FE"/>
          <xsd:enumeration value="Schools"/>
          <xsd:enumeration value="NA"/>
        </xsd:restriction>
      </xsd:simpleType>
    </xsd:element>
    <xsd:element name="Classification" ma:index="23" nillable="true" ma:displayName="Classification" ma:format="Dropdown" ma:internalName="Classification">
      <xsd:simpleType>
        <xsd:restriction base="dms:Choice">
          <xsd:enumeration value="Template"/>
          <xsd:enumeration value="Finance"/>
          <xsd:enumeration value="Marketing"/>
          <xsd:enumeration value="Admin"/>
          <xsd:enumeration value="COVI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987fb-9718-4679-8fa0-717ba99efa50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 xmlns="9bb8cb6d-7f2b-4b71-9c6d-c6ef4a86aaea" xsi:nil="true"/>
    <LastUpdated xmlns="9bb8cb6d-7f2b-4b71-9c6d-c6ef4a86aaea" xsi:nil="true"/>
    <Designer xmlns="9bb8cb6d-7f2b-4b71-9c6d-c6ef4a86aaea" xsi:nil="true"/>
    <Classification xmlns="9bb8cb6d-7f2b-4b71-9c6d-c6ef4a86aaea" xsi:nil="true"/>
    <Process xmlns="9bb8cb6d-7f2b-4b71-9c6d-c6ef4a86aaea" xsi:nil="true"/>
    <Phase xmlns="9bb8cb6d-7f2b-4b71-9c6d-c6ef4a86aa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734913-5E3E-4DAC-A69B-B83B63EE9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b8cb6d-7f2b-4b71-9c6d-c6ef4a86aaea"/>
    <ds:schemaRef ds:uri="d3b987fb-9718-4679-8fa0-717ba99efa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C5183-A76D-4D0D-95E6-A9F2897CCD5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59700f35-5c3f-4a0c-b496-9e384ddff810"/>
    <ds:schemaRef ds:uri="http://www.w3.org/XML/1998/namespace"/>
    <ds:schemaRef ds:uri="http://purl.org/dc/dcmitype/"/>
    <ds:schemaRef ds:uri="9bb8cb6d-7f2b-4b71-9c6d-c6ef4a86aaea"/>
  </ds:schemaRefs>
</ds:datastoreItem>
</file>

<file path=customXml/itemProps3.xml><?xml version="1.0" encoding="utf-8"?>
<ds:datastoreItem xmlns:ds="http://schemas.openxmlformats.org/officeDocument/2006/customXml" ds:itemID="{AB826962-D63B-4AFB-ACB6-1B92EA4896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IQM Template</Template>
  <TotalTime>1122</TotalTime>
  <Words>347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Office Theme</vt:lpstr>
      <vt:lpstr>Introduction to the IQM Awards</vt:lpstr>
      <vt:lpstr>Inclusion Quality Mark</vt:lpstr>
      <vt:lpstr>Inclusion Quality Mark</vt:lpstr>
      <vt:lpstr>Current Position  IQM is currently working with more than 5,500 schools which is increasing on a daily basis.  Working in support of a number of local authorities and academy chains  </vt:lpstr>
      <vt:lpstr>What is Inclusion? </vt:lpstr>
      <vt:lpstr>How does IQM contribute to the whole school improvement/effectiveness programme?</vt:lpstr>
      <vt:lpstr>The Three Core Groups</vt:lpstr>
      <vt:lpstr>The Self-Evaluation Report (SER)</vt:lpstr>
      <vt:lpstr>Inclusion Cluster Groups</vt:lpstr>
      <vt:lpstr>Why?</vt:lpstr>
      <vt:lpstr>Why? </vt:lpstr>
      <vt:lpstr>Why?</vt:lpstr>
      <vt:lpstr>Inclusion Quality Mark</vt:lpstr>
      <vt:lpstr>IQM Cluster Groups</vt:lpstr>
      <vt:lpstr>For 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IQM Award</dc:title>
  <dc:creator>Joe McCann</dc:creator>
  <cp:lastModifiedBy>Sophie Harbut</cp:lastModifiedBy>
  <cp:revision>9</cp:revision>
  <dcterms:created xsi:type="dcterms:W3CDTF">2017-10-24T13:32:40Z</dcterms:created>
  <dcterms:modified xsi:type="dcterms:W3CDTF">2021-11-15T10:14:00Z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0x0101002752AE96BC0C524BBC84602EB1FBAAFA</vt:lpwstr>
  </property>
</Properties>
</file>