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3" r:id="rId3"/>
    <p:sldId id="264" r:id="rId4"/>
    <p:sldId id="257" r:id="rId5"/>
    <p:sldId id="262" r:id="rId6"/>
    <p:sldId id="258" r:id="rId7"/>
    <p:sldId id="259" r:id="rId8"/>
    <p:sldId id="265"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A79A7-B992-4E0C-B644-5067ABCCE45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C1BD2A6-4551-48A2-B1B5-7E1DD4CB1E0E}">
      <dgm:prSet/>
      <dgm:spPr/>
      <dgm:t>
        <a:bodyPr/>
        <a:lstStyle/>
        <a:p>
          <a:r>
            <a:rPr lang="en-GB"/>
            <a:t>Jolly Phonics</a:t>
          </a:r>
          <a:endParaRPr lang="en-US"/>
        </a:p>
      </dgm:t>
    </dgm:pt>
    <dgm:pt modelId="{C54E5272-EBBA-420D-90C6-4BA5089C63DD}" type="parTrans" cxnId="{354C3326-C066-4FDF-BDBB-7D3C82C7F922}">
      <dgm:prSet/>
      <dgm:spPr/>
      <dgm:t>
        <a:bodyPr/>
        <a:lstStyle/>
        <a:p>
          <a:endParaRPr lang="en-US"/>
        </a:p>
      </dgm:t>
    </dgm:pt>
    <dgm:pt modelId="{0F27995F-C2F3-4DDB-B231-D1E325245401}" type="sibTrans" cxnId="{354C3326-C066-4FDF-BDBB-7D3C82C7F922}">
      <dgm:prSet/>
      <dgm:spPr/>
      <dgm:t>
        <a:bodyPr/>
        <a:lstStyle/>
        <a:p>
          <a:endParaRPr lang="en-US"/>
        </a:p>
      </dgm:t>
    </dgm:pt>
    <dgm:pt modelId="{4EE03E27-EC02-4F85-8E9C-F724D05E2153}">
      <dgm:prSet/>
      <dgm:spPr/>
      <dgm:t>
        <a:bodyPr/>
        <a:lstStyle/>
        <a:p>
          <a:r>
            <a:rPr lang="en-GB"/>
            <a:t>Visual Phonics</a:t>
          </a:r>
          <a:endParaRPr lang="en-US"/>
        </a:p>
      </dgm:t>
    </dgm:pt>
    <dgm:pt modelId="{7B96120C-6291-4FB6-B556-E39A616F8F29}" type="parTrans" cxnId="{838EA401-59C9-4941-AA58-1E846C6419C0}">
      <dgm:prSet/>
      <dgm:spPr/>
      <dgm:t>
        <a:bodyPr/>
        <a:lstStyle/>
        <a:p>
          <a:endParaRPr lang="en-US"/>
        </a:p>
      </dgm:t>
    </dgm:pt>
    <dgm:pt modelId="{04C1BE64-FDBB-452C-8153-B110788D56D1}" type="sibTrans" cxnId="{838EA401-59C9-4941-AA58-1E846C6419C0}">
      <dgm:prSet/>
      <dgm:spPr/>
      <dgm:t>
        <a:bodyPr/>
        <a:lstStyle/>
        <a:p>
          <a:endParaRPr lang="en-US"/>
        </a:p>
      </dgm:t>
    </dgm:pt>
    <dgm:pt modelId="{F0720882-4805-4E60-9A06-38CAE3676959}">
      <dgm:prSet/>
      <dgm:spPr/>
      <dgm:t>
        <a:bodyPr/>
        <a:lstStyle/>
        <a:p>
          <a:r>
            <a:rPr lang="en-GB"/>
            <a:t>Cued Articulation</a:t>
          </a:r>
          <a:endParaRPr lang="en-US"/>
        </a:p>
      </dgm:t>
    </dgm:pt>
    <dgm:pt modelId="{F5A2D03F-26FE-4490-BCE7-FF0BD5EE3E7F}" type="parTrans" cxnId="{606FB42F-3AA0-477B-AE5E-4EEA2B74D964}">
      <dgm:prSet/>
      <dgm:spPr/>
      <dgm:t>
        <a:bodyPr/>
        <a:lstStyle/>
        <a:p>
          <a:endParaRPr lang="en-US"/>
        </a:p>
      </dgm:t>
    </dgm:pt>
    <dgm:pt modelId="{1AB0C1E3-0418-4C05-B23E-1FE5D8D7D962}" type="sibTrans" cxnId="{606FB42F-3AA0-477B-AE5E-4EEA2B74D964}">
      <dgm:prSet/>
      <dgm:spPr/>
      <dgm:t>
        <a:bodyPr/>
        <a:lstStyle/>
        <a:p>
          <a:endParaRPr lang="en-US"/>
        </a:p>
      </dgm:t>
    </dgm:pt>
    <dgm:pt modelId="{0A9B4939-A7C1-46F8-BCD1-8EA7BC17ED13}" type="pres">
      <dgm:prSet presAssocID="{5F7A79A7-B992-4E0C-B644-5067ABCCE459}" presName="root" presStyleCnt="0">
        <dgm:presLayoutVars>
          <dgm:dir/>
          <dgm:resizeHandles val="exact"/>
        </dgm:presLayoutVars>
      </dgm:prSet>
      <dgm:spPr/>
    </dgm:pt>
    <dgm:pt modelId="{9378A609-C0B9-4236-BF51-BAE1A5A3222E}" type="pres">
      <dgm:prSet presAssocID="{3C1BD2A6-4551-48A2-B1B5-7E1DD4CB1E0E}" presName="compNode" presStyleCnt="0"/>
      <dgm:spPr/>
    </dgm:pt>
    <dgm:pt modelId="{E3F11589-76F2-418C-BC52-D9DF7F667394}" type="pres">
      <dgm:prSet presAssocID="{3C1BD2A6-4551-48A2-B1B5-7E1DD4CB1E0E}" presName="bgRect" presStyleLbl="bgShp" presStyleIdx="0" presStyleCnt="3"/>
      <dgm:spPr/>
    </dgm:pt>
    <dgm:pt modelId="{9B9495C1-C721-4A6C-83B5-48C4E3F3D463}" type="pres">
      <dgm:prSet presAssocID="{3C1BD2A6-4551-48A2-B1B5-7E1DD4CB1E0E}" presName="iconRect" presStyleLbl="node1" presStyleIdx="0" presStyleCnt="3" custLinFactNeighborX="-1539" custLinFactNeighborY="14991"/>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Lion"/>
        </a:ext>
      </dgm:extLst>
    </dgm:pt>
    <dgm:pt modelId="{C6B80AB9-C119-4D45-B8F3-0C7E6B2D112B}" type="pres">
      <dgm:prSet presAssocID="{3C1BD2A6-4551-48A2-B1B5-7E1DD4CB1E0E}" presName="spaceRect" presStyleCnt="0"/>
      <dgm:spPr/>
    </dgm:pt>
    <dgm:pt modelId="{5950C31B-55A4-4267-A36A-7A13C8EE9B98}" type="pres">
      <dgm:prSet presAssocID="{3C1BD2A6-4551-48A2-B1B5-7E1DD4CB1E0E}" presName="parTx" presStyleLbl="revTx" presStyleIdx="0" presStyleCnt="3">
        <dgm:presLayoutVars>
          <dgm:chMax val="0"/>
          <dgm:chPref val="0"/>
        </dgm:presLayoutVars>
      </dgm:prSet>
      <dgm:spPr/>
    </dgm:pt>
    <dgm:pt modelId="{F92CB101-4A12-4A6B-977A-F9A1D1B017C4}" type="pres">
      <dgm:prSet presAssocID="{0F27995F-C2F3-4DDB-B231-D1E325245401}" presName="sibTrans" presStyleCnt="0"/>
      <dgm:spPr/>
    </dgm:pt>
    <dgm:pt modelId="{F3B517C3-1B8F-4E5B-80DA-E981906AE52A}" type="pres">
      <dgm:prSet presAssocID="{4EE03E27-EC02-4F85-8E9C-F724D05E2153}" presName="compNode" presStyleCnt="0"/>
      <dgm:spPr/>
    </dgm:pt>
    <dgm:pt modelId="{BF8F7665-AFFF-42EC-84FC-C6B62FE7BD98}" type="pres">
      <dgm:prSet presAssocID="{4EE03E27-EC02-4F85-8E9C-F724D05E2153}" presName="bgRect" presStyleLbl="bgShp" presStyleIdx="1" presStyleCnt="3"/>
      <dgm:spPr/>
    </dgm:pt>
    <dgm:pt modelId="{685365AC-A1AE-4A43-BC61-F414813DF45D}" type="pres">
      <dgm:prSet presAssocID="{4EE03E27-EC02-4F85-8E9C-F724D05E2153}" presName="iconRect" presStyleLbl="node1" presStyleIdx="1"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ye"/>
        </a:ext>
      </dgm:extLst>
    </dgm:pt>
    <dgm:pt modelId="{B30E5360-41D4-4CF1-A875-0E7FE1E2047F}" type="pres">
      <dgm:prSet presAssocID="{4EE03E27-EC02-4F85-8E9C-F724D05E2153}" presName="spaceRect" presStyleCnt="0"/>
      <dgm:spPr/>
    </dgm:pt>
    <dgm:pt modelId="{321A58FB-7800-4E5A-9E92-A79FD991DF2B}" type="pres">
      <dgm:prSet presAssocID="{4EE03E27-EC02-4F85-8E9C-F724D05E2153}" presName="parTx" presStyleLbl="revTx" presStyleIdx="1" presStyleCnt="3">
        <dgm:presLayoutVars>
          <dgm:chMax val="0"/>
          <dgm:chPref val="0"/>
        </dgm:presLayoutVars>
      </dgm:prSet>
      <dgm:spPr/>
    </dgm:pt>
    <dgm:pt modelId="{A2ECD347-A98B-4A44-99C7-2EF14C86169A}" type="pres">
      <dgm:prSet presAssocID="{04C1BE64-FDBB-452C-8153-B110788D56D1}" presName="sibTrans" presStyleCnt="0"/>
      <dgm:spPr/>
    </dgm:pt>
    <dgm:pt modelId="{910FE58E-D540-4645-B957-3D1532C0F119}" type="pres">
      <dgm:prSet presAssocID="{F0720882-4805-4E60-9A06-38CAE3676959}" presName="compNode" presStyleCnt="0"/>
      <dgm:spPr/>
    </dgm:pt>
    <dgm:pt modelId="{C1960740-FFC5-4642-AE10-7D1DBAC393F0}" type="pres">
      <dgm:prSet presAssocID="{F0720882-4805-4E60-9A06-38CAE3676959}" presName="bgRect" presStyleLbl="bgShp" presStyleIdx="2" presStyleCnt="3"/>
      <dgm:spPr/>
    </dgm:pt>
    <dgm:pt modelId="{EFFB317E-FA11-46B1-8416-9BCFCB2A509E}" type="pres">
      <dgm:prSet presAssocID="{F0720882-4805-4E60-9A06-38CAE3676959}" presName="iconRect" presStyleLbl="node1" presStyleIdx="2" presStyleCnt="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ubtitles"/>
        </a:ext>
      </dgm:extLst>
    </dgm:pt>
    <dgm:pt modelId="{C90D5CE8-A0D5-4531-8D7D-EF040C3552AD}" type="pres">
      <dgm:prSet presAssocID="{F0720882-4805-4E60-9A06-38CAE3676959}" presName="spaceRect" presStyleCnt="0"/>
      <dgm:spPr/>
    </dgm:pt>
    <dgm:pt modelId="{053C23EC-F8C7-499F-890D-C4D0DE7E7D13}" type="pres">
      <dgm:prSet presAssocID="{F0720882-4805-4E60-9A06-38CAE3676959}" presName="parTx" presStyleLbl="revTx" presStyleIdx="2" presStyleCnt="3">
        <dgm:presLayoutVars>
          <dgm:chMax val="0"/>
          <dgm:chPref val="0"/>
        </dgm:presLayoutVars>
      </dgm:prSet>
      <dgm:spPr/>
    </dgm:pt>
  </dgm:ptLst>
  <dgm:cxnLst>
    <dgm:cxn modelId="{838EA401-59C9-4941-AA58-1E846C6419C0}" srcId="{5F7A79A7-B992-4E0C-B644-5067ABCCE459}" destId="{4EE03E27-EC02-4F85-8E9C-F724D05E2153}" srcOrd="1" destOrd="0" parTransId="{7B96120C-6291-4FB6-B556-E39A616F8F29}" sibTransId="{04C1BE64-FDBB-452C-8153-B110788D56D1}"/>
    <dgm:cxn modelId="{EEAFA618-7297-42DE-8DDC-98EFACCB6D53}" type="presOf" srcId="{5F7A79A7-B992-4E0C-B644-5067ABCCE459}" destId="{0A9B4939-A7C1-46F8-BCD1-8EA7BC17ED13}" srcOrd="0" destOrd="0" presId="urn:microsoft.com/office/officeart/2018/2/layout/IconVerticalSolidList"/>
    <dgm:cxn modelId="{354C3326-C066-4FDF-BDBB-7D3C82C7F922}" srcId="{5F7A79A7-B992-4E0C-B644-5067ABCCE459}" destId="{3C1BD2A6-4551-48A2-B1B5-7E1DD4CB1E0E}" srcOrd="0" destOrd="0" parTransId="{C54E5272-EBBA-420D-90C6-4BA5089C63DD}" sibTransId="{0F27995F-C2F3-4DDB-B231-D1E325245401}"/>
    <dgm:cxn modelId="{606FB42F-3AA0-477B-AE5E-4EEA2B74D964}" srcId="{5F7A79A7-B992-4E0C-B644-5067ABCCE459}" destId="{F0720882-4805-4E60-9A06-38CAE3676959}" srcOrd="2" destOrd="0" parTransId="{F5A2D03F-26FE-4490-BCE7-FF0BD5EE3E7F}" sibTransId="{1AB0C1E3-0418-4C05-B23E-1FE5D8D7D962}"/>
    <dgm:cxn modelId="{8AE8D03B-EDA1-4BAD-8A11-57891F18C26C}" type="presOf" srcId="{3C1BD2A6-4551-48A2-B1B5-7E1DD4CB1E0E}" destId="{5950C31B-55A4-4267-A36A-7A13C8EE9B98}" srcOrd="0" destOrd="0" presId="urn:microsoft.com/office/officeart/2018/2/layout/IconVerticalSolidList"/>
    <dgm:cxn modelId="{362CD556-05B1-4192-8FD8-56C23571B92D}" type="presOf" srcId="{F0720882-4805-4E60-9A06-38CAE3676959}" destId="{053C23EC-F8C7-499F-890D-C4D0DE7E7D13}" srcOrd="0" destOrd="0" presId="urn:microsoft.com/office/officeart/2018/2/layout/IconVerticalSolidList"/>
    <dgm:cxn modelId="{E4BA27D9-7D2F-463E-B546-2FFB3205B44A}" type="presOf" srcId="{4EE03E27-EC02-4F85-8E9C-F724D05E2153}" destId="{321A58FB-7800-4E5A-9E92-A79FD991DF2B}" srcOrd="0" destOrd="0" presId="urn:microsoft.com/office/officeart/2018/2/layout/IconVerticalSolidList"/>
    <dgm:cxn modelId="{1C43DED3-C5EB-4249-AA53-2FB5126F9660}" type="presParOf" srcId="{0A9B4939-A7C1-46F8-BCD1-8EA7BC17ED13}" destId="{9378A609-C0B9-4236-BF51-BAE1A5A3222E}" srcOrd="0" destOrd="0" presId="urn:microsoft.com/office/officeart/2018/2/layout/IconVerticalSolidList"/>
    <dgm:cxn modelId="{E952FCF9-A9E3-4190-AC18-0BA5CC860C9C}" type="presParOf" srcId="{9378A609-C0B9-4236-BF51-BAE1A5A3222E}" destId="{E3F11589-76F2-418C-BC52-D9DF7F667394}" srcOrd="0" destOrd="0" presId="urn:microsoft.com/office/officeart/2018/2/layout/IconVerticalSolidList"/>
    <dgm:cxn modelId="{00AAF004-DD3B-4A4B-809F-142CB648301D}" type="presParOf" srcId="{9378A609-C0B9-4236-BF51-BAE1A5A3222E}" destId="{9B9495C1-C721-4A6C-83B5-48C4E3F3D463}" srcOrd="1" destOrd="0" presId="urn:microsoft.com/office/officeart/2018/2/layout/IconVerticalSolidList"/>
    <dgm:cxn modelId="{08508197-48AF-4AB0-8FA1-CBF53918FA62}" type="presParOf" srcId="{9378A609-C0B9-4236-BF51-BAE1A5A3222E}" destId="{C6B80AB9-C119-4D45-B8F3-0C7E6B2D112B}" srcOrd="2" destOrd="0" presId="urn:microsoft.com/office/officeart/2018/2/layout/IconVerticalSolidList"/>
    <dgm:cxn modelId="{07FCF098-F6AF-41F5-847E-08153E447FD0}" type="presParOf" srcId="{9378A609-C0B9-4236-BF51-BAE1A5A3222E}" destId="{5950C31B-55A4-4267-A36A-7A13C8EE9B98}" srcOrd="3" destOrd="0" presId="urn:microsoft.com/office/officeart/2018/2/layout/IconVerticalSolidList"/>
    <dgm:cxn modelId="{917CC3B6-19B1-4CEA-8AC0-A8F805B0C554}" type="presParOf" srcId="{0A9B4939-A7C1-46F8-BCD1-8EA7BC17ED13}" destId="{F92CB101-4A12-4A6B-977A-F9A1D1B017C4}" srcOrd="1" destOrd="0" presId="urn:microsoft.com/office/officeart/2018/2/layout/IconVerticalSolidList"/>
    <dgm:cxn modelId="{23330B9E-1D51-48FB-9070-C719550F9044}" type="presParOf" srcId="{0A9B4939-A7C1-46F8-BCD1-8EA7BC17ED13}" destId="{F3B517C3-1B8F-4E5B-80DA-E981906AE52A}" srcOrd="2" destOrd="0" presId="urn:microsoft.com/office/officeart/2018/2/layout/IconVerticalSolidList"/>
    <dgm:cxn modelId="{7D71DC06-8B18-4ADE-86A7-F15BF0E66EA9}" type="presParOf" srcId="{F3B517C3-1B8F-4E5B-80DA-E981906AE52A}" destId="{BF8F7665-AFFF-42EC-84FC-C6B62FE7BD98}" srcOrd="0" destOrd="0" presId="urn:microsoft.com/office/officeart/2018/2/layout/IconVerticalSolidList"/>
    <dgm:cxn modelId="{7E00911D-E401-4813-8186-2CA6A4B95D8D}" type="presParOf" srcId="{F3B517C3-1B8F-4E5B-80DA-E981906AE52A}" destId="{685365AC-A1AE-4A43-BC61-F414813DF45D}" srcOrd="1" destOrd="0" presId="urn:microsoft.com/office/officeart/2018/2/layout/IconVerticalSolidList"/>
    <dgm:cxn modelId="{8BF6E04A-792C-47C9-AEAF-1226FA9C6943}" type="presParOf" srcId="{F3B517C3-1B8F-4E5B-80DA-E981906AE52A}" destId="{B30E5360-41D4-4CF1-A875-0E7FE1E2047F}" srcOrd="2" destOrd="0" presId="urn:microsoft.com/office/officeart/2018/2/layout/IconVerticalSolidList"/>
    <dgm:cxn modelId="{41814A11-0419-4DC3-995D-174410D9885B}" type="presParOf" srcId="{F3B517C3-1B8F-4E5B-80DA-E981906AE52A}" destId="{321A58FB-7800-4E5A-9E92-A79FD991DF2B}" srcOrd="3" destOrd="0" presId="urn:microsoft.com/office/officeart/2018/2/layout/IconVerticalSolidList"/>
    <dgm:cxn modelId="{04B2202E-C0D6-4BCD-9E80-37535B8A9B91}" type="presParOf" srcId="{0A9B4939-A7C1-46F8-BCD1-8EA7BC17ED13}" destId="{A2ECD347-A98B-4A44-99C7-2EF14C86169A}" srcOrd="3" destOrd="0" presId="urn:microsoft.com/office/officeart/2018/2/layout/IconVerticalSolidList"/>
    <dgm:cxn modelId="{76CE36CE-AA74-48BB-8A57-42966457847C}" type="presParOf" srcId="{0A9B4939-A7C1-46F8-BCD1-8EA7BC17ED13}" destId="{910FE58E-D540-4645-B957-3D1532C0F119}" srcOrd="4" destOrd="0" presId="urn:microsoft.com/office/officeart/2018/2/layout/IconVerticalSolidList"/>
    <dgm:cxn modelId="{572AAFC7-EF20-4013-BF7E-D11BA68C36ED}" type="presParOf" srcId="{910FE58E-D540-4645-B957-3D1532C0F119}" destId="{C1960740-FFC5-4642-AE10-7D1DBAC393F0}" srcOrd="0" destOrd="0" presId="urn:microsoft.com/office/officeart/2018/2/layout/IconVerticalSolidList"/>
    <dgm:cxn modelId="{C31ECBFA-A647-46E2-80F1-AD71BFE514B9}" type="presParOf" srcId="{910FE58E-D540-4645-B957-3D1532C0F119}" destId="{EFFB317E-FA11-46B1-8416-9BCFCB2A509E}" srcOrd="1" destOrd="0" presId="urn:microsoft.com/office/officeart/2018/2/layout/IconVerticalSolidList"/>
    <dgm:cxn modelId="{D63E00AE-7B5F-42B4-91DE-59FE924B65E0}" type="presParOf" srcId="{910FE58E-D540-4645-B957-3D1532C0F119}" destId="{C90D5CE8-A0D5-4531-8D7D-EF040C3552AD}" srcOrd="2" destOrd="0" presId="urn:microsoft.com/office/officeart/2018/2/layout/IconVerticalSolidList"/>
    <dgm:cxn modelId="{29073D87-200A-4318-9DCD-78771389BD2D}" type="presParOf" srcId="{910FE58E-D540-4645-B957-3D1532C0F119}" destId="{053C23EC-F8C7-499F-890D-C4D0DE7E7D1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11589-76F2-418C-BC52-D9DF7F667394}">
      <dsp:nvSpPr>
        <dsp:cNvPr id="0" name=""/>
        <dsp:cNvSpPr/>
      </dsp:nvSpPr>
      <dsp:spPr>
        <a:xfrm>
          <a:off x="0" y="607"/>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9495C1-C721-4A6C-83B5-48C4E3F3D463}">
      <dsp:nvSpPr>
        <dsp:cNvPr id="0" name=""/>
        <dsp:cNvSpPr/>
      </dsp:nvSpPr>
      <dsp:spPr>
        <a:xfrm>
          <a:off x="418233" y="437922"/>
          <a:ext cx="782314" cy="78231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50C31B-55A4-4267-A36A-7A13C8EE9B98}">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GB" sz="2500" kern="1200"/>
            <a:t>Jolly Phonics</a:t>
          </a:r>
          <a:endParaRPr lang="en-US" sz="2500" kern="1200"/>
        </a:p>
      </dsp:txBody>
      <dsp:txXfrm>
        <a:off x="1642860" y="607"/>
        <a:ext cx="4985943" cy="1422390"/>
      </dsp:txXfrm>
    </dsp:sp>
    <dsp:sp modelId="{BF8F7665-AFFF-42EC-84FC-C6B62FE7BD98}">
      <dsp:nvSpPr>
        <dsp:cNvPr id="0" name=""/>
        <dsp:cNvSpPr/>
      </dsp:nvSpPr>
      <dsp:spPr>
        <a:xfrm>
          <a:off x="0" y="1778595"/>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5365AC-A1AE-4A43-BC61-F414813DF45D}">
      <dsp:nvSpPr>
        <dsp:cNvPr id="0" name=""/>
        <dsp:cNvSpPr/>
      </dsp:nvSpPr>
      <dsp:spPr>
        <a:xfrm>
          <a:off x="430272" y="2098633"/>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21A58FB-7800-4E5A-9E92-A79FD991DF2B}">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GB" sz="2500" kern="1200"/>
            <a:t>Visual Phonics</a:t>
          </a:r>
          <a:endParaRPr lang="en-US" sz="2500" kern="1200"/>
        </a:p>
      </dsp:txBody>
      <dsp:txXfrm>
        <a:off x="1642860" y="1778595"/>
        <a:ext cx="4985943" cy="1422390"/>
      </dsp:txXfrm>
    </dsp:sp>
    <dsp:sp modelId="{C1960740-FFC5-4642-AE10-7D1DBAC393F0}">
      <dsp:nvSpPr>
        <dsp:cNvPr id="0" name=""/>
        <dsp:cNvSpPr/>
      </dsp:nvSpPr>
      <dsp:spPr>
        <a:xfrm>
          <a:off x="0" y="3556583"/>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FB317E-FA11-46B1-8416-9BCFCB2A509E}">
      <dsp:nvSpPr>
        <dsp:cNvPr id="0" name=""/>
        <dsp:cNvSpPr/>
      </dsp:nvSpPr>
      <dsp:spPr>
        <a:xfrm>
          <a:off x="430272" y="3876620"/>
          <a:ext cx="782314" cy="782314"/>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3C23EC-F8C7-499F-890D-C4D0DE7E7D13}">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GB" sz="2500" kern="1200"/>
            <a:t>Cued Articulation</a:t>
          </a:r>
          <a:endParaRPr lang="en-US" sz="2500" kern="1200"/>
        </a:p>
      </dsp:txBody>
      <dsp:txXfrm>
        <a:off x="1642860" y="3556583"/>
        <a:ext cx="4985943" cy="14223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340186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374084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92276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2405394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8067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923707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3752711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72403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322700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E382F-3F3E-4E44-BBEA-68AC5A04624F}"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126839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FE382F-3F3E-4E44-BBEA-68AC5A04624F}"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174342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E382F-3F3E-4E44-BBEA-68AC5A04624F}"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427480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FE382F-3F3E-4E44-BBEA-68AC5A04624F}"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14221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E382F-3F3E-4E44-BBEA-68AC5A04624F}" type="datetimeFigureOut">
              <a:rPr lang="en-GB" smtClean="0"/>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87582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E382F-3F3E-4E44-BBEA-68AC5A04624F}"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306210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FE382F-3F3E-4E44-BBEA-68AC5A04624F}"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B7BB8B-2905-4D0A-B468-026CED24914E}" type="slidenum">
              <a:rPr lang="en-GB" smtClean="0"/>
              <a:t>‹#›</a:t>
            </a:fld>
            <a:endParaRPr lang="en-GB"/>
          </a:p>
        </p:txBody>
      </p:sp>
    </p:spTree>
    <p:extLst>
      <p:ext uri="{BB962C8B-B14F-4D97-AF65-F5344CB8AC3E}">
        <p14:creationId xmlns:p14="http://schemas.microsoft.com/office/powerpoint/2010/main" val="249566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E382F-3F3E-4E44-BBEA-68AC5A04624F}" type="datetimeFigureOut">
              <a:rPr lang="en-GB" smtClean="0"/>
              <a:t>20/11/2020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B7BB8B-2905-4D0A-B468-026CED24914E}" type="slidenum">
              <a:rPr lang="en-GB" smtClean="0"/>
              <a:t>‹#›</a:t>
            </a:fld>
            <a:endParaRPr lang="en-GB"/>
          </a:p>
        </p:txBody>
      </p:sp>
    </p:spTree>
    <p:extLst>
      <p:ext uri="{BB962C8B-B14F-4D97-AF65-F5344CB8AC3E}">
        <p14:creationId xmlns:p14="http://schemas.microsoft.com/office/powerpoint/2010/main" val="27902738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euser\scc\GPOFOLDERS\temps1\Desktop\A1%20SLCN%20Specialist%20Teacher%20Sept%202020\SLCN%20resources\The%20Ultimate%20Guide%20to%20Phonological%20Awarenes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942D-983D-4501-BF4E-407564D6AD50}"/>
              </a:ext>
            </a:extLst>
          </p:cNvPr>
          <p:cNvSpPr>
            <a:spLocks noGrp="1"/>
          </p:cNvSpPr>
          <p:nvPr>
            <p:ph type="ctrTitle"/>
          </p:nvPr>
        </p:nvSpPr>
        <p:spPr>
          <a:xfrm>
            <a:off x="3852817" y="1371587"/>
            <a:ext cx="6085840" cy="3936274"/>
          </a:xfrm>
        </p:spPr>
        <p:txBody>
          <a:bodyPr>
            <a:normAutofit/>
          </a:bodyPr>
          <a:lstStyle/>
          <a:p>
            <a:pPr algn="ctr"/>
            <a:r>
              <a:rPr lang="en-GB"/>
              <a:t>Adapting phonics   </a:t>
            </a:r>
            <a:br>
              <a:rPr lang="en-GB" dirty="0"/>
            </a:br>
            <a:r>
              <a:rPr lang="en-GB" dirty="0"/>
              <a:t>using </a:t>
            </a:r>
            <a:br>
              <a:rPr lang="en-GB" dirty="0"/>
            </a:br>
            <a:r>
              <a:rPr lang="en-GB" dirty="0"/>
              <a:t>visual methods</a:t>
            </a:r>
            <a:br>
              <a:rPr lang="en-GB" dirty="0"/>
            </a:br>
            <a:r>
              <a:rPr lang="en-GB" dirty="0"/>
              <a:t> </a:t>
            </a:r>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descr="Classroom">
            <a:extLst>
              <a:ext uri="{FF2B5EF4-FFF2-40B4-BE49-F238E27FC236}">
                <a16:creationId xmlns:a16="http://schemas.microsoft.com/office/drawing/2014/main" id="{93892BA3-0990-4803-B490-0D03C475DD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480196" cy="3765692"/>
          </a:xfrm>
          <a:prstGeom prst="rect">
            <a:avLst/>
          </a:prstGeom>
        </p:spPr>
      </p:pic>
    </p:spTree>
    <p:extLst>
      <p:ext uri="{BB962C8B-B14F-4D97-AF65-F5344CB8AC3E}">
        <p14:creationId xmlns:p14="http://schemas.microsoft.com/office/powerpoint/2010/main" val="2162879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8CB0D-A4A3-462F-9C3B-BA8E36CBA7A3}"/>
              </a:ext>
            </a:extLst>
          </p:cNvPr>
          <p:cNvSpPr>
            <a:spLocks noGrp="1"/>
          </p:cNvSpPr>
          <p:nvPr>
            <p:ph type="title"/>
          </p:nvPr>
        </p:nvSpPr>
        <p:spPr>
          <a:xfrm>
            <a:off x="652481" y="1382486"/>
            <a:ext cx="3547581" cy="4093028"/>
          </a:xfrm>
        </p:spPr>
        <p:txBody>
          <a:bodyPr anchor="ctr">
            <a:normAutofit/>
          </a:bodyPr>
          <a:lstStyle/>
          <a:p>
            <a:r>
              <a:rPr lang="en-GB" sz="4000" dirty="0"/>
              <a:t>Examples of visual systems</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5C3F98D-FE97-4E83-A772-E953EA3F108C}"/>
              </a:ext>
            </a:extLst>
          </p:cNvPr>
          <p:cNvGraphicFramePr>
            <a:graphicFrameLocks noGrp="1"/>
          </p:cNvGraphicFramePr>
          <p:nvPr>
            <p:ph idx="1"/>
            <p:extLst>
              <p:ext uri="{D42A27DB-BD31-4B8C-83A1-F6EECF244321}">
                <p14:modId xmlns:p14="http://schemas.microsoft.com/office/powerpoint/2010/main" val="415889685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533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046B-24C6-4EBF-8CA7-102105754388}"/>
              </a:ext>
            </a:extLst>
          </p:cNvPr>
          <p:cNvSpPr>
            <a:spLocks noGrp="1"/>
          </p:cNvSpPr>
          <p:nvPr>
            <p:ph type="title"/>
          </p:nvPr>
        </p:nvSpPr>
        <p:spPr>
          <a:xfrm>
            <a:off x="677334" y="589280"/>
            <a:ext cx="8596668" cy="843280"/>
          </a:xfrm>
        </p:spPr>
        <p:txBody>
          <a:bodyPr/>
          <a:lstStyle/>
          <a:p>
            <a:pPr algn="ctr"/>
            <a:r>
              <a:rPr lang="en-GB" dirty="0"/>
              <a:t>The communication chain</a:t>
            </a:r>
          </a:p>
        </p:txBody>
      </p:sp>
      <p:sp>
        <p:nvSpPr>
          <p:cNvPr id="3" name="Content Placeholder 2">
            <a:extLst>
              <a:ext uri="{FF2B5EF4-FFF2-40B4-BE49-F238E27FC236}">
                <a16:creationId xmlns:a16="http://schemas.microsoft.com/office/drawing/2014/main" id="{F7C622F5-479D-49B3-9B79-58204BAB9611}"/>
              </a:ext>
            </a:extLst>
          </p:cNvPr>
          <p:cNvSpPr>
            <a:spLocks noGrp="1"/>
          </p:cNvSpPr>
          <p:nvPr>
            <p:ph idx="1"/>
          </p:nvPr>
        </p:nvSpPr>
        <p:spPr>
          <a:xfrm>
            <a:off x="2331962" y="3588387"/>
            <a:ext cx="9023437" cy="3699054"/>
          </a:xfrm>
        </p:spPr>
        <p:txBody>
          <a:bodyPr/>
          <a:lstStyle/>
          <a:p>
            <a:endParaRPr lang="en-GB" dirty="0"/>
          </a:p>
        </p:txBody>
      </p:sp>
      <p:pic>
        <p:nvPicPr>
          <p:cNvPr id="1026" name="Picture 3">
            <a:extLst>
              <a:ext uri="{FF2B5EF4-FFF2-40B4-BE49-F238E27FC236}">
                <a16:creationId xmlns:a16="http://schemas.microsoft.com/office/drawing/2014/main" id="{40249E39-D659-4C99-AEDC-4C931F30C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71" y="1273630"/>
            <a:ext cx="9457267" cy="5388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249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9BAB9-2121-46F3-9ABB-AEC08CDA535A}"/>
              </a:ext>
            </a:extLst>
          </p:cNvPr>
          <p:cNvSpPr>
            <a:spLocks noGrp="1"/>
          </p:cNvSpPr>
          <p:nvPr>
            <p:ph type="title"/>
          </p:nvPr>
        </p:nvSpPr>
        <p:spPr>
          <a:xfrm>
            <a:off x="677334" y="609600"/>
            <a:ext cx="8596668" cy="925286"/>
          </a:xfrm>
        </p:spPr>
        <p:txBody>
          <a:bodyPr/>
          <a:lstStyle/>
          <a:p>
            <a:r>
              <a:rPr lang="en-GB" dirty="0"/>
              <a:t>A common root – Stackhouse and Wells</a:t>
            </a:r>
          </a:p>
        </p:txBody>
      </p:sp>
      <p:pic>
        <p:nvPicPr>
          <p:cNvPr id="2050" name="Picture 2" descr="Relationship between speech, phonological awareness and literacy.... |  Download Scientific Diagram">
            <a:extLst>
              <a:ext uri="{FF2B5EF4-FFF2-40B4-BE49-F238E27FC236}">
                <a16:creationId xmlns:a16="http://schemas.microsoft.com/office/drawing/2014/main" id="{D61B8DE4-4260-4260-8727-B7C2A5B6BF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6286" y="1863666"/>
            <a:ext cx="6726797" cy="4101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94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B3125-8F5D-4057-8E13-E8D6AA67BBF9}"/>
              </a:ext>
            </a:extLst>
          </p:cNvPr>
          <p:cNvSpPr>
            <a:spLocks noGrp="1"/>
          </p:cNvSpPr>
          <p:nvPr>
            <p:ph type="title"/>
          </p:nvPr>
        </p:nvSpPr>
        <p:spPr/>
        <p:txBody>
          <a:bodyPr/>
          <a:lstStyle/>
          <a:p>
            <a:pPr algn="ctr"/>
            <a:r>
              <a:rPr lang="en-GB" dirty="0"/>
              <a:t>Phonological awareness</a:t>
            </a:r>
          </a:p>
        </p:txBody>
      </p:sp>
      <p:sp>
        <p:nvSpPr>
          <p:cNvPr id="3" name="Content Placeholder 2">
            <a:extLst>
              <a:ext uri="{FF2B5EF4-FFF2-40B4-BE49-F238E27FC236}">
                <a16:creationId xmlns:a16="http://schemas.microsoft.com/office/drawing/2014/main" id="{67A075B9-D0AE-4C3F-907E-74A34024E1B6}"/>
              </a:ext>
            </a:extLst>
          </p:cNvPr>
          <p:cNvSpPr>
            <a:spLocks noGrp="1"/>
          </p:cNvSpPr>
          <p:nvPr>
            <p:ph idx="1"/>
          </p:nvPr>
        </p:nvSpPr>
        <p:spPr>
          <a:xfrm>
            <a:off x="677334" y="1676400"/>
            <a:ext cx="8596668" cy="4785359"/>
          </a:xfrm>
        </p:spPr>
        <p:txBody>
          <a:bodyPr>
            <a:normAutofit/>
          </a:bodyPr>
          <a:lstStyle/>
          <a:p>
            <a:r>
              <a:rPr lang="en-GB" sz="2000" dirty="0"/>
              <a:t>Phonological awareness precedes phonic skills.  It involves the knowledge that sounds are the building blocks of words.</a:t>
            </a:r>
          </a:p>
          <a:p>
            <a:endParaRPr lang="en-GB" sz="2000" dirty="0"/>
          </a:p>
          <a:p>
            <a:r>
              <a:rPr lang="en-GB" sz="2000" dirty="0"/>
              <a:t>It depends on being able to hear and manipulate the sounds in spoken language, such as words, syllables and rhyme </a:t>
            </a:r>
            <a:r>
              <a:rPr lang="en-GB" sz="2000" b="1" dirty="0"/>
              <a:t>before</a:t>
            </a:r>
            <a:r>
              <a:rPr lang="en-GB" sz="2000" dirty="0"/>
              <a:t> progressing to the individual sounds in words.</a:t>
            </a:r>
          </a:p>
          <a:p>
            <a:endParaRPr lang="en-GB" sz="2000" dirty="0"/>
          </a:p>
          <a:p>
            <a:r>
              <a:rPr lang="en-GB" sz="2000" b="1" dirty="0"/>
              <a:t>For pupils with SLCN these skills may not develop on their own, and they will need visual strategies and direct teaching to help raise awareness of the sounds and patterns in spoken language.</a:t>
            </a:r>
          </a:p>
          <a:p>
            <a:endParaRPr lang="en-GB" dirty="0"/>
          </a:p>
          <a:p>
            <a:r>
              <a:rPr lang="en-GB" dirty="0">
                <a:hlinkClick r:id="rId2" action="ppaction://hlinkfile"/>
              </a:rPr>
              <a:t>A1%20SLCN%20Specialist%20Teacher%20Sept%202020/SLCN%20resources/The%20Ultimate%20Guide%20to%20Phonological%20Awareness.pdf</a:t>
            </a:r>
            <a:endParaRPr lang="en-GB" dirty="0"/>
          </a:p>
          <a:p>
            <a:endParaRPr lang="en-GB" dirty="0"/>
          </a:p>
        </p:txBody>
      </p:sp>
    </p:spTree>
    <p:extLst>
      <p:ext uri="{BB962C8B-B14F-4D97-AF65-F5344CB8AC3E}">
        <p14:creationId xmlns:p14="http://schemas.microsoft.com/office/powerpoint/2010/main" val="423130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F5B06DA5-CAE8-4714-8D25-FDF208A4B123}"/>
              </a:ext>
            </a:extLst>
          </p:cNvPr>
          <p:cNvPicPr>
            <a:picLocks noGrp="1" noChangeAspect="1"/>
          </p:cNvPicPr>
          <p:nvPr>
            <p:ph idx="1"/>
          </p:nvPr>
        </p:nvPicPr>
        <p:blipFill>
          <a:blip r:embed="rId2"/>
          <a:stretch>
            <a:fillRect/>
          </a:stretch>
        </p:blipFill>
        <p:spPr>
          <a:xfrm>
            <a:off x="1786716" y="1131994"/>
            <a:ext cx="8620444" cy="4590386"/>
          </a:xfrm>
          <a:prstGeom prst="rect">
            <a:avLst/>
          </a:prstGeom>
        </p:spPr>
      </p:pic>
    </p:spTree>
    <p:extLst>
      <p:ext uri="{BB962C8B-B14F-4D97-AF65-F5344CB8AC3E}">
        <p14:creationId xmlns:p14="http://schemas.microsoft.com/office/powerpoint/2010/main" val="304394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C89C3-EBC8-4068-B08C-5CDD2176CF73}"/>
              </a:ext>
            </a:extLst>
          </p:cNvPr>
          <p:cNvSpPr>
            <a:spLocks noGrp="1"/>
          </p:cNvSpPr>
          <p:nvPr>
            <p:ph type="title"/>
          </p:nvPr>
        </p:nvSpPr>
        <p:spPr/>
        <p:txBody>
          <a:bodyPr/>
          <a:lstStyle/>
          <a:p>
            <a:r>
              <a:rPr lang="en-GB" dirty="0"/>
              <a:t>Phonics or phonemic awareness</a:t>
            </a:r>
          </a:p>
        </p:txBody>
      </p:sp>
      <p:sp>
        <p:nvSpPr>
          <p:cNvPr id="3" name="Content Placeholder 2">
            <a:extLst>
              <a:ext uri="{FF2B5EF4-FFF2-40B4-BE49-F238E27FC236}">
                <a16:creationId xmlns:a16="http://schemas.microsoft.com/office/drawing/2014/main" id="{D1D020FF-665D-4CBF-88FE-CC585D292675}"/>
              </a:ext>
            </a:extLst>
          </p:cNvPr>
          <p:cNvSpPr>
            <a:spLocks noGrp="1"/>
          </p:cNvSpPr>
          <p:nvPr>
            <p:ph idx="1"/>
          </p:nvPr>
        </p:nvSpPr>
        <p:spPr>
          <a:xfrm>
            <a:off x="677334" y="1545771"/>
            <a:ext cx="8596668" cy="4959804"/>
          </a:xfrm>
        </p:spPr>
        <p:txBody>
          <a:bodyPr>
            <a:noAutofit/>
          </a:bodyPr>
          <a:lstStyle/>
          <a:p>
            <a:r>
              <a:rPr lang="en-GB" sz="2000" dirty="0"/>
              <a:t>Some pupils with SLCN may not have an ‘inner voice’ or an auditory memory of words they hear.</a:t>
            </a:r>
          </a:p>
          <a:p>
            <a:endParaRPr lang="en-GB" sz="2000" dirty="0"/>
          </a:p>
          <a:p>
            <a:r>
              <a:rPr lang="en-GB" sz="2000" dirty="0"/>
              <a:t>The usual pattern of development may be different, and visual routes to support phonemic awareness will be more important.</a:t>
            </a:r>
          </a:p>
          <a:p>
            <a:endParaRPr lang="en-GB" sz="2000" dirty="0"/>
          </a:p>
          <a:p>
            <a:r>
              <a:rPr lang="en-GB" sz="2000" b="1" dirty="0"/>
              <a:t>More practice will be needed in a variety of ways and with more attention given to visual presentation (pictures, written pattern or visual cuing system)</a:t>
            </a:r>
          </a:p>
          <a:p>
            <a:endParaRPr lang="en-GB" sz="2000" dirty="0"/>
          </a:p>
          <a:p>
            <a:r>
              <a:rPr lang="en-GB" sz="2000" dirty="0"/>
              <a:t>Phonological awareness (pre-phonic skills) will need to be worked on alongside phonics teaching.</a:t>
            </a:r>
          </a:p>
          <a:p>
            <a:endParaRPr lang="en-GB" sz="2000" dirty="0"/>
          </a:p>
        </p:txBody>
      </p:sp>
    </p:spTree>
    <p:extLst>
      <p:ext uri="{BB962C8B-B14F-4D97-AF65-F5344CB8AC3E}">
        <p14:creationId xmlns:p14="http://schemas.microsoft.com/office/powerpoint/2010/main" val="48292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Magnetic Double Sided Letter Rainbow Arc 5pk  large">
            <a:extLst>
              <a:ext uri="{FF2B5EF4-FFF2-40B4-BE49-F238E27FC236}">
                <a16:creationId xmlns:a16="http://schemas.microsoft.com/office/drawing/2014/main" id="{ED3C7A1F-DDCC-4F4C-A8A9-51B5162B03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21" r="-2" b="10710"/>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AAC8D61-332A-4DD3-8963-EA2073246FDB}"/>
              </a:ext>
            </a:extLst>
          </p:cNvPr>
          <p:cNvSpPr>
            <a:spLocks noGrp="1"/>
          </p:cNvSpPr>
          <p:nvPr>
            <p:ph type="title"/>
          </p:nvPr>
        </p:nvSpPr>
        <p:spPr>
          <a:xfrm>
            <a:off x="677333" y="609600"/>
            <a:ext cx="3851123" cy="1320800"/>
          </a:xfrm>
        </p:spPr>
        <p:txBody>
          <a:bodyPr>
            <a:normAutofit/>
          </a:bodyPr>
          <a:lstStyle/>
          <a:p>
            <a:r>
              <a:rPr lang="en-GB" dirty="0"/>
              <a:t>Multisensory approach</a:t>
            </a:r>
          </a:p>
        </p:txBody>
      </p:sp>
      <p:sp>
        <p:nvSpPr>
          <p:cNvPr id="3" name="Content Placeholder 2">
            <a:extLst>
              <a:ext uri="{FF2B5EF4-FFF2-40B4-BE49-F238E27FC236}">
                <a16:creationId xmlns:a16="http://schemas.microsoft.com/office/drawing/2014/main" id="{7E35AF86-001B-4ED3-B26E-54DA4EB29990}"/>
              </a:ext>
            </a:extLst>
          </p:cNvPr>
          <p:cNvSpPr>
            <a:spLocks noGrp="1"/>
          </p:cNvSpPr>
          <p:nvPr>
            <p:ph idx="1"/>
          </p:nvPr>
        </p:nvSpPr>
        <p:spPr>
          <a:xfrm>
            <a:off x="677334" y="2160589"/>
            <a:ext cx="3851122" cy="3880773"/>
          </a:xfrm>
        </p:spPr>
        <p:txBody>
          <a:bodyPr>
            <a:normAutofit/>
          </a:bodyPr>
          <a:lstStyle/>
          <a:p>
            <a:r>
              <a:rPr lang="en-GB" dirty="0"/>
              <a:t>Integrate the use of visuals as part of a multi-sensory approach (look listen say do write </a:t>
            </a:r>
            <a:r>
              <a:rPr lang="en-GB" b="1" dirty="0"/>
              <a:t>to remember</a:t>
            </a:r>
            <a:r>
              <a:rPr lang="en-GB" dirty="0"/>
              <a:t>) – a vital strategy for teaching and practicing phonics for pupils with SEND or EAL.</a:t>
            </a:r>
          </a:p>
          <a:p>
            <a:endParaRPr lang="en-GB" dirty="0"/>
          </a:p>
          <a:p>
            <a:r>
              <a:rPr lang="en-GB" dirty="0"/>
              <a:t>Opportunities to practice phonics through play/ games/ sensory experiences can still be  motivating for older children.</a:t>
            </a:r>
          </a:p>
          <a:p>
            <a:endParaRPr lang="en-GB" dirty="0"/>
          </a:p>
          <a:p>
            <a:endParaRPr lang="en-GB" dirty="0"/>
          </a:p>
        </p:txBody>
      </p:sp>
      <p:cxnSp>
        <p:nvCxnSpPr>
          <p:cNvPr id="71" name="Straight Connector 7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1066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9FB8-E7ED-4A8C-8791-2CA50120B7FC}"/>
              </a:ext>
            </a:extLst>
          </p:cNvPr>
          <p:cNvSpPr>
            <a:spLocks noGrp="1"/>
          </p:cNvSpPr>
          <p:nvPr>
            <p:ph type="title"/>
          </p:nvPr>
        </p:nvSpPr>
        <p:spPr>
          <a:xfrm>
            <a:off x="677334" y="609600"/>
            <a:ext cx="8596668" cy="1320800"/>
          </a:xfrm>
        </p:spPr>
        <p:txBody>
          <a:bodyPr anchor="t">
            <a:normAutofit/>
          </a:bodyPr>
          <a:lstStyle/>
          <a:p>
            <a:r>
              <a:rPr lang="en-GB" dirty="0"/>
              <a:t>Understanding the language</a:t>
            </a:r>
          </a:p>
        </p:txBody>
      </p:sp>
      <p:sp>
        <p:nvSpPr>
          <p:cNvPr id="3" name="Content Placeholder 2">
            <a:extLst>
              <a:ext uri="{FF2B5EF4-FFF2-40B4-BE49-F238E27FC236}">
                <a16:creationId xmlns:a16="http://schemas.microsoft.com/office/drawing/2014/main" id="{86572064-F045-4A12-9BB4-D2A82A98F7CA}"/>
              </a:ext>
            </a:extLst>
          </p:cNvPr>
          <p:cNvSpPr>
            <a:spLocks noGrp="1"/>
          </p:cNvSpPr>
          <p:nvPr>
            <p:ph idx="1"/>
          </p:nvPr>
        </p:nvSpPr>
        <p:spPr>
          <a:xfrm>
            <a:off x="3090281" y="1699985"/>
            <a:ext cx="6419569" cy="3897085"/>
          </a:xfrm>
        </p:spPr>
        <p:txBody>
          <a:bodyPr>
            <a:normAutofit/>
          </a:bodyPr>
          <a:lstStyle/>
          <a:p>
            <a:endParaRPr lang="en-GB" sz="2000" dirty="0"/>
          </a:p>
          <a:p>
            <a:r>
              <a:rPr lang="en-GB" sz="2000" dirty="0"/>
              <a:t>With icons you can find in Word, Google images and symbol support software such as Communicate in Print or </a:t>
            </a:r>
            <a:r>
              <a:rPr lang="en-GB" sz="2000" dirty="0" err="1"/>
              <a:t>Widgit</a:t>
            </a:r>
            <a:r>
              <a:rPr lang="en-GB" sz="2000" dirty="0"/>
              <a:t> on line, </a:t>
            </a:r>
            <a:r>
              <a:rPr lang="en-GB" sz="2000" b="1" dirty="0"/>
              <a:t>a visual illustration for most words cab be easily and quickly produced</a:t>
            </a:r>
            <a:r>
              <a:rPr lang="en-GB" sz="2000" dirty="0"/>
              <a:t>.</a:t>
            </a:r>
          </a:p>
          <a:p>
            <a:endParaRPr lang="en-GB" sz="2000" dirty="0"/>
          </a:p>
          <a:p>
            <a:r>
              <a:rPr lang="en-GB" sz="2000" dirty="0"/>
              <a:t>For example, most of the Letters and Sounds phase 2 words can be illustrated with a picture, and of the more than one meaning of the same word (tap, bark etc)</a:t>
            </a:r>
          </a:p>
          <a:p>
            <a:endParaRPr lang="en-GB" dirty="0"/>
          </a:p>
        </p:txBody>
      </p:sp>
      <p:pic>
        <p:nvPicPr>
          <p:cNvPr id="1030" name="Picture 6" descr="Debbie's Resource Cupboard: Letters and Sounds phase 2 matching pairs game  | Phonics lessons, Phonics activities, Phonics flashcards">
            <a:extLst>
              <a:ext uri="{FF2B5EF4-FFF2-40B4-BE49-F238E27FC236}">
                <a16:creationId xmlns:a16="http://schemas.microsoft.com/office/drawing/2014/main" id="{AE02032B-9538-4B0C-9379-B834586955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3" r="-2" b="-2"/>
          <a:stretch/>
        </p:blipFill>
        <p:spPr bwMode="auto">
          <a:xfrm>
            <a:off x="677334" y="2159000"/>
            <a:ext cx="2412947" cy="2979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18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1558-F874-41B3-A525-0D131F73AA91}"/>
              </a:ext>
            </a:extLst>
          </p:cNvPr>
          <p:cNvSpPr>
            <a:spLocks noGrp="1"/>
          </p:cNvSpPr>
          <p:nvPr>
            <p:ph type="title"/>
          </p:nvPr>
        </p:nvSpPr>
        <p:spPr>
          <a:xfrm>
            <a:off x="677334" y="609600"/>
            <a:ext cx="8596668" cy="925286"/>
          </a:xfrm>
        </p:spPr>
        <p:txBody>
          <a:bodyPr/>
          <a:lstStyle/>
          <a:p>
            <a:r>
              <a:rPr lang="en-GB" dirty="0"/>
              <a:t>Using visual cueing systems</a:t>
            </a:r>
          </a:p>
        </p:txBody>
      </p:sp>
      <p:sp>
        <p:nvSpPr>
          <p:cNvPr id="3" name="Content Placeholder 2">
            <a:extLst>
              <a:ext uri="{FF2B5EF4-FFF2-40B4-BE49-F238E27FC236}">
                <a16:creationId xmlns:a16="http://schemas.microsoft.com/office/drawing/2014/main" id="{1A511F3A-5CB8-434B-BB20-13C0D61B1FC9}"/>
              </a:ext>
            </a:extLst>
          </p:cNvPr>
          <p:cNvSpPr>
            <a:spLocks noGrp="1"/>
          </p:cNvSpPr>
          <p:nvPr>
            <p:ph idx="1"/>
          </p:nvPr>
        </p:nvSpPr>
        <p:spPr>
          <a:xfrm>
            <a:off x="677334" y="1426029"/>
            <a:ext cx="8596668" cy="5029200"/>
          </a:xfrm>
        </p:spPr>
        <p:txBody>
          <a:bodyPr>
            <a:normAutofit fontScale="92500" lnSpcReduction="10000"/>
          </a:bodyPr>
          <a:lstStyle/>
          <a:p>
            <a:r>
              <a:rPr lang="en-GB" sz="2000" dirty="0"/>
              <a:t>There are different visual systems which can be used to support children who have difficulty accessing phonics through listening alone</a:t>
            </a:r>
          </a:p>
          <a:p>
            <a:endParaRPr lang="en-GB" sz="2000" dirty="0"/>
          </a:p>
          <a:p>
            <a:r>
              <a:rPr lang="en-GB" sz="2000" dirty="0"/>
              <a:t>As a sound is said, a particular hand shape or movement accompanies the sound.</a:t>
            </a:r>
          </a:p>
          <a:p>
            <a:pPr marL="0" indent="0">
              <a:buNone/>
            </a:pPr>
            <a:endParaRPr lang="en-GB" sz="2000" dirty="0"/>
          </a:p>
          <a:p>
            <a:r>
              <a:rPr lang="en-GB" sz="2000" dirty="0"/>
              <a:t>Using a visual method to enhance the memory of what can be heard gives the pupil a way of remembering.</a:t>
            </a:r>
          </a:p>
          <a:p>
            <a:endParaRPr lang="en-GB" sz="2000" dirty="0"/>
          </a:p>
          <a:p>
            <a:r>
              <a:rPr lang="en-GB" sz="2000" dirty="0"/>
              <a:t>They are linking something that they know and find easy with something they find difficult.</a:t>
            </a:r>
          </a:p>
          <a:p>
            <a:endParaRPr lang="en-GB" sz="2000" dirty="0"/>
          </a:p>
          <a:p>
            <a:r>
              <a:rPr lang="en-GB" sz="2000" dirty="0"/>
              <a:t>Discrete actions or hand movements provide kinaesthetic support for learning letter-sound correspondence.  </a:t>
            </a:r>
          </a:p>
          <a:p>
            <a:endParaRPr lang="en-GB" dirty="0"/>
          </a:p>
          <a:p>
            <a:pPr marL="0" indent="0">
              <a:buNone/>
            </a:pPr>
            <a:endParaRPr lang="en-GB" dirty="0"/>
          </a:p>
        </p:txBody>
      </p:sp>
    </p:spTree>
    <p:extLst>
      <p:ext uri="{BB962C8B-B14F-4D97-AF65-F5344CB8AC3E}">
        <p14:creationId xmlns:p14="http://schemas.microsoft.com/office/powerpoint/2010/main" val="11439229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16</TotalTime>
  <Words>456</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Adapting phonics    using  visual methods  </vt:lpstr>
      <vt:lpstr>The communication chain</vt:lpstr>
      <vt:lpstr>A common root – Stackhouse and Wells</vt:lpstr>
      <vt:lpstr>Phonological awareness</vt:lpstr>
      <vt:lpstr>PowerPoint Presentation</vt:lpstr>
      <vt:lpstr>Phonics or phonemic awareness</vt:lpstr>
      <vt:lpstr>Multisensory approach</vt:lpstr>
      <vt:lpstr>Understanding the language</vt:lpstr>
      <vt:lpstr>Using visual cueing systems</vt:lpstr>
      <vt:lpstr>Examples of visual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phonics using  visual methods  </dc:title>
  <dc:creator>Suzanne Temple</dc:creator>
  <cp:lastModifiedBy>Suzanne Temple</cp:lastModifiedBy>
  <cp:revision>5</cp:revision>
  <dcterms:created xsi:type="dcterms:W3CDTF">2020-11-20T10:38:40Z</dcterms:created>
  <dcterms:modified xsi:type="dcterms:W3CDTF">2020-11-20T10:54:47Z</dcterms:modified>
</cp:coreProperties>
</file>