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545" r:id="rId3"/>
    <p:sldId id="392" r:id="rId4"/>
    <p:sldId id="293" r:id="rId5"/>
    <p:sldId id="258" r:id="rId6"/>
    <p:sldId id="387" r:id="rId7"/>
    <p:sldId id="548" r:id="rId8"/>
    <p:sldId id="547" r:id="rId9"/>
    <p:sldId id="556" r:id="rId10"/>
    <p:sldId id="277" r:id="rId11"/>
    <p:sldId id="555" r:id="rId12"/>
    <p:sldId id="549" r:id="rId13"/>
    <p:sldId id="535" r:id="rId14"/>
    <p:sldId id="532" r:id="rId15"/>
    <p:sldId id="536" r:id="rId16"/>
    <p:sldId id="537" r:id="rId17"/>
    <p:sldId id="550" r:id="rId18"/>
    <p:sldId id="558" r:id="rId19"/>
    <p:sldId id="285" r:id="rId20"/>
    <p:sldId id="275" r:id="rId21"/>
    <p:sldId id="559" r:id="rId22"/>
    <p:sldId id="406" r:id="rId23"/>
    <p:sldId id="309" r:id="rId24"/>
    <p:sldId id="26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DCFF1"/>
    <a:srgbClr val="339933"/>
    <a:srgbClr val="8A83E1"/>
    <a:srgbClr val="A50021"/>
    <a:srgbClr val="FF0000"/>
    <a:srgbClr val="EA2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0C8830-D929-4D2D-8E5D-F3B344AD6C96}" v="3304" dt="2021-02-15T15:33:50.3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varScale="1">
        <p:scale>
          <a:sx n="16" d="100"/>
          <a:sy n="16" d="100"/>
        </p:scale>
        <p:origin x="3060" y="28"/>
      </p:cViewPr>
      <p:guideLst>
        <p:guide orient="horz" pos="2160"/>
        <p:guide pos="2880"/>
      </p:guideLst>
    </p:cSldViewPr>
  </p:slideViewPr>
  <p:outlineViewPr>
    <p:cViewPr>
      <p:scale>
        <a:sx n="33" d="100"/>
        <a:sy n="33" d="100"/>
      </p:scale>
      <p:origin x="0" y="-5000"/>
    </p:cViewPr>
  </p:outlineViewPr>
  <p:notesTextViewPr>
    <p:cViewPr>
      <p:scale>
        <a:sx n="1" d="1"/>
        <a:sy n="1" d="1"/>
      </p:scale>
      <p:origin x="0" y="0"/>
    </p:cViewPr>
  </p:notesTextViewPr>
  <p:notesViewPr>
    <p:cSldViewPr>
      <p:cViewPr varScale="1">
        <p:scale>
          <a:sx n="65" d="100"/>
          <a:sy n="65" d="100"/>
        </p:scale>
        <p:origin x="335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F8B405-A42F-4B78-BB33-04CF9D76CA6B}" type="datetimeFigureOut">
              <a:rPr lang="en-GB" smtClean="0"/>
              <a:t>10/08/2021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B0F1B-BCE2-4D58-9A1C-498D6C754ED0}" type="slidenum">
              <a:rPr lang="en-GB" smtClean="0"/>
              <a:t>‹#›</a:t>
            </a:fld>
            <a:endParaRPr lang="en-GB"/>
          </a:p>
        </p:txBody>
      </p:sp>
    </p:spTree>
    <p:extLst>
      <p:ext uri="{BB962C8B-B14F-4D97-AF65-F5344CB8AC3E}">
        <p14:creationId xmlns:p14="http://schemas.microsoft.com/office/powerpoint/2010/main" val="47992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6B0F1B-BCE2-4D58-9A1C-498D6C754ED0}" type="slidenum">
              <a:rPr lang="en-GB" smtClean="0"/>
              <a:t>1</a:t>
            </a:fld>
            <a:endParaRPr lang="en-GB"/>
          </a:p>
        </p:txBody>
      </p:sp>
    </p:spTree>
    <p:extLst>
      <p:ext uri="{BB962C8B-B14F-4D97-AF65-F5344CB8AC3E}">
        <p14:creationId xmlns:p14="http://schemas.microsoft.com/office/powerpoint/2010/main" val="2657626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6B0F1B-BCE2-4D58-9A1C-498D6C754ED0}" type="slidenum">
              <a:rPr lang="en-GB" smtClean="0"/>
              <a:t>10</a:t>
            </a:fld>
            <a:endParaRPr lang="en-GB"/>
          </a:p>
        </p:txBody>
      </p:sp>
    </p:spTree>
    <p:extLst>
      <p:ext uri="{BB962C8B-B14F-4D97-AF65-F5344CB8AC3E}">
        <p14:creationId xmlns:p14="http://schemas.microsoft.com/office/powerpoint/2010/main" val="4243428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GB" dirty="0"/>
          </a:p>
        </p:txBody>
      </p:sp>
      <p:sp>
        <p:nvSpPr>
          <p:cNvPr id="4" name="Slide Number Placeholder 3"/>
          <p:cNvSpPr>
            <a:spLocks noGrp="1"/>
          </p:cNvSpPr>
          <p:nvPr>
            <p:ph type="sldNum" sz="quarter" idx="10"/>
          </p:nvPr>
        </p:nvSpPr>
        <p:spPr/>
        <p:txBody>
          <a:bodyPr/>
          <a:lstStyle/>
          <a:p>
            <a:fld id="{689F6909-CA6B-40EC-96F1-38601A431B69}" type="slidenum">
              <a:rPr lang="en-GB" smtClean="0"/>
              <a:t>11</a:t>
            </a:fld>
            <a:endParaRPr lang="en-GB"/>
          </a:p>
        </p:txBody>
      </p:sp>
    </p:spTree>
    <p:extLst>
      <p:ext uri="{BB962C8B-B14F-4D97-AF65-F5344CB8AC3E}">
        <p14:creationId xmlns:p14="http://schemas.microsoft.com/office/powerpoint/2010/main" val="4241440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GB" dirty="0"/>
          </a:p>
        </p:txBody>
      </p:sp>
      <p:sp>
        <p:nvSpPr>
          <p:cNvPr id="4" name="Slide Number Placeholder 3"/>
          <p:cNvSpPr>
            <a:spLocks noGrp="1"/>
          </p:cNvSpPr>
          <p:nvPr>
            <p:ph type="sldNum" sz="quarter" idx="10"/>
          </p:nvPr>
        </p:nvSpPr>
        <p:spPr/>
        <p:txBody>
          <a:bodyPr/>
          <a:lstStyle/>
          <a:p>
            <a:fld id="{689F6909-CA6B-40EC-96F1-38601A431B69}" type="slidenum">
              <a:rPr lang="en-GB" smtClean="0"/>
              <a:t>12</a:t>
            </a:fld>
            <a:endParaRPr lang="en-GB"/>
          </a:p>
        </p:txBody>
      </p:sp>
    </p:spTree>
    <p:extLst>
      <p:ext uri="{BB962C8B-B14F-4D97-AF65-F5344CB8AC3E}">
        <p14:creationId xmlns:p14="http://schemas.microsoft.com/office/powerpoint/2010/main" val="2042355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6B0F1B-BCE2-4D58-9A1C-498D6C754ED0}" type="slidenum">
              <a:rPr lang="en-GB" smtClean="0"/>
              <a:t>14</a:t>
            </a:fld>
            <a:endParaRPr lang="en-GB"/>
          </a:p>
        </p:txBody>
      </p:sp>
    </p:spTree>
    <p:extLst>
      <p:ext uri="{BB962C8B-B14F-4D97-AF65-F5344CB8AC3E}">
        <p14:creationId xmlns:p14="http://schemas.microsoft.com/office/powerpoint/2010/main" val="2820784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CB5A5952-2D8A-4CB1-AA69-82CFB4B4330B}"/>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966C1B9-DAA7-470E-87DF-0A3587DF9B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p:txBody>
      </p:sp>
      <p:sp>
        <p:nvSpPr>
          <p:cNvPr id="4100" name="Slide Number Placeholder 3">
            <a:extLst>
              <a:ext uri="{FF2B5EF4-FFF2-40B4-BE49-F238E27FC236}">
                <a16:creationId xmlns:a16="http://schemas.microsoft.com/office/drawing/2014/main" id="{44186EF6-9FAB-4F26-B039-4197ED911F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6F91A2F-1D86-4604-83DD-13A520055CEC}" type="slidenum">
              <a:rPr lang="en-GB" altLang="en-US"/>
              <a:pPr/>
              <a:t>16</a:t>
            </a:fld>
            <a:endParaRPr lang="en-GB" altLang="en-US"/>
          </a:p>
        </p:txBody>
      </p:sp>
    </p:spTree>
    <p:extLst>
      <p:ext uri="{BB962C8B-B14F-4D97-AF65-F5344CB8AC3E}">
        <p14:creationId xmlns:p14="http://schemas.microsoft.com/office/powerpoint/2010/main" val="3567350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Real response when you’re tired, busy, stressed?</a:t>
            </a:r>
          </a:p>
        </p:txBody>
      </p:sp>
      <p:sp>
        <p:nvSpPr>
          <p:cNvPr id="4" name="Slide Number Placeholder 3"/>
          <p:cNvSpPr>
            <a:spLocks noGrp="1"/>
          </p:cNvSpPr>
          <p:nvPr>
            <p:ph type="sldNum" sz="quarter" idx="10"/>
          </p:nvPr>
        </p:nvSpPr>
        <p:spPr/>
        <p:txBody>
          <a:bodyPr/>
          <a:lstStyle/>
          <a:p>
            <a:fld id="{A08B6C02-CFAB-43C1-A402-44005294748E}" type="slidenum">
              <a:rPr lang="en-GB" smtClean="0"/>
              <a:t>17</a:t>
            </a:fld>
            <a:endParaRPr lang="en-GB"/>
          </a:p>
        </p:txBody>
      </p:sp>
    </p:spTree>
    <p:extLst>
      <p:ext uri="{BB962C8B-B14F-4D97-AF65-F5344CB8AC3E}">
        <p14:creationId xmlns:p14="http://schemas.microsoft.com/office/powerpoint/2010/main" val="785279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6B0F1B-BCE2-4D58-9A1C-498D6C754ED0}" type="slidenum">
              <a:rPr lang="en-GB" smtClean="0"/>
              <a:t>18</a:t>
            </a:fld>
            <a:endParaRPr lang="en-GB"/>
          </a:p>
        </p:txBody>
      </p:sp>
    </p:spTree>
    <p:extLst>
      <p:ext uri="{BB962C8B-B14F-4D97-AF65-F5344CB8AC3E}">
        <p14:creationId xmlns:p14="http://schemas.microsoft.com/office/powerpoint/2010/main" val="3431127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6B0F1B-BCE2-4D58-9A1C-498D6C754ED0}" type="slidenum">
              <a:rPr lang="en-GB" smtClean="0"/>
              <a:t>19</a:t>
            </a:fld>
            <a:endParaRPr lang="en-GB"/>
          </a:p>
        </p:txBody>
      </p:sp>
    </p:spTree>
    <p:extLst>
      <p:ext uri="{BB962C8B-B14F-4D97-AF65-F5344CB8AC3E}">
        <p14:creationId xmlns:p14="http://schemas.microsoft.com/office/powerpoint/2010/main" val="132471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6B0F1B-BCE2-4D58-9A1C-498D6C754ED0}" type="slidenum">
              <a:rPr lang="en-GB" smtClean="0"/>
              <a:t>21</a:t>
            </a:fld>
            <a:endParaRPr lang="en-GB"/>
          </a:p>
        </p:txBody>
      </p:sp>
    </p:spTree>
    <p:extLst>
      <p:ext uri="{BB962C8B-B14F-4D97-AF65-F5344CB8AC3E}">
        <p14:creationId xmlns:p14="http://schemas.microsoft.com/office/powerpoint/2010/main" val="3233963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8B6C02-CFAB-43C1-A402-44005294748E}" type="slidenum">
              <a:rPr lang="en-GB" smtClean="0"/>
              <a:t>22</a:t>
            </a:fld>
            <a:endParaRPr lang="en-GB"/>
          </a:p>
        </p:txBody>
      </p:sp>
    </p:spTree>
    <p:extLst>
      <p:ext uri="{BB962C8B-B14F-4D97-AF65-F5344CB8AC3E}">
        <p14:creationId xmlns:p14="http://schemas.microsoft.com/office/powerpoint/2010/main" val="887102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600" baseline="0" dirty="0"/>
          </a:p>
        </p:txBody>
      </p:sp>
      <p:sp>
        <p:nvSpPr>
          <p:cNvPr id="4" name="Slide Number Placeholder 3"/>
          <p:cNvSpPr>
            <a:spLocks noGrp="1"/>
          </p:cNvSpPr>
          <p:nvPr>
            <p:ph type="sldNum" sz="quarter" idx="10"/>
          </p:nvPr>
        </p:nvSpPr>
        <p:spPr/>
        <p:txBody>
          <a:bodyPr/>
          <a:lstStyle/>
          <a:p>
            <a:fld id="{72E0776B-FFAE-4CAD-9A11-9858687EB82C}" type="slidenum">
              <a:rPr lang="en-GB" smtClean="0"/>
              <a:t>2</a:t>
            </a:fld>
            <a:endParaRPr lang="en-GB"/>
          </a:p>
        </p:txBody>
      </p:sp>
    </p:spTree>
    <p:extLst>
      <p:ext uri="{BB962C8B-B14F-4D97-AF65-F5344CB8AC3E}">
        <p14:creationId xmlns:p14="http://schemas.microsoft.com/office/powerpoint/2010/main" val="3478655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06B0F1B-BCE2-4D58-9A1C-498D6C754ED0}" type="slidenum">
              <a:rPr lang="en-GB" smtClean="0"/>
              <a:t>24</a:t>
            </a:fld>
            <a:endParaRPr lang="en-GB"/>
          </a:p>
        </p:txBody>
      </p:sp>
    </p:spTree>
    <p:extLst>
      <p:ext uri="{BB962C8B-B14F-4D97-AF65-F5344CB8AC3E}">
        <p14:creationId xmlns:p14="http://schemas.microsoft.com/office/powerpoint/2010/main" val="1993166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a:t>
            </a:r>
            <a:endParaRPr lang="en-GB" altLang="en-US" dirty="0"/>
          </a:p>
          <a:p>
            <a:endParaRPr lang="en-GB" dirty="0"/>
          </a:p>
        </p:txBody>
      </p:sp>
      <p:sp>
        <p:nvSpPr>
          <p:cNvPr id="4" name="Slide Number Placeholder 3"/>
          <p:cNvSpPr>
            <a:spLocks noGrp="1"/>
          </p:cNvSpPr>
          <p:nvPr>
            <p:ph type="sldNum" sz="quarter" idx="10"/>
          </p:nvPr>
        </p:nvSpPr>
        <p:spPr/>
        <p:txBody>
          <a:bodyPr/>
          <a:lstStyle/>
          <a:p>
            <a:fld id="{72E0776B-FFAE-4CAD-9A11-9858687EB82C}" type="slidenum">
              <a:rPr lang="en-GB" smtClean="0"/>
              <a:t>3</a:t>
            </a:fld>
            <a:endParaRPr lang="en-GB"/>
          </a:p>
        </p:txBody>
      </p:sp>
    </p:spTree>
    <p:extLst>
      <p:ext uri="{BB962C8B-B14F-4D97-AF65-F5344CB8AC3E}">
        <p14:creationId xmlns:p14="http://schemas.microsoft.com/office/powerpoint/2010/main" val="922569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6B0F1B-BCE2-4D58-9A1C-498D6C754ED0}" type="slidenum">
              <a:rPr lang="en-GB" smtClean="0"/>
              <a:t>4</a:t>
            </a:fld>
            <a:endParaRPr lang="en-GB"/>
          </a:p>
        </p:txBody>
      </p:sp>
    </p:spTree>
    <p:extLst>
      <p:ext uri="{BB962C8B-B14F-4D97-AF65-F5344CB8AC3E}">
        <p14:creationId xmlns:p14="http://schemas.microsoft.com/office/powerpoint/2010/main" val="1235336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Brainstorm</a:t>
            </a:r>
          </a:p>
        </p:txBody>
      </p:sp>
      <p:sp>
        <p:nvSpPr>
          <p:cNvPr id="4" name="Slide Number Placeholder 3"/>
          <p:cNvSpPr>
            <a:spLocks noGrp="1"/>
          </p:cNvSpPr>
          <p:nvPr>
            <p:ph type="sldNum" sz="quarter" idx="5"/>
          </p:nvPr>
        </p:nvSpPr>
        <p:spPr/>
        <p:txBody>
          <a:bodyPr/>
          <a:lstStyle/>
          <a:p>
            <a:fld id="{706B0F1B-BCE2-4D58-9A1C-498D6C754ED0}" type="slidenum">
              <a:rPr lang="en-GB" smtClean="0"/>
              <a:t>5</a:t>
            </a:fld>
            <a:endParaRPr lang="en-GB"/>
          </a:p>
        </p:txBody>
      </p:sp>
    </p:spTree>
    <p:extLst>
      <p:ext uri="{BB962C8B-B14F-4D97-AF65-F5344CB8AC3E}">
        <p14:creationId xmlns:p14="http://schemas.microsoft.com/office/powerpoint/2010/main" val="1615381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GB" dirty="0"/>
          </a:p>
        </p:txBody>
      </p:sp>
      <p:sp>
        <p:nvSpPr>
          <p:cNvPr id="4" name="Slide Number Placeholder 3"/>
          <p:cNvSpPr>
            <a:spLocks noGrp="1"/>
          </p:cNvSpPr>
          <p:nvPr>
            <p:ph type="sldNum" sz="quarter" idx="10"/>
          </p:nvPr>
        </p:nvSpPr>
        <p:spPr/>
        <p:txBody>
          <a:bodyPr/>
          <a:lstStyle/>
          <a:p>
            <a:fld id="{689F6909-CA6B-40EC-96F1-38601A431B69}" type="slidenum">
              <a:rPr lang="en-GB" smtClean="0"/>
              <a:t>6</a:t>
            </a:fld>
            <a:endParaRPr lang="en-GB"/>
          </a:p>
        </p:txBody>
      </p:sp>
    </p:spTree>
    <p:extLst>
      <p:ext uri="{BB962C8B-B14F-4D97-AF65-F5344CB8AC3E}">
        <p14:creationId xmlns:p14="http://schemas.microsoft.com/office/powerpoint/2010/main" val="973580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GB" dirty="0"/>
          </a:p>
        </p:txBody>
      </p:sp>
      <p:sp>
        <p:nvSpPr>
          <p:cNvPr id="4" name="Slide Number Placeholder 3"/>
          <p:cNvSpPr>
            <a:spLocks noGrp="1"/>
          </p:cNvSpPr>
          <p:nvPr>
            <p:ph type="sldNum" sz="quarter" idx="10"/>
          </p:nvPr>
        </p:nvSpPr>
        <p:spPr/>
        <p:txBody>
          <a:bodyPr/>
          <a:lstStyle/>
          <a:p>
            <a:fld id="{689F6909-CA6B-40EC-96F1-38601A431B69}" type="slidenum">
              <a:rPr lang="en-GB" smtClean="0"/>
              <a:t>7</a:t>
            </a:fld>
            <a:endParaRPr lang="en-GB"/>
          </a:p>
        </p:txBody>
      </p:sp>
    </p:spTree>
    <p:extLst>
      <p:ext uri="{BB962C8B-B14F-4D97-AF65-F5344CB8AC3E}">
        <p14:creationId xmlns:p14="http://schemas.microsoft.com/office/powerpoint/2010/main" val="3539640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6B0F1B-BCE2-4D58-9A1C-498D6C754ED0}" type="slidenum">
              <a:rPr lang="en-GB" smtClean="0"/>
              <a:t>8</a:t>
            </a:fld>
            <a:endParaRPr lang="en-GB"/>
          </a:p>
        </p:txBody>
      </p:sp>
    </p:spTree>
    <p:extLst>
      <p:ext uri="{BB962C8B-B14F-4D97-AF65-F5344CB8AC3E}">
        <p14:creationId xmlns:p14="http://schemas.microsoft.com/office/powerpoint/2010/main" val="559306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6B0F1B-BCE2-4D58-9A1C-498D6C754ED0}" type="slidenum">
              <a:rPr lang="en-GB" smtClean="0"/>
              <a:t>9</a:t>
            </a:fld>
            <a:endParaRPr lang="en-GB"/>
          </a:p>
        </p:txBody>
      </p:sp>
    </p:spTree>
    <p:extLst>
      <p:ext uri="{BB962C8B-B14F-4D97-AF65-F5344CB8AC3E}">
        <p14:creationId xmlns:p14="http://schemas.microsoft.com/office/powerpoint/2010/main" val="595117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F769EFD-A1A3-4159-8ECF-0999D1C2F906}" type="datetimeFigureOut">
              <a:rPr lang="en-GB" smtClean="0"/>
              <a:t>10/08/2021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7478F0-4BA9-4B3D-8E98-9D939A4382F9}" type="slidenum">
              <a:rPr lang="en-GB" smtClean="0"/>
              <a:t>‹#›</a:t>
            </a:fld>
            <a:endParaRPr lang="en-GB"/>
          </a:p>
        </p:txBody>
      </p:sp>
    </p:spTree>
    <p:extLst>
      <p:ext uri="{BB962C8B-B14F-4D97-AF65-F5344CB8AC3E}">
        <p14:creationId xmlns:p14="http://schemas.microsoft.com/office/powerpoint/2010/main" val="246027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769EFD-A1A3-4159-8ECF-0999D1C2F906}" type="datetimeFigureOut">
              <a:rPr lang="en-GB" smtClean="0"/>
              <a:t>10/08/2021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7478F0-4BA9-4B3D-8E98-9D939A4382F9}" type="slidenum">
              <a:rPr lang="en-GB" smtClean="0"/>
              <a:t>‹#›</a:t>
            </a:fld>
            <a:endParaRPr lang="en-GB"/>
          </a:p>
        </p:txBody>
      </p:sp>
    </p:spTree>
    <p:extLst>
      <p:ext uri="{BB962C8B-B14F-4D97-AF65-F5344CB8AC3E}">
        <p14:creationId xmlns:p14="http://schemas.microsoft.com/office/powerpoint/2010/main" val="369732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769EFD-A1A3-4159-8ECF-0999D1C2F906}" type="datetimeFigureOut">
              <a:rPr lang="en-GB" smtClean="0"/>
              <a:t>10/08/2021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7478F0-4BA9-4B3D-8E98-9D939A4382F9}" type="slidenum">
              <a:rPr lang="en-GB" smtClean="0"/>
              <a:t>‹#›</a:t>
            </a:fld>
            <a:endParaRPr lang="en-GB"/>
          </a:p>
        </p:txBody>
      </p:sp>
    </p:spTree>
    <p:extLst>
      <p:ext uri="{BB962C8B-B14F-4D97-AF65-F5344CB8AC3E}">
        <p14:creationId xmlns:p14="http://schemas.microsoft.com/office/powerpoint/2010/main" val="382557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769EFD-A1A3-4159-8ECF-0999D1C2F906}" type="datetimeFigureOut">
              <a:rPr lang="en-GB" smtClean="0"/>
              <a:t>10/08/2021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7478F0-4BA9-4B3D-8E98-9D939A4382F9}" type="slidenum">
              <a:rPr lang="en-GB" smtClean="0"/>
              <a:t>‹#›</a:t>
            </a:fld>
            <a:endParaRPr lang="en-GB"/>
          </a:p>
        </p:txBody>
      </p:sp>
    </p:spTree>
    <p:extLst>
      <p:ext uri="{BB962C8B-B14F-4D97-AF65-F5344CB8AC3E}">
        <p14:creationId xmlns:p14="http://schemas.microsoft.com/office/powerpoint/2010/main" val="4188527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769EFD-A1A3-4159-8ECF-0999D1C2F906}" type="datetimeFigureOut">
              <a:rPr lang="en-GB" smtClean="0"/>
              <a:t>10/08/2021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7478F0-4BA9-4B3D-8E98-9D939A4382F9}" type="slidenum">
              <a:rPr lang="en-GB" smtClean="0"/>
              <a:t>‹#›</a:t>
            </a:fld>
            <a:endParaRPr lang="en-GB"/>
          </a:p>
        </p:txBody>
      </p:sp>
    </p:spTree>
    <p:extLst>
      <p:ext uri="{BB962C8B-B14F-4D97-AF65-F5344CB8AC3E}">
        <p14:creationId xmlns:p14="http://schemas.microsoft.com/office/powerpoint/2010/main" val="2357397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F769EFD-A1A3-4159-8ECF-0999D1C2F906}" type="datetimeFigureOut">
              <a:rPr lang="en-GB" smtClean="0"/>
              <a:t>10/08/2021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7478F0-4BA9-4B3D-8E98-9D939A4382F9}" type="slidenum">
              <a:rPr lang="en-GB" smtClean="0"/>
              <a:t>‹#›</a:t>
            </a:fld>
            <a:endParaRPr lang="en-GB"/>
          </a:p>
        </p:txBody>
      </p:sp>
    </p:spTree>
    <p:extLst>
      <p:ext uri="{BB962C8B-B14F-4D97-AF65-F5344CB8AC3E}">
        <p14:creationId xmlns:p14="http://schemas.microsoft.com/office/powerpoint/2010/main" val="315338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F769EFD-A1A3-4159-8ECF-0999D1C2F906}" type="datetimeFigureOut">
              <a:rPr lang="en-GB" smtClean="0"/>
              <a:t>10/08/2021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7478F0-4BA9-4B3D-8E98-9D939A4382F9}" type="slidenum">
              <a:rPr lang="en-GB" smtClean="0"/>
              <a:t>‹#›</a:t>
            </a:fld>
            <a:endParaRPr lang="en-GB"/>
          </a:p>
        </p:txBody>
      </p:sp>
    </p:spTree>
    <p:extLst>
      <p:ext uri="{BB962C8B-B14F-4D97-AF65-F5344CB8AC3E}">
        <p14:creationId xmlns:p14="http://schemas.microsoft.com/office/powerpoint/2010/main" val="1706473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F769EFD-A1A3-4159-8ECF-0999D1C2F906}" type="datetimeFigureOut">
              <a:rPr lang="en-GB" smtClean="0"/>
              <a:t>10/08/2021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7478F0-4BA9-4B3D-8E98-9D939A4382F9}" type="slidenum">
              <a:rPr lang="en-GB" smtClean="0"/>
              <a:t>‹#›</a:t>
            </a:fld>
            <a:endParaRPr lang="en-GB"/>
          </a:p>
        </p:txBody>
      </p:sp>
    </p:spTree>
    <p:extLst>
      <p:ext uri="{BB962C8B-B14F-4D97-AF65-F5344CB8AC3E}">
        <p14:creationId xmlns:p14="http://schemas.microsoft.com/office/powerpoint/2010/main" val="386500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769EFD-A1A3-4159-8ECF-0999D1C2F906}" type="datetimeFigureOut">
              <a:rPr lang="en-GB" smtClean="0"/>
              <a:t>10/08/2021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7478F0-4BA9-4B3D-8E98-9D939A4382F9}" type="slidenum">
              <a:rPr lang="en-GB" smtClean="0"/>
              <a:t>‹#›</a:t>
            </a:fld>
            <a:endParaRPr lang="en-GB"/>
          </a:p>
        </p:txBody>
      </p:sp>
    </p:spTree>
    <p:extLst>
      <p:ext uri="{BB962C8B-B14F-4D97-AF65-F5344CB8AC3E}">
        <p14:creationId xmlns:p14="http://schemas.microsoft.com/office/powerpoint/2010/main" val="2448821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769EFD-A1A3-4159-8ECF-0999D1C2F906}" type="datetimeFigureOut">
              <a:rPr lang="en-GB" smtClean="0"/>
              <a:t>10/08/2021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7478F0-4BA9-4B3D-8E98-9D939A4382F9}" type="slidenum">
              <a:rPr lang="en-GB" smtClean="0"/>
              <a:t>‹#›</a:t>
            </a:fld>
            <a:endParaRPr lang="en-GB"/>
          </a:p>
        </p:txBody>
      </p:sp>
    </p:spTree>
    <p:extLst>
      <p:ext uri="{BB962C8B-B14F-4D97-AF65-F5344CB8AC3E}">
        <p14:creationId xmlns:p14="http://schemas.microsoft.com/office/powerpoint/2010/main" val="2279172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769EFD-A1A3-4159-8ECF-0999D1C2F906}" type="datetimeFigureOut">
              <a:rPr lang="en-GB" smtClean="0"/>
              <a:t>10/08/2021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7478F0-4BA9-4B3D-8E98-9D939A4382F9}" type="slidenum">
              <a:rPr lang="en-GB" smtClean="0"/>
              <a:t>‹#›</a:t>
            </a:fld>
            <a:endParaRPr lang="en-GB"/>
          </a:p>
        </p:txBody>
      </p:sp>
    </p:spTree>
    <p:extLst>
      <p:ext uri="{BB962C8B-B14F-4D97-AF65-F5344CB8AC3E}">
        <p14:creationId xmlns:p14="http://schemas.microsoft.com/office/powerpoint/2010/main" val="3378400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69EFD-A1A3-4159-8ECF-0999D1C2F906}" type="datetimeFigureOut">
              <a:rPr lang="en-GB" smtClean="0"/>
              <a:t>10/08/2021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478F0-4BA9-4B3D-8E98-9D939A4382F9}" type="slidenum">
              <a:rPr lang="en-GB" smtClean="0"/>
              <a:t>‹#›</a:t>
            </a:fld>
            <a:endParaRPr lang="en-GB"/>
          </a:p>
        </p:txBody>
      </p:sp>
    </p:spTree>
    <p:extLst>
      <p:ext uri="{BB962C8B-B14F-4D97-AF65-F5344CB8AC3E}">
        <p14:creationId xmlns:p14="http://schemas.microsoft.com/office/powerpoint/2010/main" val="274187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enquiries@suffolksendiass.co.uk" TargetMode="External"/><Relationship Id="rId2" Type="http://schemas.openxmlformats.org/officeDocument/2006/relationships/hyperlink" Target="http://www.suffolksendiass.co.u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D5756-E811-44C4-8BCB-A05C647B64B4}"/>
              </a:ext>
            </a:extLst>
          </p:cNvPr>
          <p:cNvSpPr>
            <a:spLocks noGrp="1"/>
          </p:cNvSpPr>
          <p:nvPr>
            <p:ph type="title"/>
          </p:nvPr>
        </p:nvSpPr>
        <p:spPr>
          <a:xfrm>
            <a:off x="457200" y="924893"/>
            <a:ext cx="8229600" cy="2624340"/>
          </a:xfrm>
          <a:solidFill>
            <a:srgbClr val="FFFF99"/>
          </a:solidFill>
          <a:ln>
            <a:solidFill>
              <a:schemeClr val="tx2"/>
            </a:solidFill>
          </a:ln>
        </p:spPr>
        <p:txBody>
          <a:bodyPr>
            <a:normAutofit/>
          </a:bodyPr>
          <a:lstStyle/>
          <a:p>
            <a:r>
              <a:rPr lang="en-GB" dirty="0">
                <a:solidFill>
                  <a:schemeClr val="tx2"/>
                </a:solidFill>
                <a:latin typeface="Lato" panose="020F0502020204030203"/>
              </a:rPr>
              <a:t>Working with Parents</a:t>
            </a:r>
            <a:br>
              <a:rPr lang="en-GB" dirty="0">
                <a:solidFill>
                  <a:schemeClr val="tx2"/>
                </a:solidFill>
                <a:latin typeface="Lato" panose="020F0502020204030203"/>
              </a:rPr>
            </a:br>
            <a:r>
              <a:rPr lang="en-GB" dirty="0">
                <a:solidFill>
                  <a:schemeClr val="tx2"/>
                </a:solidFill>
                <a:latin typeface="Lato" panose="020F0502020204030203"/>
              </a:rPr>
              <a:t>Welcome </a:t>
            </a:r>
          </a:p>
        </p:txBody>
      </p:sp>
      <p:sp>
        <p:nvSpPr>
          <p:cNvPr id="12" name="Flowchart: Alternate Process 11">
            <a:extLst>
              <a:ext uri="{FF2B5EF4-FFF2-40B4-BE49-F238E27FC236}">
                <a16:creationId xmlns:a16="http://schemas.microsoft.com/office/drawing/2014/main" id="{6CA35F61-EF8C-48A9-8CF0-2215F3480622}"/>
              </a:ext>
            </a:extLst>
          </p:cNvPr>
          <p:cNvSpPr/>
          <p:nvPr/>
        </p:nvSpPr>
        <p:spPr>
          <a:xfrm>
            <a:off x="953598" y="3933056"/>
            <a:ext cx="7236804" cy="1318330"/>
          </a:xfrm>
          <a:prstGeom prst="flowChartAlternateProcess">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000" dirty="0">
              <a:solidFill>
                <a:schemeClr val="tx2"/>
              </a:solidFill>
              <a:latin typeface="Lato" panose="020F0502020204030203" pitchFamily="34" charset="0"/>
              <a:cs typeface="Arial" panose="020B0604020202020204" pitchFamily="34" charset="0"/>
            </a:endParaRPr>
          </a:p>
          <a:p>
            <a:pPr algn="r"/>
            <a:r>
              <a:rPr lang="en-US" sz="2800" dirty="0">
                <a:solidFill>
                  <a:schemeClr val="tx2"/>
                </a:solidFill>
                <a:latin typeface="Lato" panose="020F0502020204030203" pitchFamily="34" charset="0"/>
                <a:cs typeface="Arial" panose="020B0604020202020204" pitchFamily="34" charset="0"/>
              </a:rPr>
              <a:t>Sian Monteith</a:t>
            </a:r>
          </a:p>
          <a:p>
            <a:pPr algn="r"/>
            <a:r>
              <a:rPr lang="en-US" sz="2800" dirty="0">
                <a:solidFill>
                  <a:schemeClr val="tx2"/>
                </a:solidFill>
                <a:latin typeface="Lato" panose="020F0502020204030203" pitchFamily="34" charset="0"/>
                <a:cs typeface="Arial" panose="020B0604020202020204" pitchFamily="34" charset="0"/>
              </a:rPr>
              <a:t>Training &amp; Development Officer</a:t>
            </a:r>
          </a:p>
        </p:txBody>
      </p:sp>
      <p:sp>
        <p:nvSpPr>
          <p:cNvPr id="9" name="Slide Number Placeholder 3"/>
          <p:cNvSpPr>
            <a:spLocks noGrp="1"/>
          </p:cNvSpPr>
          <p:nvPr>
            <p:ph type="sldNum" sz="quarter" idx="10"/>
          </p:nvPr>
        </p:nvSpPr>
        <p:spPr/>
        <p:txBody>
          <a:bodyPr/>
          <a:lstStyle/>
          <a:p>
            <a:pPr>
              <a:defRPr/>
            </a:pPr>
            <a:fld id="{BA5344C0-AA85-4FF8-BBFB-EF5FB0CAD0ED}" type="slidenum">
              <a:rPr lang="en-US" altLang="en-US"/>
              <a:pPr>
                <a:defRPr/>
              </a:pPr>
              <a:t>1</a:t>
            </a:fld>
            <a:endParaRPr lang="en-US" altLang="en-US"/>
          </a:p>
        </p:txBody>
      </p:sp>
      <p:pic>
        <p:nvPicPr>
          <p:cNvPr id="3" name="Picture 2" descr="Image of sendias logo">
            <a:extLst>
              <a:ext uri="{FF2B5EF4-FFF2-40B4-BE49-F238E27FC236}">
                <a16:creationId xmlns:a16="http://schemas.microsoft.com/office/drawing/2014/main" id="{5E51AA82-3C8B-4F3C-A577-25C6313666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524988"/>
            <a:ext cx="3139263" cy="1201949"/>
          </a:xfrm>
          <a:prstGeom prst="rect">
            <a:avLst/>
          </a:prstGeom>
        </p:spPr>
      </p:pic>
    </p:spTree>
    <p:extLst>
      <p:ext uri="{BB962C8B-B14F-4D97-AF65-F5344CB8AC3E}">
        <p14:creationId xmlns:p14="http://schemas.microsoft.com/office/powerpoint/2010/main" val="338070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E0544D-1824-4D3D-8A21-60D5C6CA8935}"/>
              </a:ext>
            </a:extLst>
          </p:cNvPr>
          <p:cNvSpPr>
            <a:spLocks noGrp="1"/>
          </p:cNvSpPr>
          <p:nvPr>
            <p:ph type="title"/>
          </p:nvPr>
        </p:nvSpPr>
        <p:spPr>
          <a:xfrm>
            <a:off x="488903" y="152168"/>
            <a:ext cx="8229600" cy="1143000"/>
          </a:xfrm>
        </p:spPr>
        <p:txBody>
          <a:bodyPr/>
          <a:lstStyle/>
          <a:p>
            <a:r>
              <a:rPr lang="en-GB" dirty="0"/>
              <a:t>Emotional Flooding</a:t>
            </a:r>
          </a:p>
        </p:txBody>
      </p:sp>
      <p:sp>
        <p:nvSpPr>
          <p:cNvPr id="50" name="Rectangle: Rounded Corners 49">
            <a:extLst>
              <a:ext uri="{FF2B5EF4-FFF2-40B4-BE49-F238E27FC236}">
                <a16:creationId xmlns:a16="http://schemas.microsoft.com/office/drawing/2014/main" id="{427AB97A-A0C8-41C1-8892-CFCFDC345C66}"/>
              </a:ext>
            </a:extLst>
          </p:cNvPr>
          <p:cNvSpPr/>
          <p:nvPr/>
        </p:nvSpPr>
        <p:spPr>
          <a:xfrm>
            <a:off x="555164" y="3779251"/>
            <a:ext cx="8097078" cy="2842380"/>
          </a:xfrm>
          <a:prstGeom prst="roundRect">
            <a:avLst/>
          </a:prstGeom>
          <a:solidFill>
            <a:srgbClr val="FFFF9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defRPr/>
            </a:pPr>
            <a:r>
              <a:rPr lang="en-GB" sz="2200" dirty="0"/>
              <a:t>   </a:t>
            </a:r>
            <a:endParaRPr lang="en-US" altLang="en-US" sz="3200" dirty="0">
              <a:solidFill>
                <a:schemeClr val="tx2"/>
              </a:solidFill>
              <a:latin typeface="Lato" panose="020F0502020204030203" pitchFamily="34" charset="0"/>
              <a:ea typeface="Tahoma" panose="020B0604030504040204" pitchFamily="34" charset="0"/>
              <a:cs typeface="Tahoma" panose="020B0604030504040204" pitchFamily="34" charset="0"/>
            </a:endParaRPr>
          </a:p>
          <a:p>
            <a:pPr marL="69850"/>
            <a:r>
              <a:rPr lang="en-US" altLang="en-US" sz="2800" dirty="0">
                <a:solidFill>
                  <a:schemeClr val="tx2"/>
                </a:solidFill>
                <a:latin typeface="Lato" panose="020F0502020204030203" pitchFamily="34" charset="0"/>
                <a:ea typeface="Tahoma" panose="020B0604030504040204" pitchFamily="34" charset="0"/>
                <a:cs typeface="Tahoma" panose="020B0604030504040204" pitchFamily="34" charset="0"/>
              </a:rPr>
              <a:t>‘An angry person is a stupid person because their higher brain function has been inhibited from working by our primitive </a:t>
            </a:r>
            <a:r>
              <a:rPr lang="en-US" altLang="en-US" sz="2800" dirty="0" err="1">
                <a:solidFill>
                  <a:schemeClr val="tx2"/>
                </a:solidFill>
                <a:latin typeface="Lato" panose="020F0502020204030203" pitchFamily="34" charset="0"/>
                <a:ea typeface="Tahoma" panose="020B0604030504040204" pitchFamily="34" charset="0"/>
                <a:cs typeface="Tahoma" panose="020B0604030504040204" pitchFamily="34" charset="0"/>
              </a:rPr>
              <a:t>centre</a:t>
            </a:r>
            <a:r>
              <a:rPr lang="en-US" altLang="en-US" sz="2800" dirty="0">
                <a:solidFill>
                  <a:schemeClr val="tx2"/>
                </a:solidFill>
                <a:latin typeface="Lato" panose="020F0502020204030203" pitchFamily="34" charset="0"/>
                <a:ea typeface="Tahoma" panose="020B0604030504040204" pitchFamily="34" charset="0"/>
                <a:cs typeface="Tahoma" panose="020B0604030504040204" pitchFamily="34" charset="0"/>
              </a:rPr>
              <a:t> of emotion.’</a:t>
            </a:r>
          </a:p>
          <a:p>
            <a:pPr marL="69850"/>
            <a:endParaRPr lang="en-US" altLang="en-US" sz="3200" dirty="0">
              <a:solidFill>
                <a:schemeClr val="tx2"/>
              </a:solidFill>
              <a:latin typeface="Lato" panose="020F0502020204030203" pitchFamily="34" charset="0"/>
              <a:ea typeface="Tahoma" panose="020B0604030504040204" pitchFamily="34" charset="0"/>
              <a:cs typeface="Tahoma" panose="020B0604030504040204" pitchFamily="34" charset="0"/>
            </a:endParaRPr>
          </a:p>
          <a:p>
            <a:pPr marL="69850"/>
            <a:r>
              <a:rPr lang="en-US" altLang="en-US" sz="2800" dirty="0">
                <a:solidFill>
                  <a:schemeClr val="tx2"/>
                </a:solidFill>
                <a:latin typeface="Lato" panose="020F0502020204030203" pitchFamily="34" charset="0"/>
                <a:ea typeface="Tahoma" panose="020B0604030504040204" pitchFamily="34" charset="0"/>
                <a:cs typeface="Tahoma" panose="020B0604030504040204" pitchFamily="34" charset="0"/>
              </a:rPr>
              <a:t>Psychologist Joe Griffin</a:t>
            </a:r>
          </a:p>
          <a:p>
            <a:pPr lvl="0"/>
            <a:endParaRPr lang="en-GB" sz="800" dirty="0"/>
          </a:p>
          <a:p>
            <a:pPr marL="109728">
              <a:defRPr/>
            </a:pPr>
            <a:r>
              <a:rPr lang="en-GB" sz="1200" i="1" dirty="0"/>
              <a:t>			</a:t>
            </a:r>
          </a:p>
          <a:p>
            <a:pPr marL="109728">
              <a:defRPr/>
            </a:pPr>
            <a:r>
              <a:rPr lang="en-GB" sz="1200" i="1" dirty="0"/>
              <a:t>			</a:t>
            </a:r>
            <a:endParaRPr lang="en-GB" sz="1600" dirty="0"/>
          </a:p>
        </p:txBody>
      </p:sp>
      <p:grpSp>
        <p:nvGrpSpPr>
          <p:cNvPr id="10" name="Group 9" descr="Image to show a cartoon face equal thinking space and feelings"/>
          <p:cNvGrpSpPr>
            <a:grpSpLocks/>
          </p:cNvGrpSpPr>
          <p:nvPr/>
        </p:nvGrpSpPr>
        <p:grpSpPr bwMode="auto">
          <a:xfrm>
            <a:off x="1325182" y="1163158"/>
            <a:ext cx="3052897" cy="2298758"/>
            <a:chOff x="1152" y="1184"/>
            <a:chExt cx="5049" cy="4032"/>
          </a:xfrm>
        </p:grpSpPr>
        <p:grpSp>
          <p:nvGrpSpPr>
            <p:cNvPr id="11" name="Group 10"/>
            <p:cNvGrpSpPr>
              <a:grpSpLocks/>
            </p:cNvGrpSpPr>
            <p:nvPr/>
          </p:nvGrpSpPr>
          <p:grpSpPr bwMode="auto">
            <a:xfrm>
              <a:off x="1152" y="1184"/>
              <a:ext cx="5040" cy="4032"/>
              <a:chOff x="1152" y="1184"/>
              <a:chExt cx="5040" cy="4032"/>
            </a:xfrm>
          </p:grpSpPr>
          <p:sp>
            <p:nvSpPr>
              <p:cNvPr id="13" name="Rectangle 8" descr="Light downward diagonal"/>
              <p:cNvSpPr>
                <a:spLocks noChangeArrowheads="1"/>
              </p:cNvSpPr>
              <p:nvPr/>
            </p:nvSpPr>
            <p:spPr bwMode="auto">
              <a:xfrm>
                <a:off x="1152" y="1184"/>
                <a:ext cx="5040" cy="2016"/>
              </a:xfrm>
              <a:prstGeom prst="rect">
                <a:avLst/>
              </a:prstGeom>
              <a:pattFill prst="ltDnDiag">
                <a:fgClr>
                  <a:srgbClr val="000000"/>
                </a:fgClr>
                <a:bgClr>
                  <a:srgbClr val="FFFFFF"/>
                </a:bgClr>
              </a:pattFill>
              <a:ln>
                <a:noFill/>
              </a:ln>
              <a:extLst>
                <a:ext uri="{91240B29-F687-4F45-9708-019B960494DF}">
                  <a14:hiddenLine xmlns:a14="http://schemas.microsoft.com/office/drawing/2010/main" w="1587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14" name="Rectangle 9" descr="10%"/>
              <p:cNvSpPr>
                <a:spLocks noChangeArrowheads="1"/>
              </p:cNvSpPr>
              <p:nvPr/>
            </p:nvSpPr>
            <p:spPr bwMode="auto">
              <a:xfrm>
                <a:off x="1152" y="3200"/>
                <a:ext cx="5040" cy="2016"/>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a:extLst>
                <a:ext uri="{91240B29-F687-4F45-9708-019B960494DF}">
                  <a14:hiddenLine xmlns:a14="http://schemas.microsoft.com/office/drawing/2010/main" w="1587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15" name="Oval 10"/>
              <p:cNvSpPr>
                <a:spLocks noChangeArrowheads="1"/>
              </p:cNvSpPr>
              <p:nvPr/>
            </p:nvSpPr>
            <p:spPr bwMode="auto">
              <a:xfrm>
                <a:off x="2816" y="1798"/>
                <a:ext cx="2927" cy="2792"/>
              </a:xfrm>
              <a:prstGeom prst="ellipse">
                <a:avLst/>
              </a:prstGeom>
              <a:solidFill>
                <a:srgbClr val="FFFFFF"/>
              </a:solidFill>
              <a:ln w="15875">
                <a:solidFill>
                  <a:srgbClr val="000000"/>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16" name="Rectangle 11"/>
              <p:cNvSpPr>
                <a:spLocks noChangeArrowheads="1"/>
              </p:cNvSpPr>
              <p:nvPr/>
            </p:nvSpPr>
            <p:spPr bwMode="auto">
              <a:xfrm>
                <a:off x="2979" y="2729"/>
                <a:ext cx="2439" cy="930"/>
              </a:xfrm>
              <a:prstGeom prst="rect">
                <a:avLst/>
              </a:prstGeom>
              <a:solidFill>
                <a:srgbClr val="FFFFFF"/>
              </a:solidFill>
              <a:ln>
                <a:noFill/>
              </a:ln>
              <a:extLst>
                <a:ext uri="{91240B29-F687-4F45-9708-019B960494DF}">
                  <a14:hiddenLine xmlns:a14="http://schemas.microsoft.com/office/drawing/2010/main" w="1587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nvGrpSpPr>
              <p:cNvPr id="17" name="Group 12"/>
              <p:cNvGrpSpPr>
                <a:grpSpLocks/>
              </p:cNvGrpSpPr>
              <p:nvPr/>
            </p:nvGrpSpPr>
            <p:grpSpPr bwMode="auto">
              <a:xfrm>
                <a:off x="3954" y="2260"/>
                <a:ext cx="650" cy="775"/>
                <a:chOff x="3024" y="2448"/>
                <a:chExt cx="576" cy="720"/>
              </a:xfrm>
            </p:grpSpPr>
            <p:sp>
              <p:nvSpPr>
                <p:cNvPr id="27" name="Oval 13"/>
                <p:cNvSpPr>
                  <a:spLocks noChangeArrowheads="1"/>
                </p:cNvSpPr>
                <p:nvPr/>
              </p:nvSpPr>
              <p:spPr bwMode="auto">
                <a:xfrm>
                  <a:off x="3024" y="2448"/>
                  <a:ext cx="576" cy="720"/>
                </a:xfrm>
                <a:prstGeom prst="ellipse">
                  <a:avLst/>
                </a:prstGeom>
                <a:solidFill>
                  <a:srgbClr val="FFFFFF"/>
                </a:solidFill>
                <a:ln w="38100">
                  <a:solidFill>
                    <a:srgbClr val="000000"/>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29" name="Oval 15"/>
                <p:cNvSpPr>
                  <a:spLocks noChangeArrowheads="1"/>
                </p:cNvSpPr>
                <p:nvPr/>
              </p:nvSpPr>
              <p:spPr bwMode="auto">
                <a:xfrm>
                  <a:off x="3168" y="2592"/>
                  <a:ext cx="288" cy="576"/>
                </a:xfrm>
                <a:prstGeom prst="ellipse">
                  <a:avLst/>
                </a:prstGeom>
                <a:solidFill>
                  <a:srgbClr val="000000"/>
                </a:solidFill>
                <a:ln w="9525">
                  <a:solidFill>
                    <a:srgbClr val="000000"/>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0" name="Oval 16"/>
                <p:cNvSpPr>
                  <a:spLocks noChangeArrowheads="1"/>
                </p:cNvSpPr>
                <p:nvPr/>
              </p:nvSpPr>
              <p:spPr bwMode="auto">
                <a:xfrm rot="5476595">
                  <a:off x="3168" y="2736"/>
                  <a:ext cx="288" cy="144"/>
                </a:xfrm>
                <a:prstGeom prst="ellipse">
                  <a:avLst/>
                </a:prstGeom>
                <a:solidFill>
                  <a:srgbClr val="FFFFFF"/>
                </a:solidFill>
                <a:ln w="9525">
                  <a:solidFill>
                    <a:srgbClr val="000000"/>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18" name="Group 17"/>
              <p:cNvGrpSpPr>
                <a:grpSpLocks/>
              </p:cNvGrpSpPr>
              <p:nvPr/>
            </p:nvGrpSpPr>
            <p:grpSpPr bwMode="auto">
              <a:xfrm>
                <a:off x="3141" y="2263"/>
                <a:ext cx="813" cy="931"/>
                <a:chOff x="2880" y="2448"/>
                <a:chExt cx="864" cy="864"/>
              </a:xfrm>
            </p:grpSpPr>
            <p:sp>
              <p:nvSpPr>
                <p:cNvPr id="23" name="Oval 18"/>
                <p:cNvSpPr>
                  <a:spLocks noChangeArrowheads="1"/>
                </p:cNvSpPr>
                <p:nvPr/>
              </p:nvSpPr>
              <p:spPr bwMode="auto">
                <a:xfrm>
                  <a:off x="3024" y="2448"/>
                  <a:ext cx="576" cy="720"/>
                </a:xfrm>
                <a:prstGeom prst="ellipse">
                  <a:avLst/>
                </a:prstGeom>
                <a:solidFill>
                  <a:srgbClr val="FFFFFF"/>
                </a:solidFill>
                <a:ln w="38100">
                  <a:solidFill>
                    <a:srgbClr val="000000"/>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24" name="Rectangle 19"/>
                <p:cNvSpPr>
                  <a:spLocks noChangeArrowheads="1"/>
                </p:cNvSpPr>
                <p:nvPr/>
              </p:nvSpPr>
              <p:spPr bwMode="auto">
                <a:xfrm>
                  <a:off x="2880" y="2592"/>
                  <a:ext cx="864"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25" name="Oval 20"/>
                <p:cNvSpPr>
                  <a:spLocks noChangeArrowheads="1"/>
                </p:cNvSpPr>
                <p:nvPr/>
              </p:nvSpPr>
              <p:spPr bwMode="auto">
                <a:xfrm>
                  <a:off x="3168" y="2592"/>
                  <a:ext cx="288" cy="576"/>
                </a:xfrm>
                <a:prstGeom prst="ellipse">
                  <a:avLst/>
                </a:prstGeom>
                <a:solidFill>
                  <a:srgbClr val="000000"/>
                </a:solidFill>
                <a:ln w="9525">
                  <a:solidFill>
                    <a:srgbClr val="000000"/>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26" name="Oval 21"/>
                <p:cNvSpPr>
                  <a:spLocks noChangeArrowheads="1"/>
                </p:cNvSpPr>
                <p:nvPr/>
              </p:nvSpPr>
              <p:spPr bwMode="auto">
                <a:xfrm rot="5476595">
                  <a:off x="3168" y="2736"/>
                  <a:ext cx="288" cy="144"/>
                </a:xfrm>
                <a:prstGeom prst="ellipse">
                  <a:avLst/>
                </a:prstGeom>
                <a:solidFill>
                  <a:srgbClr val="FFFFFF"/>
                </a:solidFill>
                <a:ln w="9525">
                  <a:solidFill>
                    <a:srgbClr val="000000"/>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sp>
            <p:nvSpPr>
              <p:cNvPr id="19" name="AutoShape 22"/>
              <p:cNvSpPr>
                <a:spLocks noChangeArrowheads="1"/>
              </p:cNvSpPr>
              <p:nvPr/>
            </p:nvSpPr>
            <p:spPr bwMode="auto">
              <a:xfrm rot="10541578">
                <a:off x="3757" y="3045"/>
                <a:ext cx="325" cy="472"/>
              </a:xfrm>
              <a:custGeom>
                <a:avLst/>
                <a:gdLst>
                  <a:gd name="T0" fmla="*/ 163 w 21600"/>
                  <a:gd name="T1" fmla="*/ 0 h 21600"/>
                  <a:gd name="T2" fmla="*/ 41 w 21600"/>
                  <a:gd name="T3" fmla="*/ 236 h 21600"/>
                  <a:gd name="T4" fmla="*/ 163 w 21600"/>
                  <a:gd name="T5" fmla="*/ 118 h 21600"/>
                  <a:gd name="T6" fmla="*/ 284 w 21600"/>
                  <a:gd name="T7" fmla="*/ 236 h 21600"/>
                  <a:gd name="T8" fmla="*/ 0 60000 65536"/>
                  <a:gd name="T9" fmla="*/ 0 60000 65536"/>
                  <a:gd name="T10" fmla="*/ 0 60000 65536"/>
                  <a:gd name="T11" fmla="*/ 0 60000 65536"/>
                  <a:gd name="T12" fmla="*/ 0 w 21600"/>
                  <a:gd name="T13" fmla="*/ 0 h 21600"/>
                  <a:gd name="T14" fmla="*/ 21600 w 21600"/>
                  <a:gd name="T15" fmla="*/ 773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00"/>
              </a:solidFill>
              <a:ln w="15875">
                <a:solidFill>
                  <a:srgbClr val="000000"/>
                </a:solidFill>
                <a:miter lim="800000"/>
                <a:headEnd/>
                <a:tailEnd/>
              </a:ln>
            </p:spPr>
            <p:txBody>
              <a:bodyPr/>
              <a:lstStyle/>
              <a:p>
                <a:endParaRPr lang="en-GB"/>
              </a:p>
            </p:txBody>
          </p:sp>
          <p:sp>
            <p:nvSpPr>
              <p:cNvPr id="20" name="Text Box 23"/>
              <p:cNvSpPr txBox="1">
                <a:spLocks noChangeArrowheads="1"/>
              </p:cNvSpPr>
              <p:nvPr/>
            </p:nvSpPr>
            <p:spPr bwMode="auto">
              <a:xfrm>
                <a:off x="1296" y="1296"/>
                <a:ext cx="1872" cy="432"/>
              </a:xfrm>
              <a:prstGeom prst="rect">
                <a:avLst/>
              </a:prstGeom>
              <a:solidFill>
                <a:srgbClr val="FFFFFF"/>
              </a:solidFill>
              <a:ln>
                <a:noFill/>
              </a:ln>
              <a:extLst>
                <a:ext uri="{91240B29-F687-4F45-9708-019B960494DF}">
                  <a14:hiddenLine xmlns:a14="http://schemas.microsoft.com/office/drawing/2010/main" w="1587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100">
                    <a:latin typeface="Arial" charset="0"/>
                  </a:rPr>
                  <a:t>thinking space</a:t>
                </a:r>
              </a:p>
            </p:txBody>
          </p:sp>
          <p:sp>
            <p:nvSpPr>
              <p:cNvPr id="21" name="Text Box 24"/>
              <p:cNvSpPr txBox="1">
                <a:spLocks noChangeArrowheads="1"/>
              </p:cNvSpPr>
              <p:nvPr/>
            </p:nvSpPr>
            <p:spPr bwMode="auto">
              <a:xfrm>
                <a:off x="1440" y="4176"/>
                <a:ext cx="1152" cy="432"/>
              </a:xfrm>
              <a:prstGeom prst="rect">
                <a:avLst/>
              </a:prstGeom>
              <a:solidFill>
                <a:srgbClr val="FFFFFF"/>
              </a:solidFill>
              <a:ln>
                <a:noFill/>
              </a:ln>
              <a:extLst>
                <a:ext uri="{91240B29-F687-4F45-9708-019B960494DF}">
                  <a14:hiddenLine xmlns:a14="http://schemas.microsoft.com/office/drawing/2010/main" w="1587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100">
                    <a:latin typeface="Arial" charset="0"/>
                  </a:rPr>
                  <a:t>feelings</a:t>
                </a:r>
              </a:p>
            </p:txBody>
          </p:sp>
          <p:sp>
            <p:nvSpPr>
              <p:cNvPr id="22" name="Freeform 25"/>
              <p:cNvSpPr>
                <a:spLocks/>
              </p:cNvSpPr>
              <p:nvPr/>
            </p:nvSpPr>
            <p:spPr bwMode="auto">
              <a:xfrm>
                <a:off x="3681" y="3964"/>
                <a:ext cx="540" cy="1"/>
              </a:xfrm>
              <a:custGeom>
                <a:avLst/>
                <a:gdLst>
                  <a:gd name="T0" fmla="*/ 0 w 540"/>
                  <a:gd name="T1" fmla="*/ 0 h 1"/>
                  <a:gd name="T2" fmla="*/ 540 w 540"/>
                  <a:gd name="T3" fmla="*/ 0 h 1"/>
                  <a:gd name="T4" fmla="*/ 0 60000 65536"/>
                  <a:gd name="T5" fmla="*/ 0 60000 65536"/>
                  <a:gd name="T6" fmla="*/ 0 w 540"/>
                  <a:gd name="T7" fmla="*/ 0 h 1"/>
                  <a:gd name="T8" fmla="*/ 540 w 540"/>
                  <a:gd name="T9" fmla="*/ 1 h 1"/>
                </a:gdLst>
                <a:ahLst/>
                <a:cxnLst>
                  <a:cxn ang="T4">
                    <a:pos x="T0" y="T1"/>
                  </a:cxn>
                  <a:cxn ang="T5">
                    <a:pos x="T2" y="T3"/>
                  </a:cxn>
                </a:cxnLst>
                <a:rect l="T6" t="T7" r="T8" b="T9"/>
                <a:pathLst>
                  <a:path w="540" h="1">
                    <a:moveTo>
                      <a:pt x="0" y="0"/>
                    </a:moveTo>
                    <a:cubicBezTo>
                      <a:pt x="225" y="0"/>
                      <a:pt x="450" y="0"/>
                      <a:pt x="540" y="0"/>
                    </a:cubicBezTo>
                  </a:path>
                </a:pathLst>
              </a:custGeom>
              <a:noFill/>
              <a:ln w="3810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2" name="Line 26"/>
            <p:cNvSpPr>
              <a:spLocks noChangeShapeType="1"/>
            </p:cNvSpPr>
            <p:nvPr/>
          </p:nvSpPr>
          <p:spPr bwMode="auto">
            <a:xfrm>
              <a:off x="1161" y="3244"/>
              <a:ext cx="504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1" name="Group 30" descr="Image to show a cartoon face showing they have more feelings rather than thinking space"/>
          <p:cNvGrpSpPr>
            <a:grpSpLocks/>
          </p:cNvGrpSpPr>
          <p:nvPr/>
        </p:nvGrpSpPr>
        <p:grpSpPr bwMode="auto">
          <a:xfrm>
            <a:off x="4816544" y="1163161"/>
            <a:ext cx="3193027" cy="2298755"/>
            <a:chOff x="5616" y="6680"/>
            <a:chExt cx="4896" cy="3976"/>
          </a:xfrm>
        </p:grpSpPr>
        <p:sp>
          <p:nvSpPr>
            <p:cNvPr id="32" name="Rectangle 31" descr="Light downward diagonal"/>
            <p:cNvSpPr>
              <a:spLocks noChangeArrowheads="1"/>
            </p:cNvSpPr>
            <p:nvPr/>
          </p:nvSpPr>
          <p:spPr bwMode="auto">
            <a:xfrm flipH="1">
              <a:off x="5616" y="6680"/>
              <a:ext cx="4896" cy="1096"/>
            </a:xfrm>
            <a:prstGeom prst="rect">
              <a:avLst/>
            </a:prstGeom>
            <a:pattFill prst="ltDnDiag">
              <a:fgClr>
                <a:srgbClr val="000000"/>
              </a:fgClr>
              <a:bgClr>
                <a:srgbClr val="FFFFFF"/>
              </a:bgClr>
            </a:pattFill>
            <a:ln>
              <a:noFill/>
            </a:ln>
            <a:extLst>
              <a:ext uri="{91240B29-F687-4F45-9708-019B960494DF}">
                <a14:hiddenLine xmlns:a14="http://schemas.microsoft.com/office/drawing/2010/main" w="1587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3" name="Rectangle 32" descr="10%"/>
            <p:cNvSpPr>
              <a:spLocks noChangeArrowheads="1"/>
            </p:cNvSpPr>
            <p:nvPr/>
          </p:nvSpPr>
          <p:spPr bwMode="auto">
            <a:xfrm flipH="1">
              <a:off x="5616" y="7598"/>
              <a:ext cx="4896" cy="3058"/>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a:extLst>
              <a:ext uri="{91240B29-F687-4F45-9708-019B960494DF}">
                <a14:hiddenLine xmlns:a14="http://schemas.microsoft.com/office/drawing/2010/main" w="1587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4" name="Oval 33"/>
            <p:cNvSpPr>
              <a:spLocks noChangeArrowheads="1"/>
            </p:cNvSpPr>
            <p:nvPr/>
          </p:nvSpPr>
          <p:spPr bwMode="auto">
            <a:xfrm flipH="1">
              <a:off x="6087" y="7292"/>
              <a:ext cx="2842" cy="2752"/>
            </a:xfrm>
            <a:prstGeom prst="ellipse">
              <a:avLst/>
            </a:prstGeom>
            <a:solidFill>
              <a:srgbClr val="FFFFFF"/>
            </a:solidFill>
            <a:ln w="15875">
              <a:solidFill>
                <a:srgbClr val="000000"/>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nvGrpSpPr>
            <p:cNvPr id="35" name="Group 34"/>
            <p:cNvGrpSpPr>
              <a:grpSpLocks/>
            </p:cNvGrpSpPr>
            <p:nvPr/>
          </p:nvGrpSpPr>
          <p:grpSpPr bwMode="auto">
            <a:xfrm flipH="1">
              <a:off x="7034" y="7750"/>
              <a:ext cx="948" cy="918"/>
              <a:chOff x="2880" y="2448"/>
              <a:chExt cx="864" cy="864"/>
            </a:xfrm>
          </p:grpSpPr>
          <p:sp>
            <p:nvSpPr>
              <p:cNvPr id="46" name="Oval 32"/>
              <p:cNvSpPr>
                <a:spLocks noChangeArrowheads="1"/>
              </p:cNvSpPr>
              <p:nvPr/>
            </p:nvSpPr>
            <p:spPr bwMode="auto">
              <a:xfrm>
                <a:off x="3024" y="2448"/>
                <a:ext cx="576" cy="720"/>
              </a:xfrm>
              <a:prstGeom prst="ellipse">
                <a:avLst/>
              </a:prstGeom>
              <a:solidFill>
                <a:srgbClr val="FFFFFF"/>
              </a:solidFill>
              <a:ln w="38100">
                <a:solidFill>
                  <a:srgbClr val="000000"/>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7" name="Rectangle 33"/>
              <p:cNvSpPr>
                <a:spLocks noChangeArrowheads="1"/>
              </p:cNvSpPr>
              <p:nvPr/>
            </p:nvSpPr>
            <p:spPr bwMode="auto">
              <a:xfrm>
                <a:off x="2880" y="2592"/>
                <a:ext cx="864"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8" name="Oval 34"/>
              <p:cNvSpPr>
                <a:spLocks noChangeArrowheads="1"/>
              </p:cNvSpPr>
              <p:nvPr/>
            </p:nvSpPr>
            <p:spPr bwMode="auto">
              <a:xfrm>
                <a:off x="3168" y="2592"/>
                <a:ext cx="288" cy="576"/>
              </a:xfrm>
              <a:prstGeom prst="ellipse">
                <a:avLst/>
              </a:prstGeom>
              <a:solidFill>
                <a:srgbClr val="000000"/>
              </a:solidFill>
              <a:ln w="9525">
                <a:solidFill>
                  <a:srgbClr val="000000"/>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9" name="Oval 35"/>
              <p:cNvSpPr>
                <a:spLocks noChangeArrowheads="1"/>
              </p:cNvSpPr>
              <p:nvPr/>
            </p:nvSpPr>
            <p:spPr bwMode="auto">
              <a:xfrm rot="5476595">
                <a:off x="3168" y="2736"/>
                <a:ext cx="288" cy="144"/>
              </a:xfrm>
              <a:prstGeom prst="ellipse">
                <a:avLst/>
              </a:prstGeom>
              <a:solidFill>
                <a:srgbClr val="FFFFFF"/>
              </a:solidFill>
              <a:ln w="9525">
                <a:solidFill>
                  <a:srgbClr val="000000"/>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grpSp>
          <p:nvGrpSpPr>
            <p:cNvPr id="36" name="Group 36"/>
            <p:cNvGrpSpPr>
              <a:grpSpLocks/>
            </p:cNvGrpSpPr>
            <p:nvPr/>
          </p:nvGrpSpPr>
          <p:grpSpPr bwMode="auto">
            <a:xfrm flipH="1">
              <a:off x="7824" y="7750"/>
              <a:ext cx="789" cy="918"/>
              <a:chOff x="2880" y="2448"/>
              <a:chExt cx="864" cy="864"/>
            </a:xfrm>
          </p:grpSpPr>
          <p:sp>
            <p:nvSpPr>
              <p:cNvPr id="42" name="Oval 37"/>
              <p:cNvSpPr>
                <a:spLocks noChangeArrowheads="1"/>
              </p:cNvSpPr>
              <p:nvPr/>
            </p:nvSpPr>
            <p:spPr bwMode="auto">
              <a:xfrm>
                <a:off x="3024" y="2448"/>
                <a:ext cx="576" cy="720"/>
              </a:xfrm>
              <a:prstGeom prst="ellipse">
                <a:avLst/>
              </a:prstGeom>
              <a:solidFill>
                <a:srgbClr val="FFFFFF"/>
              </a:solidFill>
              <a:ln w="38100">
                <a:solidFill>
                  <a:srgbClr val="000000"/>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3" name="Rectangle 38"/>
              <p:cNvSpPr>
                <a:spLocks noChangeArrowheads="1"/>
              </p:cNvSpPr>
              <p:nvPr/>
            </p:nvSpPr>
            <p:spPr bwMode="auto">
              <a:xfrm>
                <a:off x="2880" y="2592"/>
                <a:ext cx="864"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4" name="Oval 39"/>
              <p:cNvSpPr>
                <a:spLocks noChangeArrowheads="1"/>
              </p:cNvSpPr>
              <p:nvPr/>
            </p:nvSpPr>
            <p:spPr bwMode="auto">
              <a:xfrm>
                <a:off x="3168" y="2592"/>
                <a:ext cx="288" cy="576"/>
              </a:xfrm>
              <a:prstGeom prst="ellipse">
                <a:avLst/>
              </a:prstGeom>
              <a:solidFill>
                <a:srgbClr val="000000"/>
              </a:solidFill>
              <a:ln w="9525">
                <a:solidFill>
                  <a:srgbClr val="000000"/>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5" name="Oval 40"/>
              <p:cNvSpPr>
                <a:spLocks noChangeArrowheads="1"/>
              </p:cNvSpPr>
              <p:nvPr/>
            </p:nvSpPr>
            <p:spPr bwMode="auto">
              <a:xfrm rot="5476595">
                <a:off x="3168" y="2736"/>
                <a:ext cx="288" cy="144"/>
              </a:xfrm>
              <a:prstGeom prst="ellipse">
                <a:avLst/>
              </a:prstGeom>
              <a:solidFill>
                <a:srgbClr val="FFFFFF"/>
              </a:solidFill>
              <a:ln w="9525">
                <a:solidFill>
                  <a:srgbClr val="000000"/>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sp>
          <p:nvSpPr>
            <p:cNvPr id="37" name="AutoShape 41"/>
            <p:cNvSpPr>
              <a:spLocks noChangeArrowheads="1"/>
            </p:cNvSpPr>
            <p:nvPr/>
          </p:nvSpPr>
          <p:spPr bwMode="auto">
            <a:xfrm rot="11058422" flipH="1">
              <a:off x="7669" y="8362"/>
              <a:ext cx="316" cy="465"/>
            </a:xfrm>
            <a:custGeom>
              <a:avLst/>
              <a:gdLst>
                <a:gd name="T0" fmla="*/ 158 w 21600"/>
                <a:gd name="T1" fmla="*/ 0 h 21600"/>
                <a:gd name="T2" fmla="*/ 40 w 21600"/>
                <a:gd name="T3" fmla="*/ 233 h 21600"/>
                <a:gd name="T4" fmla="*/ 158 w 21600"/>
                <a:gd name="T5" fmla="*/ 116 h 21600"/>
                <a:gd name="T6" fmla="*/ 277 w 21600"/>
                <a:gd name="T7" fmla="*/ 233 h 21600"/>
                <a:gd name="T8" fmla="*/ 0 60000 65536"/>
                <a:gd name="T9" fmla="*/ 0 60000 65536"/>
                <a:gd name="T10" fmla="*/ 0 60000 65536"/>
                <a:gd name="T11" fmla="*/ 0 60000 65536"/>
                <a:gd name="T12" fmla="*/ 0 w 21600"/>
                <a:gd name="T13" fmla="*/ 0 h 21600"/>
                <a:gd name="T14" fmla="*/ 21600 w 21600"/>
                <a:gd name="T15" fmla="*/ 7711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00"/>
            </a:solidFill>
            <a:ln w="15875">
              <a:solidFill>
                <a:srgbClr val="000000"/>
              </a:solidFill>
              <a:miter lim="800000"/>
              <a:headEnd/>
              <a:tailEnd/>
            </a:ln>
          </p:spPr>
          <p:txBody>
            <a:bodyPr/>
            <a:lstStyle/>
            <a:p>
              <a:endParaRPr lang="en-GB"/>
            </a:p>
          </p:txBody>
        </p:sp>
        <p:sp>
          <p:nvSpPr>
            <p:cNvPr id="38" name="Text Box 42"/>
            <p:cNvSpPr txBox="1">
              <a:spLocks noChangeArrowheads="1"/>
            </p:cNvSpPr>
            <p:nvPr/>
          </p:nvSpPr>
          <p:spPr bwMode="auto">
            <a:xfrm>
              <a:off x="8640" y="6968"/>
              <a:ext cx="1728" cy="432"/>
            </a:xfrm>
            <a:prstGeom prst="rect">
              <a:avLst/>
            </a:prstGeom>
            <a:solidFill>
              <a:srgbClr val="FFFFFF"/>
            </a:solidFill>
            <a:ln>
              <a:noFill/>
            </a:ln>
            <a:extLst>
              <a:ext uri="{91240B29-F687-4F45-9708-019B960494DF}">
                <a14:hiddenLine xmlns:a14="http://schemas.microsoft.com/office/drawing/2010/main" w="1587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100">
                  <a:latin typeface="Arial" charset="0"/>
                </a:rPr>
                <a:t>thinking space </a:t>
              </a:r>
            </a:p>
          </p:txBody>
        </p:sp>
        <p:sp>
          <p:nvSpPr>
            <p:cNvPr id="39" name="Text Box 43"/>
            <p:cNvSpPr txBox="1">
              <a:spLocks noChangeArrowheads="1"/>
            </p:cNvSpPr>
            <p:nvPr/>
          </p:nvSpPr>
          <p:spPr bwMode="auto">
            <a:xfrm>
              <a:off x="8784" y="9560"/>
              <a:ext cx="1440" cy="576"/>
            </a:xfrm>
            <a:prstGeom prst="rect">
              <a:avLst/>
            </a:prstGeom>
            <a:solidFill>
              <a:srgbClr val="FFFFFF"/>
            </a:solidFill>
            <a:ln>
              <a:noFill/>
            </a:ln>
            <a:extLst>
              <a:ext uri="{91240B29-F687-4F45-9708-019B960494DF}">
                <a14:hiddenLine xmlns:a14="http://schemas.microsoft.com/office/drawing/2010/main" w="1587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100">
                  <a:latin typeface="Arial" charset="0"/>
                </a:rPr>
                <a:t>feelings</a:t>
              </a:r>
            </a:p>
          </p:txBody>
        </p:sp>
        <p:sp>
          <p:nvSpPr>
            <p:cNvPr id="40" name="Line 44"/>
            <p:cNvSpPr>
              <a:spLocks noChangeShapeType="1"/>
            </p:cNvSpPr>
            <p:nvPr/>
          </p:nvSpPr>
          <p:spPr bwMode="auto">
            <a:xfrm>
              <a:off x="5616" y="7632"/>
              <a:ext cx="4896"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 name="Freeform 45"/>
            <p:cNvSpPr>
              <a:spLocks/>
            </p:cNvSpPr>
            <p:nvPr/>
          </p:nvSpPr>
          <p:spPr bwMode="auto">
            <a:xfrm>
              <a:off x="7461" y="9184"/>
              <a:ext cx="540" cy="1"/>
            </a:xfrm>
            <a:custGeom>
              <a:avLst/>
              <a:gdLst>
                <a:gd name="T0" fmla="*/ 0 w 540"/>
                <a:gd name="T1" fmla="*/ 0 h 1"/>
                <a:gd name="T2" fmla="*/ 540 w 540"/>
                <a:gd name="T3" fmla="*/ 0 h 1"/>
                <a:gd name="T4" fmla="*/ 0 60000 65536"/>
                <a:gd name="T5" fmla="*/ 0 60000 65536"/>
                <a:gd name="T6" fmla="*/ 0 w 540"/>
                <a:gd name="T7" fmla="*/ 0 h 1"/>
                <a:gd name="T8" fmla="*/ 540 w 540"/>
                <a:gd name="T9" fmla="*/ 1 h 1"/>
              </a:gdLst>
              <a:ahLst/>
              <a:cxnLst>
                <a:cxn ang="T4">
                  <a:pos x="T0" y="T1"/>
                </a:cxn>
                <a:cxn ang="T5">
                  <a:pos x="T2" y="T3"/>
                </a:cxn>
              </a:cxnLst>
              <a:rect l="T6" t="T7" r="T8" b="T9"/>
              <a:pathLst>
                <a:path w="540" h="1">
                  <a:moveTo>
                    <a:pt x="0" y="0"/>
                  </a:moveTo>
                  <a:cubicBezTo>
                    <a:pt x="225" y="0"/>
                    <a:pt x="450" y="0"/>
                    <a:pt x="540" y="0"/>
                  </a:cubicBezTo>
                </a:path>
              </a:pathLst>
            </a:custGeom>
            <a:noFill/>
            <a:ln w="3810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Tree>
    <p:extLst>
      <p:ext uri="{BB962C8B-B14F-4D97-AF65-F5344CB8AC3E}">
        <p14:creationId xmlns:p14="http://schemas.microsoft.com/office/powerpoint/2010/main" val="123643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CD6A-10BA-496A-B301-AC16926021B0}"/>
              </a:ext>
            </a:extLst>
          </p:cNvPr>
          <p:cNvSpPr>
            <a:spLocks noGrp="1"/>
          </p:cNvSpPr>
          <p:nvPr>
            <p:ph type="title"/>
          </p:nvPr>
        </p:nvSpPr>
        <p:spPr>
          <a:xfrm>
            <a:off x="457200" y="841276"/>
            <a:ext cx="8229600" cy="1143000"/>
          </a:xfrm>
          <a:solidFill>
            <a:srgbClr val="FFFF99"/>
          </a:solidFill>
        </p:spPr>
        <p:txBody>
          <a:bodyPr/>
          <a:lstStyle/>
          <a:p>
            <a:r>
              <a:rPr lang="en-GB" dirty="0"/>
              <a:t>Planned meeting or discussion</a:t>
            </a:r>
          </a:p>
        </p:txBody>
      </p:sp>
      <p:sp>
        <p:nvSpPr>
          <p:cNvPr id="14" name="Rectangle: Rounded Corners 13">
            <a:extLst>
              <a:ext uri="{FF2B5EF4-FFF2-40B4-BE49-F238E27FC236}">
                <a16:creationId xmlns:a16="http://schemas.microsoft.com/office/drawing/2014/main" id="{68B30B68-CACE-470F-A2F2-FE4BD59E82E2}"/>
              </a:ext>
            </a:extLst>
          </p:cNvPr>
          <p:cNvSpPr/>
          <p:nvPr/>
        </p:nvSpPr>
        <p:spPr>
          <a:xfrm>
            <a:off x="1048181" y="2636912"/>
            <a:ext cx="7047638" cy="2808312"/>
          </a:xfrm>
          <a:prstGeom prst="roundRect">
            <a:avLst/>
          </a:prstGeom>
          <a:solidFill>
            <a:srgbClr val="FFFF99"/>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7" indent="0" algn="ctr">
              <a:lnSpc>
                <a:spcPct val="90000"/>
              </a:lnSpc>
              <a:spcBef>
                <a:spcPct val="20000"/>
              </a:spcBef>
              <a:buNone/>
              <a:defRPr/>
            </a:pPr>
            <a:r>
              <a:rPr lang="en-GB" sz="3000" i="1" dirty="0">
                <a:solidFill>
                  <a:srgbClr val="002060"/>
                </a:solidFill>
              </a:rPr>
              <a:t> </a:t>
            </a:r>
            <a:r>
              <a:rPr lang="en-GB" altLang="en-US" sz="3800" dirty="0">
                <a:solidFill>
                  <a:schemeClr val="tx2"/>
                </a:solidFill>
                <a:latin typeface="Lato" panose="020F0502020204030203" pitchFamily="34" charset="0"/>
                <a:ea typeface="Tahoma" panose="020B0604030504040204" pitchFamily="34" charset="0"/>
                <a:cs typeface="Tahoma" panose="020B0604030504040204" pitchFamily="34" charset="0"/>
              </a:rPr>
              <a:t>What might ‘throw’ a parent when a planned meeting or conversation is about to start?</a:t>
            </a:r>
            <a:endParaRPr lang="en-GB" sz="3800" i="1" dirty="0">
              <a:solidFill>
                <a:srgbClr val="002060"/>
              </a:solidFill>
              <a:latin typeface="Lato" panose="020F0502020204030203" pitchFamily="34" charset="0"/>
            </a:endParaRPr>
          </a:p>
        </p:txBody>
      </p:sp>
    </p:spTree>
    <p:extLst>
      <p:ext uri="{BB962C8B-B14F-4D97-AF65-F5344CB8AC3E}">
        <p14:creationId xmlns:p14="http://schemas.microsoft.com/office/powerpoint/2010/main" val="1388522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67F19CB-3503-4119-9BBC-7F2A8F0E9820}"/>
              </a:ext>
            </a:extLst>
          </p:cNvPr>
          <p:cNvSpPr/>
          <p:nvPr/>
        </p:nvSpPr>
        <p:spPr>
          <a:xfrm>
            <a:off x="420159" y="1268760"/>
            <a:ext cx="8371568" cy="5184576"/>
          </a:xfrm>
          <a:prstGeom prst="roundRect">
            <a:avLst/>
          </a:prstGeom>
          <a:solidFill>
            <a:srgbClr val="FFFF99"/>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7" indent="0">
              <a:lnSpc>
                <a:spcPct val="90000"/>
              </a:lnSpc>
              <a:spcBef>
                <a:spcPct val="20000"/>
              </a:spcBef>
              <a:buNone/>
              <a:defRPr/>
            </a:pPr>
            <a:endParaRPr lang="en-GB" sz="3000" i="1" dirty="0"/>
          </a:p>
          <a:p>
            <a:pPr marL="109537" indent="0">
              <a:lnSpc>
                <a:spcPct val="90000"/>
              </a:lnSpc>
              <a:spcBef>
                <a:spcPct val="20000"/>
              </a:spcBef>
              <a:buNone/>
              <a:defRPr/>
            </a:pPr>
            <a:endParaRPr lang="en-GB" sz="3000" i="1" dirty="0"/>
          </a:p>
          <a:p>
            <a:pPr marL="109537" indent="0">
              <a:lnSpc>
                <a:spcPct val="90000"/>
              </a:lnSpc>
              <a:spcBef>
                <a:spcPct val="20000"/>
              </a:spcBef>
              <a:buNone/>
              <a:defRPr/>
            </a:pPr>
            <a:r>
              <a:rPr lang="en-GB" sz="3000" i="1" dirty="0">
                <a:solidFill>
                  <a:srgbClr val="002060"/>
                </a:solidFill>
              </a:rPr>
              <a:t> 		</a:t>
            </a:r>
          </a:p>
          <a:p>
            <a:pPr marL="109537" indent="0">
              <a:lnSpc>
                <a:spcPct val="90000"/>
              </a:lnSpc>
              <a:spcBef>
                <a:spcPct val="20000"/>
              </a:spcBef>
              <a:buNone/>
              <a:defRPr/>
            </a:pPr>
            <a:endParaRPr lang="en-GB" altLang="en-US" sz="1200" dirty="0">
              <a:solidFill>
                <a:schemeClr val="tx2"/>
              </a:solidFill>
              <a:latin typeface="Lato" panose="020F0502020204030203" pitchFamily="34" charset="0"/>
              <a:ea typeface="Tahoma" panose="020B0604030504040204" pitchFamily="34" charset="0"/>
              <a:cs typeface="Tahoma" panose="020B0604030504040204" pitchFamily="34" charset="0"/>
            </a:endParaRPr>
          </a:p>
          <a:p>
            <a:pPr marL="109537" indent="0">
              <a:lnSpc>
                <a:spcPct val="90000"/>
              </a:lnSpc>
              <a:spcBef>
                <a:spcPct val="20000"/>
              </a:spcBef>
              <a:buNone/>
              <a:defRPr/>
            </a:pPr>
            <a:r>
              <a:rPr lang="en-GB" altLang="en-US" sz="2800" dirty="0">
                <a:solidFill>
                  <a:schemeClr val="tx2"/>
                </a:solidFill>
                <a:latin typeface="Lato" panose="020F0502020204030203" pitchFamily="34" charset="0"/>
                <a:ea typeface="Tahoma" panose="020B0604030504040204" pitchFamily="34" charset="0"/>
                <a:cs typeface="Tahoma" panose="020B0604030504040204" pitchFamily="34" charset="0"/>
              </a:rPr>
              <a:t>Is the parent aware of:</a:t>
            </a:r>
          </a:p>
          <a:p>
            <a:pPr marL="109537" indent="0">
              <a:lnSpc>
                <a:spcPct val="90000"/>
              </a:lnSpc>
              <a:spcBef>
                <a:spcPct val="20000"/>
              </a:spcBef>
              <a:buNone/>
              <a:defRPr/>
            </a:pPr>
            <a:endParaRPr lang="en-GB" altLang="en-US" sz="800" dirty="0">
              <a:solidFill>
                <a:schemeClr val="tx2"/>
              </a:solidFill>
              <a:latin typeface="Lato" panose="020F0502020204030203" pitchFamily="34" charset="0"/>
              <a:ea typeface="Tahoma" panose="020B0604030504040204" pitchFamily="34" charset="0"/>
              <a:cs typeface="Tahoma" panose="020B0604030504040204" pitchFamily="34" charset="0"/>
            </a:endParaRPr>
          </a:p>
          <a:p>
            <a:pPr marL="109537" indent="0">
              <a:lnSpc>
                <a:spcPct val="90000"/>
              </a:lnSpc>
              <a:spcBef>
                <a:spcPct val="20000"/>
              </a:spcBef>
              <a:buNone/>
              <a:defRPr/>
            </a:pPr>
            <a:r>
              <a:rPr lang="en-GB" altLang="en-US" sz="2600" dirty="0">
                <a:solidFill>
                  <a:schemeClr val="tx2"/>
                </a:solidFill>
                <a:latin typeface="Lato" panose="020F0502020204030203" pitchFamily="34" charset="0"/>
                <a:ea typeface="Tahoma" panose="020B0604030504040204" pitchFamily="34" charset="0"/>
                <a:cs typeface="Tahoma" panose="020B0604030504040204" pitchFamily="34" charset="0"/>
              </a:rPr>
              <a:t>  The purpose/agenda?  How do you know if they </a:t>
            </a:r>
          </a:p>
          <a:p>
            <a:pPr marL="109537" indent="0">
              <a:lnSpc>
                <a:spcPct val="90000"/>
              </a:lnSpc>
              <a:spcBef>
                <a:spcPct val="20000"/>
              </a:spcBef>
              <a:buNone/>
              <a:defRPr/>
            </a:pPr>
            <a:r>
              <a:rPr lang="en-GB" altLang="en-US" sz="2600" dirty="0">
                <a:solidFill>
                  <a:schemeClr val="tx2"/>
                </a:solidFill>
                <a:latin typeface="Lato" panose="020F0502020204030203" pitchFamily="34" charset="0"/>
                <a:ea typeface="Tahoma" panose="020B0604030504040204" pitchFamily="34" charset="0"/>
                <a:cs typeface="Tahoma" panose="020B0604030504040204" pitchFamily="34" charset="0"/>
              </a:rPr>
              <a:t>   have the same perception?</a:t>
            </a:r>
          </a:p>
          <a:p>
            <a:pPr marL="109537" indent="0">
              <a:lnSpc>
                <a:spcPct val="90000"/>
              </a:lnSpc>
              <a:spcBef>
                <a:spcPct val="20000"/>
              </a:spcBef>
              <a:buNone/>
              <a:defRPr/>
            </a:pPr>
            <a:endParaRPr lang="en-GB" altLang="en-US" sz="800" dirty="0">
              <a:solidFill>
                <a:schemeClr val="tx2"/>
              </a:solidFill>
              <a:latin typeface="Lato" panose="020F0502020204030203" pitchFamily="34" charset="0"/>
              <a:ea typeface="Tahoma" panose="020B0604030504040204" pitchFamily="34" charset="0"/>
              <a:cs typeface="Tahoma" panose="020B0604030504040204" pitchFamily="34" charset="0"/>
            </a:endParaRPr>
          </a:p>
          <a:p>
            <a:pPr marL="109537" indent="0">
              <a:lnSpc>
                <a:spcPct val="90000"/>
              </a:lnSpc>
              <a:spcBef>
                <a:spcPct val="20000"/>
              </a:spcBef>
              <a:buNone/>
              <a:defRPr/>
            </a:pPr>
            <a:r>
              <a:rPr lang="en-GB" altLang="en-US" sz="2600" dirty="0">
                <a:solidFill>
                  <a:schemeClr val="tx2"/>
                </a:solidFill>
                <a:latin typeface="Lato" panose="020F0502020204030203" pitchFamily="34" charset="0"/>
                <a:ea typeface="Tahoma" panose="020B0604030504040204" pitchFamily="34" charset="0"/>
                <a:cs typeface="Tahoma" panose="020B0604030504040204" pitchFamily="34" charset="0"/>
              </a:rPr>
              <a:t>   What information will be discussed? (Will there be </a:t>
            </a:r>
          </a:p>
          <a:p>
            <a:pPr marL="109537" indent="0">
              <a:lnSpc>
                <a:spcPct val="90000"/>
              </a:lnSpc>
              <a:spcBef>
                <a:spcPct val="20000"/>
              </a:spcBef>
              <a:buNone/>
              <a:defRPr/>
            </a:pPr>
            <a:r>
              <a:rPr lang="en-GB" altLang="en-US" sz="2600" dirty="0">
                <a:solidFill>
                  <a:schemeClr val="tx2"/>
                </a:solidFill>
                <a:latin typeface="Lato" panose="020F0502020204030203" pitchFamily="34" charset="0"/>
                <a:ea typeface="Tahoma" panose="020B0604030504040204" pitchFamily="34" charset="0"/>
                <a:cs typeface="Tahoma" panose="020B0604030504040204" pitchFamily="34" charset="0"/>
              </a:rPr>
              <a:t>   any new information shared?)</a:t>
            </a:r>
          </a:p>
          <a:p>
            <a:pPr marL="109537" indent="0">
              <a:lnSpc>
                <a:spcPct val="90000"/>
              </a:lnSpc>
              <a:spcBef>
                <a:spcPct val="20000"/>
              </a:spcBef>
              <a:buNone/>
              <a:defRPr/>
            </a:pPr>
            <a:endParaRPr lang="en-GB" altLang="en-US" sz="800" dirty="0">
              <a:solidFill>
                <a:schemeClr val="tx2"/>
              </a:solidFill>
              <a:latin typeface="Lato" panose="020F0502020204030203" pitchFamily="34" charset="0"/>
              <a:ea typeface="Tahoma" panose="020B0604030504040204" pitchFamily="34" charset="0"/>
              <a:cs typeface="Tahoma" panose="020B0604030504040204" pitchFamily="34" charset="0"/>
            </a:endParaRPr>
          </a:p>
          <a:p>
            <a:pPr marL="109537" indent="0">
              <a:lnSpc>
                <a:spcPct val="90000"/>
              </a:lnSpc>
              <a:spcBef>
                <a:spcPct val="20000"/>
              </a:spcBef>
              <a:buNone/>
              <a:defRPr/>
            </a:pPr>
            <a:r>
              <a:rPr lang="en-GB" altLang="en-US" sz="2600" dirty="0">
                <a:solidFill>
                  <a:schemeClr val="tx2"/>
                </a:solidFill>
                <a:latin typeface="Lato" panose="020F0502020204030203" pitchFamily="34" charset="0"/>
                <a:ea typeface="Tahoma" panose="020B0604030504040204" pitchFamily="34" charset="0"/>
                <a:cs typeface="Tahoma" panose="020B0604030504040204" pitchFamily="34" charset="0"/>
              </a:rPr>
              <a:t>   The duration of meeting or conversation?</a:t>
            </a:r>
          </a:p>
          <a:p>
            <a:pPr marL="109537" indent="0">
              <a:lnSpc>
                <a:spcPct val="90000"/>
              </a:lnSpc>
              <a:spcBef>
                <a:spcPct val="20000"/>
              </a:spcBef>
              <a:buNone/>
              <a:defRPr/>
            </a:pPr>
            <a:endParaRPr lang="en-GB" altLang="en-US" sz="800" dirty="0">
              <a:solidFill>
                <a:schemeClr val="tx2"/>
              </a:solidFill>
              <a:latin typeface="Lato" panose="020F0502020204030203" pitchFamily="34" charset="0"/>
              <a:ea typeface="Tahoma" panose="020B0604030504040204" pitchFamily="34" charset="0"/>
              <a:cs typeface="Tahoma" panose="020B0604030504040204" pitchFamily="34" charset="0"/>
            </a:endParaRPr>
          </a:p>
          <a:p>
            <a:pPr marL="109537" indent="0">
              <a:lnSpc>
                <a:spcPct val="90000"/>
              </a:lnSpc>
              <a:spcBef>
                <a:spcPct val="20000"/>
              </a:spcBef>
              <a:buNone/>
              <a:defRPr/>
            </a:pPr>
            <a:r>
              <a:rPr lang="en-GB" altLang="en-US" sz="2600" dirty="0">
                <a:solidFill>
                  <a:schemeClr val="tx2"/>
                </a:solidFill>
                <a:latin typeface="Lato" panose="020F0502020204030203" pitchFamily="34" charset="0"/>
                <a:ea typeface="Tahoma" panose="020B0604030504040204" pitchFamily="34" charset="0"/>
                <a:cs typeface="Tahoma" panose="020B0604030504040204" pitchFamily="34" charset="0"/>
              </a:rPr>
              <a:t>   Who will be attending?</a:t>
            </a:r>
          </a:p>
          <a:p>
            <a:pPr marL="109537" indent="0">
              <a:lnSpc>
                <a:spcPct val="90000"/>
              </a:lnSpc>
              <a:spcBef>
                <a:spcPct val="20000"/>
              </a:spcBef>
              <a:buNone/>
              <a:defRPr/>
            </a:pPr>
            <a:endParaRPr lang="en-GB" altLang="en-US" dirty="0">
              <a:solidFill>
                <a:schemeClr val="tx2"/>
              </a:solidFill>
              <a:latin typeface="Lato" panose="020F0502020204030203" pitchFamily="34" charset="0"/>
              <a:ea typeface="Tahoma" panose="020B0604030504040204" pitchFamily="34" charset="0"/>
              <a:cs typeface="Tahoma" panose="020B0604030504040204" pitchFamily="34" charset="0"/>
            </a:endParaRPr>
          </a:p>
          <a:p>
            <a:pPr marL="109537" indent="0">
              <a:lnSpc>
                <a:spcPct val="90000"/>
              </a:lnSpc>
              <a:spcBef>
                <a:spcPct val="20000"/>
              </a:spcBef>
              <a:buNone/>
              <a:defRPr/>
            </a:pPr>
            <a:r>
              <a:rPr lang="en-GB" altLang="en-US" sz="2600" dirty="0">
                <a:solidFill>
                  <a:schemeClr val="tx2"/>
                </a:solidFill>
                <a:latin typeface="Lato" panose="020F0502020204030203" pitchFamily="34" charset="0"/>
                <a:ea typeface="Tahoma" panose="020B0604030504040204" pitchFamily="34" charset="0"/>
                <a:cs typeface="Tahoma" panose="020B0604030504040204" pitchFamily="34" charset="0"/>
              </a:rPr>
              <a:t>Do they have any learning or mental health issues which might impact on their ability to take part?</a:t>
            </a:r>
          </a:p>
          <a:p>
            <a:pPr marL="109537" indent="0">
              <a:lnSpc>
                <a:spcPct val="90000"/>
              </a:lnSpc>
              <a:spcBef>
                <a:spcPct val="20000"/>
              </a:spcBef>
              <a:buNone/>
              <a:defRPr/>
            </a:pPr>
            <a:endParaRPr lang="en-GB" altLang="en-US" sz="3000" dirty="0">
              <a:solidFill>
                <a:schemeClr val="tx2"/>
              </a:solidFill>
              <a:latin typeface="Lato" panose="020F0502020204030203" pitchFamily="34" charset="0"/>
              <a:ea typeface="Tahoma" panose="020B0604030504040204" pitchFamily="34" charset="0"/>
              <a:cs typeface="Tahoma" panose="020B0604030504040204" pitchFamily="34" charset="0"/>
            </a:endParaRPr>
          </a:p>
          <a:p>
            <a:pPr marL="109537" indent="0">
              <a:lnSpc>
                <a:spcPct val="90000"/>
              </a:lnSpc>
              <a:spcBef>
                <a:spcPct val="20000"/>
              </a:spcBef>
              <a:buNone/>
              <a:defRPr/>
            </a:pPr>
            <a:endParaRPr lang="en-GB" sz="3700" i="1" dirty="0">
              <a:solidFill>
                <a:srgbClr val="002060"/>
              </a:solidFill>
              <a:latin typeface="Lato" panose="020F0502020204030203" pitchFamily="34" charset="0"/>
            </a:endParaRPr>
          </a:p>
          <a:p>
            <a:pPr marL="109537" indent="0">
              <a:lnSpc>
                <a:spcPct val="90000"/>
              </a:lnSpc>
              <a:spcBef>
                <a:spcPct val="20000"/>
              </a:spcBef>
              <a:buNone/>
              <a:defRPr/>
            </a:pPr>
            <a:r>
              <a:rPr lang="en-GB" sz="3000" i="1" dirty="0">
                <a:solidFill>
                  <a:srgbClr val="002060"/>
                </a:solidFill>
              </a:rPr>
              <a:t>	</a:t>
            </a:r>
            <a:endParaRPr lang="en-GB" sz="2000" i="1" dirty="0"/>
          </a:p>
        </p:txBody>
      </p:sp>
      <p:sp>
        <p:nvSpPr>
          <p:cNvPr id="2" name="Title 1">
            <a:extLst>
              <a:ext uri="{FF2B5EF4-FFF2-40B4-BE49-F238E27FC236}">
                <a16:creationId xmlns:a16="http://schemas.microsoft.com/office/drawing/2014/main" id="{55D34E71-7588-4FD5-A28C-9D08FFF5065B}"/>
              </a:ext>
            </a:extLst>
          </p:cNvPr>
          <p:cNvSpPr>
            <a:spLocks noGrp="1"/>
          </p:cNvSpPr>
          <p:nvPr>
            <p:ph type="title"/>
          </p:nvPr>
        </p:nvSpPr>
        <p:spPr>
          <a:xfrm>
            <a:off x="457200" y="125760"/>
            <a:ext cx="8229600" cy="1143000"/>
          </a:xfrm>
        </p:spPr>
        <p:txBody>
          <a:bodyPr>
            <a:normAutofit fontScale="90000"/>
          </a:bodyPr>
          <a:lstStyle/>
          <a:p>
            <a:r>
              <a:rPr lang="en-GB" dirty="0"/>
              <a:t>Planned meeting or discussion : consider</a:t>
            </a:r>
          </a:p>
        </p:txBody>
      </p:sp>
    </p:spTree>
    <p:extLst>
      <p:ext uri="{BB962C8B-B14F-4D97-AF65-F5344CB8AC3E}">
        <p14:creationId xmlns:p14="http://schemas.microsoft.com/office/powerpoint/2010/main" val="222467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41A44F-40F2-424D-9F39-B8FFC6A44213}"/>
              </a:ext>
            </a:extLst>
          </p:cNvPr>
          <p:cNvSpPr/>
          <p:nvPr/>
        </p:nvSpPr>
        <p:spPr>
          <a:xfrm>
            <a:off x="467544" y="975659"/>
            <a:ext cx="8208912" cy="570510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7" indent="0">
              <a:lnSpc>
                <a:spcPct val="90000"/>
              </a:lnSpc>
              <a:spcBef>
                <a:spcPct val="20000"/>
              </a:spcBef>
              <a:buNone/>
              <a:defRPr/>
            </a:pPr>
            <a:r>
              <a:rPr lang="en-GB" sz="2600" dirty="0">
                <a:solidFill>
                  <a:schemeClr val="tx2"/>
                </a:solidFill>
              </a:rPr>
              <a:t> </a:t>
            </a:r>
            <a:r>
              <a:rPr lang="en-GB" sz="2500" dirty="0">
                <a:solidFill>
                  <a:schemeClr val="tx2"/>
                </a:solidFill>
              </a:rPr>
              <a:t>Dear ….</a:t>
            </a:r>
          </a:p>
          <a:p>
            <a:pPr marL="109537" indent="0">
              <a:lnSpc>
                <a:spcPct val="90000"/>
              </a:lnSpc>
              <a:spcBef>
                <a:spcPct val="20000"/>
              </a:spcBef>
              <a:buNone/>
              <a:defRPr/>
            </a:pPr>
            <a:endParaRPr lang="en-GB" sz="1000" dirty="0">
              <a:solidFill>
                <a:schemeClr val="tx2"/>
              </a:solidFill>
            </a:endParaRPr>
          </a:p>
          <a:p>
            <a:r>
              <a:rPr lang="en-GB" sz="2600" dirty="0">
                <a:solidFill>
                  <a:schemeClr val="tx2"/>
                </a:solidFill>
              </a:rPr>
              <a:t>  </a:t>
            </a:r>
            <a:r>
              <a:rPr lang="en-GB" sz="2500" dirty="0">
                <a:solidFill>
                  <a:schemeClr val="tx2"/>
                </a:solidFill>
              </a:rPr>
              <a:t>We’re looking forward to meeting with you on.. </a:t>
            </a:r>
            <a:r>
              <a:rPr lang="en-GB" sz="2500" i="1" dirty="0">
                <a:solidFill>
                  <a:schemeClr val="tx2"/>
                </a:solidFill>
              </a:rPr>
              <a:t>(day, date,   </a:t>
            </a:r>
          </a:p>
          <a:p>
            <a:r>
              <a:rPr lang="en-GB" sz="2500" i="1" dirty="0">
                <a:solidFill>
                  <a:schemeClr val="tx2"/>
                </a:solidFill>
              </a:rPr>
              <a:t>  time, where or how to join online)</a:t>
            </a:r>
          </a:p>
          <a:p>
            <a:endParaRPr lang="en-GB" sz="1000" dirty="0">
              <a:solidFill>
                <a:schemeClr val="tx2"/>
              </a:solidFill>
            </a:endParaRPr>
          </a:p>
          <a:p>
            <a:r>
              <a:rPr lang="en-GB" sz="2600" dirty="0">
                <a:solidFill>
                  <a:schemeClr val="tx2"/>
                </a:solidFill>
              </a:rPr>
              <a:t>  </a:t>
            </a:r>
            <a:r>
              <a:rPr lang="en-GB" sz="2500" dirty="0">
                <a:solidFill>
                  <a:schemeClr val="tx2"/>
                </a:solidFill>
              </a:rPr>
              <a:t>We just want to confirm what we are expecting to make it </a:t>
            </a:r>
          </a:p>
          <a:p>
            <a:r>
              <a:rPr lang="en-GB" sz="2500" dirty="0">
                <a:solidFill>
                  <a:schemeClr val="tx2"/>
                </a:solidFill>
              </a:rPr>
              <a:t>  easier for us all to prepare and take part.</a:t>
            </a:r>
          </a:p>
          <a:p>
            <a:endParaRPr lang="en-GB" sz="1000" dirty="0">
              <a:solidFill>
                <a:schemeClr val="tx2"/>
              </a:solidFill>
            </a:endParaRPr>
          </a:p>
          <a:p>
            <a:r>
              <a:rPr lang="en-GB" sz="2600" dirty="0">
                <a:solidFill>
                  <a:schemeClr val="tx2"/>
                </a:solidFill>
              </a:rPr>
              <a:t>  </a:t>
            </a:r>
            <a:r>
              <a:rPr lang="en-GB" sz="2500" dirty="0">
                <a:solidFill>
                  <a:schemeClr val="tx2"/>
                </a:solidFill>
              </a:rPr>
              <a:t>We aim to </a:t>
            </a:r>
            <a:r>
              <a:rPr lang="en-GB" sz="2500" i="1" dirty="0">
                <a:solidFill>
                  <a:schemeClr val="tx2"/>
                </a:solidFill>
              </a:rPr>
              <a:t>(explore/discuss/agree..)</a:t>
            </a:r>
          </a:p>
          <a:p>
            <a:endParaRPr lang="en-GB" sz="1000" i="1" dirty="0">
              <a:solidFill>
                <a:schemeClr val="tx2"/>
              </a:solidFill>
            </a:endParaRPr>
          </a:p>
          <a:p>
            <a:r>
              <a:rPr lang="en-GB" sz="2600" dirty="0">
                <a:solidFill>
                  <a:schemeClr val="tx2"/>
                </a:solidFill>
              </a:rPr>
              <a:t>  </a:t>
            </a:r>
            <a:r>
              <a:rPr lang="en-GB" sz="2500" dirty="0">
                <a:solidFill>
                  <a:schemeClr val="tx2"/>
                </a:solidFill>
              </a:rPr>
              <a:t>We expect we will need </a:t>
            </a:r>
            <a:r>
              <a:rPr lang="en-GB" sz="2500" i="1" dirty="0">
                <a:solidFill>
                  <a:schemeClr val="tx2"/>
                </a:solidFill>
              </a:rPr>
              <a:t>(</a:t>
            </a:r>
            <a:r>
              <a:rPr lang="en-GB" sz="2500" i="1" dirty="0" err="1">
                <a:solidFill>
                  <a:schemeClr val="tx2"/>
                </a:solidFill>
              </a:rPr>
              <a:t>eg</a:t>
            </a:r>
            <a:r>
              <a:rPr lang="en-GB" sz="2500" i="1" dirty="0">
                <a:solidFill>
                  <a:schemeClr val="tx2"/>
                </a:solidFill>
              </a:rPr>
              <a:t> an hour)</a:t>
            </a:r>
          </a:p>
          <a:p>
            <a:endParaRPr lang="en-GB" sz="1000" i="1" dirty="0">
              <a:solidFill>
                <a:schemeClr val="tx2"/>
              </a:solidFill>
            </a:endParaRPr>
          </a:p>
          <a:p>
            <a:r>
              <a:rPr lang="en-GB" sz="2600" dirty="0">
                <a:solidFill>
                  <a:schemeClr val="tx2"/>
                </a:solidFill>
              </a:rPr>
              <a:t>  </a:t>
            </a:r>
            <a:r>
              <a:rPr lang="en-GB" sz="2500" dirty="0">
                <a:solidFill>
                  <a:schemeClr val="tx2"/>
                </a:solidFill>
              </a:rPr>
              <a:t>Joining me will be …</a:t>
            </a:r>
          </a:p>
          <a:p>
            <a:endParaRPr lang="en-GB" sz="1000" dirty="0">
              <a:solidFill>
                <a:schemeClr val="tx2"/>
              </a:solidFill>
            </a:endParaRPr>
          </a:p>
          <a:p>
            <a:r>
              <a:rPr lang="en-GB" sz="2600" i="1" dirty="0">
                <a:solidFill>
                  <a:schemeClr val="tx2"/>
                </a:solidFill>
              </a:rPr>
              <a:t>  </a:t>
            </a:r>
            <a:r>
              <a:rPr lang="en-GB" sz="2500" i="1" dirty="0">
                <a:solidFill>
                  <a:schemeClr val="tx2"/>
                </a:solidFill>
              </a:rPr>
              <a:t>(For a SEN meeting) </a:t>
            </a:r>
            <a:r>
              <a:rPr lang="en-GB" sz="2500" dirty="0">
                <a:solidFill>
                  <a:schemeClr val="tx2"/>
                </a:solidFill>
              </a:rPr>
              <a:t>Do encourage your child to share their </a:t>
            </a:r>
          </a:p>
          <a:p>
            <a:r>
              <a:rPr lang="en-GB" sz="2500" dirty="0">
                <a:solidFill>
                  <a:schemeClr val="tx2"/>
                </a:solidFill>
              </a:rPr>
              <a:t>  thoughts and join us.  Are there adjustments we can make </a:t>
            </a:r>
          </a:p>
          <a:p>
            <a:r>
              <a:rPr lang="en-GB" sz="2500" dirty="0">
                <a:solidFill>
                  <a:schemeClr val="tx2"/>
                </a:solidFill>
              </a:rPr>
              <a:t>  for you and your child to make it easier to take part?</a:t>
            </a:r>
          </a:p>
          <a:p>
            <a:endParaRPr lang="en-GB" sz="1000" dirty="0">
              <a:solidFill>
                <a:schemeClr val="tx2"/>
              </a:solidFill>
            </a:endParaRPr>
          </a:p>
          <a:p>
            <a:r>
              <a:rPr lang="en-GB" sz="2600" dirty="0">
                <a:solidFill>
                  <a:schemeClr val="tx2"/>
                </a:solidFill>
              </a:rPr>
              <a:t>  </a:t>
            </a:r>
            <a:r>
              <a:rPr lang="en-GB" sz="2500" dirty="0">
                <a:solidFill>
                  <a:schemeClr val="tx2"/>
                </a:solidFill>
              </a:rPr>
              <a:t>You are welcome to text or email us your key questions.</a:t>
            </a:r>
          </a:p>
        </p:txBody>
      </p:sp>
      <p:sp>
        <p:nvSpPr>
          <p:cNvPr id="3" name="Title 2">
            <a:extLst>
              <a:ext uri="{FF2B5EF4-FFF2-40B4-BE49-F238E27FC236}">
                <a16:creationId xmlns:a16="http://schemas.microsoft.com/office/drawing/2014/main" id="{70B2F90B-04CD-4294-A3A7-2B2F1678F523}"/>
              </a:ext>
            </a:extLst>
          </p:cNvPr>
          <p:cNvSpPr>
            <a:spLocks noGrp="1"/>
          </p:cNvSpPr>
          <p:nvPr>
            <p:ph type="title"/>
          </p:nvPr>
        </p:nvSpPr>
        <p:spPr>
          <a:xfrm>
            <a:off x="457200" y="0"/>
            <a:ext cx="8229600" cy="1143000"/>
          </a:xfrm>
        </p:spPr>
        <p:txBody>
          <a:bodyPr/>
          <a:lstStyle/>
          <a:p>
            <a:r>
              <a:rPr lang="en-GB" dirty="0"/>
              <a:t>Pre – meeting email template</a:t>
            </a:r>
          </a:p>
        </p:txBody>
      </p:sp>
    </p:spTree>
    <p:extLst>
      <p:ext uri="{BB962C8B-B14F-4D97-AF65-F5344CB8AC3E}">
        <p14:creationId xmlns:p14="http://schemas.microsoft.com/office/powerpoint/2010/main" val="1054184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FC3C08B2-4864-42C9-A83C-A2DEEF70D2FA}"/>
              </a:ext>
            </a:extLst>
          </p:cNvPr>
          <p:cNvSpPr/>
          <p:nvPr/>
        </p:nvSpPr>
        <p:spPr>
          <a:xfrm>
            <a:off x="529296" y="980728"/>
            <a:ext cx="8219168" cy="5616624"/>
          </a:xfrm>
          <a:prstGeom prst="roundRect">
            <a:avLst/>
          </a:prstGeom>
          <a:solidFill>
            <a:srgbClr val="FFFF99"/>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7" indent="0">
              <a:lnSpc>
                <a:spcPct val="90000"/>
              </a:lnSpc>
              <a:spcBef>
                <a:spcPct val="20000"/>
              </a:spcBef>
              <a:buNone/>
              <a:defRPr/>
            </a:pPr>
            <a:endParaRPr lang="en-GB" i="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600" dirty="0">
                <a:solidFill>
                  <a:schemeClr val="tx2"/>
                </a:solidFill>
                <a:latin typeface="Lato" panose="020F0502020204030203" pitchFamily="34" charset="0"/>
                <a:ea typeface="Tahoma" panose="020B0604030504040204" pitchFamily="34" charset="0"/>
                <a:cs typeface="Tahoma" panose="020B0604030504040204" pitchFamily="34" charset="0"/>
              </a:rPr>
              <a:t>Agree</a:t>
            </a:r>
            <a:r>
              <a:rPr lang="en-GB" altLang="en-US" sz="2600" dirty="0">
                <a:solidFill>
                  <a:schemeClr val="tx2"/>
                </a:solidFill>
                <a:latin typeface="Lato" panose="020F0502020204030203" pitchFamily="34" charset="0"/>
                <a:ea typeface="Tahoma" panose="020B0604030504040204" pitchFamily="34" charset="0"/>
                <a:cs typeface="Tahoma" panose="020B0604030504040204" pitchFamily="34" charset="0"/>
              </a:rPr>
              <a:t> the reason for the meeting or conversation</a:t>
            </a:r>
          </a:p>
          <a:p>
            <a:endParaRPr lang="en-GB" altLang="en-US" sz="1200" dirty="0">
              <a:solidFill>
                <a:schemeClr val="tx2"/>
              </a:solidFill>
              <a:latin typeface="Lato" panose="020F0502020204030203"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altLang="en-US" sz="2600" dirty="0">
                <a:solidFill>
                  <a:schemeClr val="tx2"/>
                </a:solidFill>
                <a:latin typeface="Lato" panose="020F0502020204030203" pitchFamily="34" charset="0"/>
                <a:ea typeface="Tahoma" panose="020B0604030504040204" pitchFamily="34" charset="0"/>
                <a:cs typeface="Tahoma" panose="020B0604030504040204" pitchFamily="34" charset="0"/>
              </a:rPr>
              <a:t>Establish time boundaries and date/time</a:t>
            </a:r>
          </a:p>
          <a:p>
            <a:pPr marL="342900" indent="-342900">
              <a:buFont typeface="Arial" panose="020B0604020202020204" pitchFamily="34" charset="0"/>
              <a:buChar char="•"/>
            </a:pPr>
            <a:endParaRPr lang="en-GB" altLang="en-US" sz="1200" dirty="0">
              <a:solidFill>
                <a:schemeClr val="tx2"/>
              </a:solidFill>
              <a:latin typeface="Lato" panose="020F0502020204030203"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altLang="en-US" sz="2600" dirty="0">
                <a:solidFill>
                  <a:schemeClr val="tx2"/>
                </a:solidFill>
                <a:latin typeface="Lato" panose="020F0502020204030203" pitchFamily="34" charset="0"/>
                <a:ea typeface="Tahoma" panose="020B0604030504040204" pitchFamily="34" charset="0"/>
                <a:cs typeface="Tahoma" panose="020B0604030504040204" pitchFamily="34" charset="0"/>
              </a:rPr>
              <a:t>For a SEN meeting, encourage the parent to gain the child’s view</a:t>
            </a:r>
          </a:p>
          <a:p>
            <a:r>
              <a:rPr lang="en-GB" altLang="en-US" dirty="0">
                <a:solidFill>
                  <a:schemeClr val="tx2"/>
                </a:solidFill>
                <a:latin typeface="Lato" panose="020F0502020204030203" pitchFamily="34" charset="0"/>
                <a:ea typeface="Tahoma" panose="020B0604030504040204" pitchFamily="34" charset="0"/>
                <a:cs typeface="Tahoma" panose="020B0604030504040204" pitchFamily="34" charset="0"/>
              </a:rPr>
              <a:t> </a:t>
            </a:r>
            <a:endParaRPr lang="en-GB" altLang="en-US" sz="1200" dirty="0">
              <a:solidFill>
                <a:schemeClr val="tx2"/>
              </a:solidFill>
              <a:latin typeface="Lato" panose="020F0502020204030203"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altLang="en-US" sz="2600" dirty="0">
                <a:solidFill>
                  <a:schemeClr val="tx2"/>
                </a:solidFill>
                <a:latin typeface="Lato" panose="020F0502020204030203" pitchFamily="34" charset="0"/>
                <a:ea typeface="Tahoma" panose="020B0604030504040204" pitchFamily="34" charset="0"/>
                <a:cs typeface="Tahoma" panose="020B0604030504040204" pitchFamily="34" charset="0"/>
              </a:rPr>
              <a:t>Is there information which is helpful to share in advance? Is it clear how parents can participate?</a:t>
            </a:r>
          </a:p>
          <a:p>
            <a:endParaRPr lang="en-GB" altLang="en-US" sz="1200" dirty="0">
              <a:solidFill>
                <a:schemeClr val="tx2"/>
              </a:solidFill>
              <a:latin typeface="Lato" panose="020F0502020204030203"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altLang="en-US" sz="2600" dirty="0">
                <a:solidFill>
                  <a:schemeClr val="tx2"/>
                </a:solidFill>
                <a:latin typeface="Lato" panose="020F0502020204030203" pitchFamily="34" charset="0"/>
                <a:ea typeface="Tahoma" panose="020B0604030504040204" pitchFamily="34" charset="0"/>
                <a:cs typeface="Tahoma" panose="020B0604030504040204" pitchFamily="34" charset="0"/>
              </a:rPr>
              <a:t>Tell parents who will be attending from school.</a:t>
            </a:r>
          </a:p>
          <a:p>
            <a:endParaRPr lang="en-GB" altLang="en-US" sz="1200" dirty="0">
              <a:solidFill>
                <a:schemeClr val="tx2"/>
              </a:solidFill>
              <a:latin typeface="Lato" panose="020F0502020204030203"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altLang="en-US" sz="2600" dirty="0">
                <a:solidFill>
                  <a:schemeClr val="tx2"/>
                </a:solidFill>
                <a:latin typeface="Lato" panose="020F0502020204030203" pitchFamily="34" charset="0"/>
                <a:ea typeface="Tahoma" panose="020B0604030504040204" pitchFamily="34" charset="0"/>
                <a:cs typeface="Tahoma" panose="020B0604030504040204" pitchFamily="34" charset="0"/>
              </a:rPr>
              <a:t>Consider the additional needs of the parent</a:t>
            </a:r>
          </a:p>
          <a:p>
            <a:endParaRPr lang="en-GB" altLang="en-US" sz="1200" dirty="0">
              <a:solidFill>
                <a:schemeClr val="tx2"/>
              </a:solidFill>
              <a:latin typeface="Lato" panose="020F0502020204030203"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altLang="en-US" sz="2600" dirty="0">
                <a:solidFill>
                  <a:schemeClr val="tx2"/>
                </a:solidFill>
                <a:latin typeface="Lato" panose="020F0502020204030203" pitchFamily="34" charset="0"/>
                <a:ea typeface="Tahoma" panose="020B0604030504040204" pitchFamily="34" charset="0"/>
                <a:cs typeface="Tahoma" panose="020B0604030504040204" pitchFamily="34" charset="0"/>
              </a:rPr>
              <a:t>Consider how to follow up unresolved issues</a:t>
            </a:r>
          </a:p>
          <a:p>
            <a:pPr marL="109537" indent="0">
              <a:lnSpc>
                <a:spcPct val="90000"/>
              </a:lnSpc>
              <a:spcBef>
                <a:spcPct val="20000"/>
              </a:spcBef>
              <a:buNone/>
              <a:defRPr/>
            </a:pPr>
            <a:endParaRPr lang="en-GB" i="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09537" indent="0">
              <a:lnSpc>
                <a:spcPct val="90000"/>
              </a:lnSpc>
              <a:spcBef>
                <a:spcPct val="20000"/>
              </a:spcBef>
              <a:buNone/>
              <a:defRPr/>
            </a:pPr>
            <a:r>
              <a:rPr lang="en-GB" i="1"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2" name="Title 1">
            <a:extLst>
              <a:ext uri="{FF2B5EF4-FFF2-40B4-BE49-F238E27FC236}">
                <a16:creationId xmlns:a16="http://schemas.microsoft.com/office/drawing/2014/main" id="{5BB6BE62-5441-4656-BDD5-103EF3CC593C}"/>
              </a:ext>
            </a:extLst>
          </p:cNvPr>
          <p:cNvSpPr>
            <a:spLocks noGrp="1"/>
          </p:cNvSpPr>
          <p:nvPr>
            <p:ph type="title"/>
          </p:nvPr>
        </p:nvSpPr>
        <p:spPr>
          <a:xfrm>
            <a:off x="457200" y="0"/>
            <a:ext cx="8229600" cy="1143000"/>
          </a:xfrm>
        </p:spPr>
        <p:txBody>
          <a:bodyPr>
            <a:normAutofit fontScale="90000"/>
          </a:bodyPr>
          <a:lstStyle/>
          <a:p>
            <a:r>
              <a:rPr lang="en-GB" dirty="0"/>
              <a:t>Before a planned discussion/meeting</a:t>
            </a:r>
          </a:p>
        </p:txBody>
      </p:sp>
    </p:spTree>
    <p:extLst>
      <p:ext uri="{BB962C8B-B14F-4D97-AF65-F5344CB8AC3E}">
        <p14:creationId xmlns:p14="http://schemas.microsoft.com/office/powerpoint/2010/main" val="1241005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C6A5C-C709-4548-971F-848E15E031CE}"/>
              </a:ext>
            </a:extLst>
          </p:cNvPr>
          <p:cNvSpPr>
            <a:spLocks noGrp="1"/>
          </p:cNvSpPr>
          <p:nvPr>
            <p:ph type="title"/>
          </p:nvPr>
        </p:nvSpPr>
        <p:spPr>
          <a:xfrm>
            <a:off x="457200" y="160337"/>
            <a:ext cx="8229600" cy="1143000"/>
          </a:xfrm>
        </p:spPr>
        <p:txBody>
          <a:bodyPr>
            <a:normAutofit fontScale="90000"/>
          </a:bodyPr>
          <a:lstStyle/>
          <a:p>
            <a:r>
              <a:rPr lang="en-GB" dirty="0"/>
              <a:t>Meeting planner</a:t>
            </a:r>
            <a:br>
              <a:rPr lang="en-GB" dirty="0"/>
            </a:br>
            <a:r>
              <a:rPr lang="en-GB" dirty="0"/>
              <a:t>See SENDIASS Leaflets and Resources</a:t>
            </a:r>
          </a:p>
        </p:txBody>
      </p:sp>
      <p:graphicFrame>
        <p:nvGraphicFramePr>
          <p:cNvPr id="3" name="Table 2"/>
          <p:cNvGraphicFramePr>
            <a:graphicFrameLocks noGrp="1"/>
          </p:cNvGraphicFramePr>
          <p:nvPr>
            <p:extLst>
              <p:ext uri="{D42A27DB-BD31-4B8C-83A1-F6EECF244321}">
                <p14:modId xmlns:p14="http://schemas.microsoft.com/office/powerpoint/2010/main" val="1383629256"/>
              </p:ext>
            </p:extLst>
          </p:nvPr>
        </p:nvGraphicFramePr>
        <p:xfrm>
          <a:off x="570384" y="1556792"/>
          <a:ext cx="8003232" cy="4994074"/>
        </p:xfrm>
        <a:graphic>
          <a:graphicData uri="http://schemas.openxmlformats.org/drawingml/2006/table">
            <a:tbl>
              <a:tblPr firstRow="1" bandRow="1">
                <a:tableStyleId>{5C22544A-7EE6-4342-B048-85BDC9FD1C3A}</a:tableStyleId>
              </a:tblPr>
              <a:tblGrid>
                <a:gridCol w="2667744">
                  <a:extLst>
                    <a:ext uri="{9D8B030D-6E8A-4147-A177-3AD203B41FA5}">
                      <a16:colId xmlns:a16="http://schemas.microsoft.com/office/drawing/2014/main" val="20000"/>
                    </a:ext>
                  </a:extLst>
                </a:gridCol>
                <a:gridCol w="2667744">
                  <a:extLst>
                    <a:ext uri="{9D8B030D-6E8A-4147-A177-3AD203B41FA5}">
                      <a16:colId xmlns:a16="http://schemas.microsoft.com/office/drawing/2014/main" val="20001"/>
                    </a:ext>
                  </a:extLst>
                </a:gridCol>
                <a:gridCol w="2667744">
                  <a:extLst>
                    <a:ext uri="{9D8B030D-6E8A-4147-A177-3AD203B41FA5}">
                      <a16:colId xmlns:a16="http://schemas.microsoft.com/office/drawing/2014/main" val="20002"/>
                    </a:ext>
                  </a:extLst>
                </a:gridCol>
              </a:tblGrid>
              <a:tr h="727294">
                <a:tc>
                  <a:txBody>
                    <a:bodyPr/>
                    <a:lstStyle/>
                    <a:p>
                      <a:r>
                        <a:rPr lang="en-GB" sz="1800" dirty="0">
                          <a:solidFill>
                            <a:srgbClr val="002060"/>
                          </a:solidFill>
                        </a:rPr>
                        <a:t>What is the important issue?</a:t>
                      </a:r>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solidFill>
                            <a:srgbClr val="002060"/>
                          </a:solidFill>
                        </a:rPr>
                        <a:t>Suggested/agreed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solidFill>
                            <a:srgbClr val="002060"/>
                          </a:solidFill>
                        </a:rPr>
                        <a:t>Who will action and when?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66695">
                <a:tc>
                  <a:txBody>
                    <a:bodyPr/>
                    <a:lstStyle/>
                    <a:p>
                      <a:r>
                        <a:rPr lang="en-GB" sz="2400" dirty="0">
                          <a:solidFill>
                            <a:srgbClr val="00206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66695">
                <a:tc>
                  <a:txBody>
                    <a:bodyPr/>
                    <a:lstStyle/>
                    <a:p>
                      <a:r>
                        <a:rPr lang="en-GB" sz="2400" dirty="0">
                          <a:solidFill>
                            <a:srgbClr val="00206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66695">
                <a:tc>
                  <a:txBody>
                    <a:bodyPr/>
                    <a:lstStyle/>
                    <a:p>
                      <a:r>
                        <a:rPr lang="en-GB" sz="2400" dirty="0">
                          <a:solidFill>
                            <a:srgbClr val="00206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66695">
                <a:tc>
                  <a:txBody>
                    <a:bodyPr/>
                    <a:lstStyle/>
                    <a:p>
                      <a:r>
                        <a:rPr lang="en-GB" sz="2400" dirty="0">
                          <a:solidFill>
                            <a:srgbClr val="00206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63255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5D4C4-E6EF-409A-9224-161A09EB5B32}"/>
              </a:ext>
            </a:extLst>
          </p:cNvPr>
          <p:cNvSpPr>
            <a:spLocks noGrp="1"/>
          </p:cNvSpPr>
          <p:nvPr>
            <p:ph type="ctrTitle"/>
          </p:nvPr>
        </p:nvSpPr>
        <p:spPr>
          <a:xfrm>
            <a:off x="2964147" y="320876"/>
            <a:ext cx="3795713" cy="239713"/>
          </a:xfrm>
        </p:spPr>
        <p:txBody>
          <a:bodyPr>
            <a:noAutofit/>
          </a:bodyPr>
          <a:lstStyle/>
          <a:p>
            <a:r>
              <a:rPr lang="en-GB" sz="2800" dirty="0"/>
              <a:t>Person – Centred Tools</a:t>
            </a:r>
          </a:p>
        </p:txBody>
      </p:sp>
      <p:grpSp>
        <p:nvGrpSpPr>
          <p:cNvPr id="3" name="Group 2" descr="Spider diagram example. All about me:&#10;My journey so far&#10;How others describe me &#10;The best way to communicate with me&#10;Things I like doing &#10;My dreams&#10;What is important to me&#10;The best ways to help me &#10;Important people">
            <a:extLst>
              <a:ext uri="{FF2B5EF4-FFF2-40B4-BE49-F238E27FC236}">
                <a16:creationId xmlns:a16="http://schemas.microsoft.com/office/drawing/2014/main" id="{171C705A-C6B7-43B8-A90F-85AFF5B12526}"/>
              </a:ext>
            </a:extLst>
          </p:cNvPr>
          <p:cNvGrpSpPr/>
          <p:nvPr/>
        </p:nvGrpSpPr>
        <p:grpSpPr>
          <a:xfrm>
            <a:off x="611560" y="1124744"/>
            <a:ext cx="8064896" cy="5330437"/>
            <a:chOff x="612775" y="365464"/>
            <a:chExt cx="8377328" cy="6338549"/>
          </a:xfrm>
        </p:grpSpPr>
        <p:sp>
          <p:nvSpPr>
            <p:cNvPr id="29" name="Rectangle: Rounded Corners 28">
              <a:extLst>
                <a:ext uri="{FF2B5EF4-FFF2-40B4-BE49-F238E27FC236}">
                  <a16:creationId xmlns:a16="http://schemas.microsoft.com/office/drawing/2014/main" id="{43C119D0-69A9-470F-A62C-3D339BEB3722}"/>
                </a:ext>
              </a:extLst>
            </p:cNvPr>
            <p:cNvSpPr/>
            <p:nvPr/>
          </p:nvSpPr>
          <p:spPr>
            <a:xfrm>
              <a:off x="3939463" y="3109913"/>
              <a:ext cx="1548978" cy="1550010"/>
            </a:xfrm>
            <a:prstGeom prst="roundRect">
              <a:avLst/>
            </a:prstGeom>
            <a:solidFill>
              <a:srgbClr val="9DCF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rgbClr val="002060"/>
                  </a:solidFill>
                </a:rPr>
                <a:t>All About Me</a:t>
              </a:r>
            </a:p>
          </p:txBody>
        </p:sp>
        <p:sp>
          <p:nvSpPr>
            <p:cNvPr id="3075" name="Text Box 9">
              <a:extLst>
                <a:ext uri="{FF2B5EF4-FFF2-40B4-BE49-F238E27FC236}">
                  <a16:creationId xmlns:a16="http://schemas.microsoft.com/office/drawing/2014/main" id="{7FB429A0-B4CF-4AA8-B3CD-5267D7679E9E}"/>
                </a:ext>
              </a:extLst>
            </p:cNvPr>
            <p:cNvSpPr txBox="1">
              <a:spLocks noChangeArrowheads="1"/>
            </p:cNvSpPr>
            <p:nvPr/>
          </p:nvSpPr>
          <p:spPr bwMode="auto">
            <a:xfrm>
              <a:off x="3625582" y="835900"/>
              <a:ext cx="2305050" cy="1616075"/>
            </a:xfrm>
            <a:prstGeom prst="rect">
              <a:avLst/>
            </a:prstGeom>
            <a:solidFill>
              <a:srgbClr val="FFFF99"/>
            </a:solidFill>
            <a:ln w="19050">
              <a:solidFill>
                <a:srgbClr val="FFCC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800"/>
                <a:t>My Journey So Far</a:t>
              </a:r>
            </a:p>
            <a:p>
              <a:pPr algn="ctr" eaLnBrk="1" hangingPunct="1">
                <a:spcBef>
                  <a:spcPct val="50000"/>
                </a:spcBef>
                <a:buFontTx/>
                <a:buNone/>
              </a:pPr>
              <a:endParaRPr lang="en-GB" altLang="en-US" sz="1800"/>
            </a:p>
            <a:p>
              <a:pPr algn="ctr" eaLnBrk="1" hangingPunct="1">
                <a:spcBef>
                  <a:spcPct val="50000"/>
                </a:spcBef>
                <a:buFontTx/>
                <a:buNone/>
              </a:pPr>
              <a:endParaRPr lang="en-GB" altLang="en-US" sz="1800" b="0"/>
            </a:p>
            <a:p>
              <a:pPr algn="ctr" eaLnBrk="1" hangingPunct="1">
                <a:spcBef>
                  <a:spcPct val="50000"/>
                </a:spcBef>
                <a:buFontTx/>
                <a:buNone/>
              </a:pPr>
              <a:endParaRPr lang="en-GB" altLang="en-US" sz="1800" b="0"/>
            </a:p>
          </p:txBody>
        </p:sp>
        <p:sp>
          <p:nvSpPr>
            <p:cNvPr id="3090" name="Text Box 26">
              <a:extLst>
                <a:ext uri="{FF2B5EF4-FFF2-40B4-BE49-F238E27FC236}">
                  <a16:creationId xmlns:a16="http://schemas.microsoft.com/office/drawing/2014/main" id="{9AB16235-91B1-406F-BB87-7FEE8B697EE2}"/>
                </a:ext>
              </a:extLst>
            </p:cNvPr>
            <p:cNvSpPr txBox="1">
              <a:spLocks noChangeArrowheads="1"/>
            </p:cNvSpPr>
            <p:nvPr/>
          </p:nvSpPr>
          <p:spPr bwMode="auto">
            <a:xfrm>
              <a:off x="6757988" y="576263"/>
              <a:ext cx="2000250" cy="1892300"/>
            </a:xfrm>
            <a:prstGeom prst="rect">
              <a:avLst/>
            </a:prstGeom>
            <a:solidFill>
              <a:srgbClr val="00B0F0"/>
            </a:solidFill>
            <a:ln w="19050" algn="ctr">
              <a:solidFill>
                <a:srgbClr val="000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y-GB" altLang="en-US" sz="1800" dirty="0"/>
                <a:t>How others describe me</a:t>
              </a:r>
            </a:p>
            <a:p>
              <a:pPr algn="ctr" eaLnBrk="1" hangingPunct="1">
                <a:spcBef>
                  <a:spcPct val="50000"/>
                </a:spcBef>
                <a:buFontTx/>
                <a:buNone/>
              </a:pPr>
              <a:endParaRPr lang="cy-GB" altLang="en-US" sz="1800" dirty="0"/>
            </a:p>
            <a:p>
              <a:pPr algn="ctr" eaLnBrk="1" hangingPunct="1">
                <a:spcBef>
                  <a:spcPct val="50000"/>
                </a:spcBef>
                <a:buFontTx/>
                <a:buNone/>
              </a:pPr>
              <a:endParaRPr lang="en-GB" altLang="en-US" sz="1800" dirty="0"/>
            </a:p>
            <a:p>
              <a:pPr algn="ctr" eaLnBrk="1" hangingPunct="1">
                <a:spcBef>
                  <a:spcPct val="50000"/>
                </a:spcBef>
                <a:buFontTx/>
                <a:buNone/>
              </a:pPr>
              <a:endParaRPr lang="en-GB" altLang="en-US" sz="1800" dirty="0"/>
            </a:p>
          </p:txBody>
        </p:sp>
        <p:sp>
          <p:nvSpPr>
            <p:cNvPr id="3080" name="Text Box 36">
              <a:extLst>
                <a:ext uri="{FF2B5EF4-FFF2-40B4-BE49-F238E27FC236}">
                  <a16:creationId xmlns:a16="http://schemas.microsoft.com/office/drawing/2014/main" id="{64C7F6C9-98E3-4812-AC04-41EFAB024BBF}"/>
                </a:ext>
              </a:extLst>
            </p:cNvPr>
            <p:cNvSpPr txBox="1">
              <a:spLocks noChangeArrowheads="1"/>
            </p:cNvSpPr>
            <p:nvPr/>
          </p:nvSpPr>
          <p:spPr bwMode="auto">
            <a:xfrm>
              <a:off x="6418353" y="2845529"/>
              <a:ext cx="2571750" cy="1892300"/>
            </a:xfrm>
            <a:prstGeom prst="rect">
              <a:avLst/>
            </a:prstGeom>
            <a:solidFill>
              <a:srgbClr val="CCFF99"/>
            </a:solidFill>
            <a:ln w="19050" algn="ctr">
              <a:solidFill>
                <a:srgbClr val="008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t>    The best way to communicate with me</a:t>
              </a:r>
            </a:p>
            <a:p>
              <a:pPr algn="ctr" eaLnBrk="1" hangingPunct="1">
                <a:spcBef>
                  <a:spcPct val="50000"/>
                </a:spcBef>
                <a:buFontTx/>
                <a:buNone/>
              </a:pPr>
              <a:endParaRPr lang="en-GB" altLang="en-US" sz="1800" dirty="0"/>
            </a:p>
            <a:p>
              <a:pPr algn="ctr" eaLnBrk="1" hangingPunct="1">
                <a:spcBef>
                  <a:spcPct val="50000"/>
                </a:spcBef>
                <a:buFontTx/>
                <a:buNone/>
              </a:pPr>
              <a:endParaRPr lang="en-GB" altLang="en-US" sz="1800" dirty="0"/>
            </a:p>
            <a:p>
              <a:pPr algn="ctr" eaLnBrk="1" hangingPunct="1">
                <a:spcBef>
                  <a:spcPct val="50000"/>
                </a:spcBef>
                <a:buFontTx/>
                <a:buNone/>
              </a:pPr>
              <a:endParaRPr lang="en-GB" altLang="en-US" sz="1800" dirty="0"/>
            </a:p>
          </p:txBody>
        </p:sp>
        <p:grpSp>
          <p:nvGrpSpPr>
            <p:cNvPr id="3078" name="Group 32" descr="Text box saying &quot;things I like doing&quot;">
              <a:extLst>
                <a:ext uri="{FF2B5EF4-FFF2-40B4-BE49-F238E27FC236}">
                  <a16:creationId xmlns:a16="http://schemas.microsoft.com/office/drawing/2014/main" id="{1B59987D-A1FF-4FFA-8015-D2BAD426E764}"/>
                </a:ext>
                <a:ext uri="{C183D7F6-B498-43B3-948B-1728B52AA6E4}">
                  <adec:decorative xmlns:adec="http://schemas.microsoft.com/office/drawing/2017/decorative" val="0"/>
                </a:ext>
              </a:extLst>
            </p:cNvPr>
            <p:cNvGrpSpPr>
              <a:grpSpLocks/>
            </p:cNvGrpSpPr>
            <p:nvPr/>
          </p:nvGrpSpPr>
          <p:grpSpPr bwMode="auto">
            <a:xfrm>
              <a:off x="6652418" y="5196817"/>
              <a:ext cx="2211387" cy="1477963"/>
              <a:chOff x="551" y="3203"/>
              <a:chExt cx="1393" cy="931"/>
            </a:xfrm>
          </p:grpSpPr>
          <p:sp>
            <p:nvSpPr>
              <p:cNvPr id="3097" name="Text Box 7">
                <a:extLst>
                  <a:ext uri="{FF2B5EF4-FFF2-40B4-BE49-F238E27FC236}">
                    <a16:creationId xmlns:a16="http://schemas.microsoft.com/office/drawing/2014/main" id="{F6AB33C0-AD8E-4717-830D-5791708EDC22}"/>
                  </a:ext>
                </a:extLst>
              </p:cNvPr>
              <p:cNvSpPr txBox="1">
                <a:spLocks noChangeArrowheads="1"/>
              </p:cNvSpPr>
              <p:nvPr/>
            </p:nvSpPr>
            <p:spPr bwMode="auto">
              <a:xfrm>
                <a:off x="551" y="3203"/>
                <a:ext cx="1393" cy="931"/>
              </a:xfrm>
              <a:prstGeom prst="rect">
                <a:avLst/>
              </a:prstGeom>
              <a:solidFill>
                <a:srgbClr val="99CCFF"/>
              </a:solidFill>
              <a:ln w="19050">
                <a:solidFill>
                  <a:srgbClr val="333399"/>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dirty="0"/>
                  <a:t>Things I like doing</a:t>
                </a:r>
              </a:p>
              <a:p>
                <a:pPr algn="ctr" eaLnBrk="1" hangingPunct="1">
                  <a:spcBef>
                    <a:spcPct val="0"/>
                  </a:spcBef>
                  <a:buFontTx/>
                  <a:buNone/>
                </a:pPr>
                <a:endParaRPr lang="en-GB" altLang="en-US" sz="1800" b="0" dirty="0"/>
              </a:p>
              <a:p>
                <a:pPr algn="ctr" eaLnBrk="1" hangingPunct="1">
                  <a:spcBef>
                    <a:spcPct val="0"/>
                  </a:spcBef>
                  <a:buFontTx/>
                  <a:buNone/>
                </a:pPr>
                <a:endParaRPr lang="en-GB" altLang="en-US" sz="1800" b="0" dirty="0"/>
              </a:p>
              <a:p>
                <a:pPr algn="ctr" eaLnBrk="1" hangingPunct="1">
                  <a:spcBef>
                    <a:spcPct val="0"/>
                  </a:spcBef>
                  <a:buFontTx/>
                  <a:buNone/>
                </a:pPr>
                <a:endParaRPr lang="en-GB" altLang="en-US" sz="1800" b="0" dirty="0"/>
              </a:p>
              <a:p>
                <a:pPr algn="ctr" eaLnBrk="1" hangingPunct="1">
                  <a:spcBef>
                    <a:spcPct val="0"/>
                  </a:spcBef>
                  <a:buFontTx/>
                  <a:buNone/>
                </a:pPr>
                <a:endParaRPr lang="en-GB" altLang="en-US" sz="1800" b="0" dirty="0"/>
              </a:p>
            </p:txBody>
          </p:sp>
          <p:pic>
            <p:nvPicPr>
              <p:cNvPr id="3098" name="Picture 28">
                <a:extLst>
                  <a:ext uri="{FF2B5EF4-FFF2-40B4-BE49-F238E27FC236}">
                    <a16:creationId xmlns:a16="http://schemas.microsoft.com/office/drawing/2014/main" id="{9961FAEF-D0B4-4B8B-B330-FBCA701FBA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038" b="1892"/>
              <a:stretch>
                <a:fillRect/>
              </a:stretch>
            </p:blipFill>
            <p:spPr bwMode="auto">
              <a:xfrm>
                <a:off x="886" y="3443"/>
                <a:ext cx="680"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2" name="Text Box 40">
              <a:extLst>
                <a:ext uri="{FF2B5EF4-FFF2-40B4-BE49-F238E27FC236}">
                  <a16:creationId xmlns:a16="http://schemas.microsoft.com/office/drawing/2014/main" id="{B72EC396-BF97-4060-8CDC-438ED5AF13DA}"/>
                </a:ext>
              </a:extLst>
            </p:cNvPr>
            <p:cNvSpPr txBox="1">
              <a:spLocks noChangeArrowheads="1"/>
            </p:cNvSpPr>
            <p:nvPr/>
          </p:nvSpPr>
          <p:spPr bwMode="auto">
            <a:xfrm>
              <a:off x="3709988" y="5503863"/>
              <a:ext cx="2270125" cy="1200150"/>
            </a:xfrm>
            <a:prstGeom prst="rect">
              <a:avLst/>
            </a:prstGeom>
            <a:solidFill>
              <a:srgbClr val="EAEAEA"/>
            </a:solidFill>
            <a:ln w="19050" algn="ctr">
              <a:solidFill>
                <a:srgbClr val="00206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t>         My dreams</a:t>
              </a:r>
            </a:p>
            <a:p>
              <a:pPr eaLnBrk="1" hangingPunct="1">
                <a:spcBef>
                  <a:spcPct val="50000"/>
                </a:spcBef>
                <a:buFontTx/>
                <a:buNone/>
              </a:pPr>
              <a:endParaRPr lang="en-GB" altLang="en-US" sz="1800" dirty="0"/>
            </a:p>
            <a:p>
              <a:pPr algn="ctr" eaLnBrk="1" hangingPunct="1">
                <a:spcBef>
                  <a:spcPct val="50000"/>
                </a:spcBef>
                <a:buFontTx/>
                <a:buNone/>
              </a:pPr>
              <a:endParaRPr lang="en-GB" altLang="en-US" sz="1800" dirty="0"/>
            </a:p>
          </p:txBody>
        </p:sp>
        <p:sp>
          <p:nvSpPr>
            <p:cNvPr id="3089" name="Text Box 25">
              <a:extLst>
                <a:ext uri="{FF2B5EF4-FFF2-40B4-BE49-F238E27FC236}">
                  <a16:creationId xmlns:a16="http://schemas.microsoft.com/office/drawing/2014/main" id="{F4FE866D-2577-4AEF-A2AB-10A2FE5DF21B}"/>
                </a:ext>
              </a:extLst>
            </p:cNvPr>
            <p:cNvSpPr txBox="1">
              <a:spLocks noChangeArrowheads="1"/>
            </p:cNvSpPr>
            <p:nvPr/>
          </p:nvSpPr>
          <p:spPr bwMode="auto">
            <a:xfrm>
              <a:off x="612775" y="4841875"/>
              <a:ext cx="2335213" cy="1477963"/>
            </a:xfrm>
            <a:prstGeom prst="rect">
              <a:avLst/>
            </a:prstGeom>
            <a:solidFill>
              <a:srgbClr val="FF3300"/>
            </a:solidFill>
            <a:ln w="19050" algn="ctr">
              <a:solidFill>
                <a:srgbClr val="8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y-GB" altLang="en-US" sz="1800"/>
                <a:t>What is important to me</a:t>
              </a:r>
            </a:p>
            <a:p>
              <a:pPr algn="ctr" eaLnBrk="1" hangingPunct="1">
                <a:spcBef>
                  <a:spcPct val="50000"/>
                </a:spcBef>
                <a:buFontTx/>
                <a:buNone/>
              </a:pPr>
              <a:endParaRPr lang="cy-GB" altLang="en-US" sz="1800">
                <a:solidFill>
                  <a:schemeClr val="accent1"/>
                </a:solidFill>
              </a:endParaRPr>
            </a:p>
            <a:p>
              <a:pPr algn="ctr" eaLnBrk="1" hangingPunct="1">
                <a:spcBef>
                  <a:spcPct val="50000"/>
                </a:spcBef>
                <a:buFontTx/>
                <a:buNone/>
              </a:pPr>
              <a:endParaRPr lang="en-GB" altLang="en-US" sz="1800"/>
            </a:p>
          </p:txBody>
        </p:sp>
        <p:sp>
          <p:nvSpPr>
            <p:cNvPr id="3079" name="Text Box 12">
              <a:extLst>
                <a:ext uri="{FF2B5EF4-FFF2-40B4-BE49-F238E27FC236}">
                  <a16:creationId xmlns:a16="http://schemas.microsoft.com/office/drawing/2014/main" id="{01BE0AA8-36DF-4207-849B-09A389EC7026}"/>
                </a:ext>
              </a:extLst>
            </p:cNvPr>
            <p:cNvSpPr txBox="1">
              <a:spLocks noChangeArrowheads="1"/>
            </p:cNvSpPr>
            <p:nvPr/>
          </p:nvSpPr>
          <p:spPr bwMode="auto">
            <a:xfrm>
              <a:off x="715341" y="2637631"/>
              <a:ext cx="2160587" cy="1892300"/>
            </a:xfrm>
            <a:prstGeom prst="rect">
              <a:avLst/>
            </a:prstGeom>
            <a:solidFill>
              <a:srgbClr val="FFCC99"/>
            </a:solidFill>
            <a:ln w="19050">
              <a:solidFill>
                <a:schemeClr val="folHlink"/>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800"/>
                <a:t>The best ways to help me</a:t>
              </a:r>
            </a:p>
            <a:p>
              <a:pPr algn="ctr" eaLnBrk="1" hangingPunct="1">
                <a:spcBef>
                  <a:spcPct val="50000"/>
                </a:spcBef>
                <a:buFontTx/>
                <a:buNone/>
              </a:pPr>
              <a:endParaRPr lang="en-GB" altLang="en-US" sz="1800"/>
            </a:p>
            <a:p>
              <a:pPr algn="ctr" eaLnBrk="1" hangingPunct="1">
                <a:spcBef>
                  <a:spcPct val="50000"/>
                </a:spcBef>
                <a:buFontTx/>
                <a:buNone/>
              </a:pPr>
              <a:endParaRPr lang="en-GB" altLang="en-US" sz="1800" b="0"/>
            </a:p>
            <a:p>
              <a:pPr algn="ctr" eaLnBrk="1" hangingPunct="1">
                <a:spcBef>
                  <a:spcPct val="50000"/>
                </a:spcBef>
                <a:buFontTx/>
                <a:buNone/>
              </a:pPr>
              <a:endParaRPr lang="en-GB" altLang="en-US" sz="1800" b="0"/>
            </a:p>
          </p:txBody>
        </p:sp>
        <p:grpSp>
          <p:nvGrpSpPr>
            <p:cNvPr id="3076" name="Group 34" descr="Text box reading &quot;important people&quot;">
              <a:extLst>
                <a:ext uri="{FF2B5EF4-FFF2-40B4-BE49-F238E27FC236}">
                  <a16:creationId xmlns:a16="http://schemas.microsoft.com/office/drawing/2014/main" id="{439FBCFB-374E-4698-8B35-21F72528C6F7}"/>
                </a:ext>
                <a:ext uri="{C183D7F6-B498-43B3-948B-1728B52AA6E4}">
                  <adec:decorative xmlns:adec="http://schemas.microsoft.com/office/drawing/2017/decorative" val="0"/>
                </a:ext>
              </a:extLst>
            </p:cNvPr>
            <p:cNvGrpSpPr>
              <a:grpSpLocks/>
            </p:cNvGrpSpPr>
            <p:nvPr/>
          </p:nvGrpSpPr>
          <p:grpSpPr bwMode="auto">
            <a:xfrm>
              <a:off x="835689" y="365464"/>
              <a:ext cx="1800225" cy="1892300"/>
              <a:chOff x="4468" y="1570"/>
              <a:chExt cx="1134" cy="1192"/>
            </a:xfrm>
          </p:grpSpPr>
          <p:sp>
            <p:nvSpPr>
              <p:cNvPr id="3099" name="Text Box 10">
                <a:extLst>
                  <a:ext uri="{FF2B5EF4-FFF2-40B4-BE49-F238E27FC236}">
                    <a16:creationId xmlns:a16="http://schemas.microsoft.com/office/drawing/2014/main" id="{5C1EF084-82A6-4B84-B696-551F521448AE}"/>
                  </a:ext>
                </a:extLst>
              </p:cNvPr>
              <p:cNvSpPr txBox="1">
                <a:spLocks noChangeArrowheads="1"/>
              </p:cNvSpPr>
              <p:nvPr/>
            </p:nvSpPr>
            <p:spPr bwMode="auto">
              <a:xfrm>
                <a:off x="4468" y="1570"/>
                <a:ext cx="1134" cy="1192"/>
              </a:xfrm>
              <a:prstGeom prst="rect">
                <a:avLst/>
              </a:prstGeom>
              <a:solidFill>
                <a:srgbClr val="FF99CC"/>
              </a:solidFill>
              <a:ln w="19050">
                <a:solidFill>
                  <a:srgbClr val="800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800" dirty="0"/>
                  <a:t>Important people</a:t>
                </a:r>
              </a:p>
              <a:p>
                <a:pPr algn="ctr" eaLnBrk="1" hangingPunct="1">
                  <a:spcBef>
                    <a:spcPct val="50000"/>
                  </a:spcBef>
                  <a:buFontTx/>
                  <a:buNone/>
                </a:pPr>
                <a:endParaRPr lang="en-GB" altLang="en-US" sz="1800" dirty="0"/>
              </a:p>
              <a:p>
                <a:pPr algn="ctr" eaLnBrk="1" hangingPunct="1">
                  <a:spcBef>
                    <a:spcPct val="50000"/>
                  </a:spcBef>
                  <a:buFontTx/>
                  <a:buNone/>
                </a:pPr>
                <a:endParaRPr lang="en-GB" altLang="en-US" sz="1800" b="0" dirty="0"/>
              </a:p>
              <a:p>
                <a:pPr algn="ctr" eaLnBrk="1" hangingPunct="1">
                  <a:spcBef>
                    <a:spcPct val="50000"/>
                  </a:spcBef>
                  <a:buFontTx/>
                  <a:buNone/>
                </a:pPr>
                <a:endParaRPr lang="en-GB" altLang="en-US" sz="1800" b="0" dirty="0"/>
              </a:p>
            </p:txBody>
          </p:sp>
          <p:pic>
            <p:nvPicPr>
              <p:cNvPr id="3100" name="Picture 26">
                <a:extLst>
                  <a:ext uri="{FF2B5EF4-FFF2-40B4-BE49-F238E27FC236}">
                    <a16:creationId xmlns:a16="http://schemas.microsoft.com/office/drawing/2014/main" id="{39025D17-B26F-4C9B-B376-D353841B99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038" b="21062"/>
              <a:stretch>
                <a:fillRect/>
              </a:stretch>
            </p:blipFill>
            <p:spPr bwMode="auto">
              <a:xfrm>
                <a:off x="4552" y="2116"/>
                <a:ext cx="998"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7" name="Picture 27">
              <a:extLst>
                <a:ext uri="{FF2B5EF4-FFF2-40B4-BE49-F238E27FC236}">
                  <a16:creationId xmlns:a16="http://schemas.microsoft.com/office/drawing/2014/main" id="{3A05919F-15A8-45AD-AD04-A606A2A7CCE1}"/>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8527"/>
            <a:stretch>
              <a:fillRect/>
            </a:stretch>
          </p:blipFill>
          <p:spPr bwMode="auto">
            <a:xfrm>
              <a:off x="4071189" y="1232636"/>
              <a:ext cx="1223962"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39">
              <a:extLst>
                <a:ext uri="{FF2B5EF4-FFF2-40B4-BE49-F238E27FC236}">
                  <a16:creationId xmlns:a16="http://schemas.microsoft.com/office/drawing/2014/main" id="{8FB983D4-CD89-4A58-A483-D9ED3D582B5C}"/>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3380" b="13593"/>
            <a:stretch>
              <a:fillRect/>
            </a:stretch>
          </p:blipFill>
          <p:spPr bwMode="auto">
            <a:xfrm>
              <a:off x="7074728" y="3521383"/>
              <a:ext cx="134143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pic>
          <p:nvPicPr>
            <p:cNvPr id="3083" name="Picture 42">
              <a:extLst>
                <a:ext uri="{FF2B5EF4-FFF2-40B4-BE49-F238E27FC236}">
                  <a16:creationId xmlns:a16="http://schemas.microsoft.com/office/drawing/2014/main" id="{E68DA9E3-5138-4A3B-9594-8D5970E00CE2}"/>
                </a:ext>
                <a:ext uri="{C183D7F6-B498-43B3-948B-1728B52AA6E4}">
                  <adec:decorative xmlns:adec="http://schemas.microsoft.com/office/drawing/2017/decorative" val="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r="5360"/>
            <a:stretch>
              <a:fillRect/>
            </a:stretch>
          </p:blipFill>
          <p:spPr bwMode="auto">
            <a:xfrm>
              <a:off x="4481513" y="5861050"/>
              <a:ext cx="9001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cxnSp>
          <p:nvCxnSpPr>
            <p:cNvPr id="3084" name="Straight Arrow Connector 33">
              <a:extLst>
                <a:ext uri="{FF2B5EF4-FFF2-40B4-BE49-F238E27FC236}">
                  <a16:creationId xmlns:a16="http://schemas.microsoft.com/office/drawing/2014/main" id="{9C842D5F-104C-45D2-867C-5740A03E3D31}"/>
                </a:ext>
                <a:ext uri="{C183D7F6-B498-43B3-948B-1728B52AA6E4}">
                  <adec:decorative xmlns:adec="http://schemas.microsoft.com/office/drawing/2017/decorative" val="1"/>
                </a:ext>
              </a:extLst>
            </p:cNvPr>
            <p:cNvCxnSpPr>
              <a:cxnSpLocks noChangeShapeType="1"/>
            </p:cNvCxnSpPr>
            <p:nvPr/>
          </p:nvCxnSpPr>
          <p:spPr bwMode="auto">
            <a:xfrm flipH="1">
              <a:off x="3039195" y="3583781"/>
              <a:ext cx="689843"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85" name="Straight Arrow Connector 36">
              <a:extLst>
                <a:ext uri="{FF2B5EF4-FFF2-40B4-BE49-F238E27FC236}">
                  <a16:creationId xmlns:a16="http://schemas.microsoft.com/office/drawing/2014/main" id="{BE860C6A-7DF9-45DF-8974-6A2D5B0AB0B0}"/>
                </a:ext>
                <a:ext uri="{C183D7F6-B498-43B3-948B-1728B52AA6E4}">
                  <adec:decorative xmlns:adec="http://schemas.microsoft.com/office/drawing/2017/decorative" val="1"/>
                </a:ext>
              </a:extLst>
            </p:cNvPr>
            <p:cNvCxnSpPr>
              <a:cxnSpLocks noChangeShapeType="1"/>
            </p:cNvCxnSpPr>
            <p:nvPr/>
          </p:nvCxnSpPr>
          <p:spPr bwMode="auto">
            <a:xfrm>
              <a:off x="5534458" y="3609181"/>
              <a:ext cx="702036"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86" name="Straight Arrow Connector 38">
              <a:extLst>
                <a:ext uri="{FF2B5EF4-FFF2-40B4-BE49-F238E27FC236}">
                  <a16:creationId xmlns:a16="http://schemas.microsoft.com/office/drawing/2014/main" id="{26DCD50B-030C-409A-A444-F692939AA14B}"/>
                </a:ext>
                <a:ext uri="{C183D7F6-B498-43B3-948B-1728B52AA6E4}">
                  <adec:decorative xmlns:adec="http://schemas.microsoft.com/office/drawing/2017/decorative" val="1"/>
                </a:ext>
              </a:extLst>
            </p:cNvPr>
            <p:cNvCxnSpPr>
              <a:cxnSpLocks noChangeShapeType="1"/>
            </p:cNvCxnSpPr>
            <p:nvPr/>
          </p:nvCxnSpPr>
          <p:spPr bwMode="auto">
            <a:xfrm rot="10800000" flipV="1">
              <a:off x="3103563" y="4705350"/>
              <a:ext cx="625475" cy="420688"/>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87" name="Straight Arrow Connector 40">
              <a:extLst>
                <a:ext uri="{FF2B5EF4-FFF2-40B4-BE49-F238E27FC236}">
                  <a16:creationId xmlns:a16="http://schemas.microsoft.com/office/drawing/2014/main" id="{7F6650AA-AE7D-4C90-ACDA-EF6799EDFAA8}"/>
                </a:ext>
                <a:ext uri="{C183D7F6-B498-43B3-948B-1728B52AA6E4}">
                  <adec:decorative xmlns:adec="http://schemas.microsoft.com/office/drawing/2017/decorative" val="1"/>
                </a:ext>
              </a:extLst>
            </p:cNvPr>
            <p:cNvCxnSpPr>
              <a:cxnSpLocks noChangeShapeType="1"/>
            </p:cNvCxnSpPr>
            <p:nvPr/>
          </p:nvCxnSpPr>
          <p:spPr bwMode="auto">
            <a:xfrm>
              <a:off x="5927725" y="4746625"/>
              <a:ext cx="617538" cy="39052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88" name="Straight Arrow Connector 42">
              <a:extLst>
                <a:ext uri="{FF2B5EF4-FFF2-40B4-BE49-F238E27FC236}">
                  <a16:creationId xmlns:a16="http://schemas.microsoft.com/office/drawing/2014/main" id="{ACD6C622-CD0F-4733-AC21-017676A59D33}"/>
                </a:ext>
                <a:ext uri="{C183D7F6-B498-43B3-948B-1728B52AA6E4}">
                  <adec:decorative xmlns:adec="http://schemas.microsoft.com/office/drawing/2017/decorative" val="1"/>
                </a:ext>
              </a:extLst>
            </p:cNvPr>
            <p:cNvCxnSpPr>
              <a:cxnSpLocks noChangeShapeType="1"/>
            </p:cNvCxnSpPr>
            <p:nvPr/>
          </p:nvCxnSpPr>
          <p:spPr bwMode="auto">
            <a:xfrm flipH="1" flipV="1">
              <a:off x="2875928" y="1785877"/>
              <a:ext cx="918486" cy="110167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091" name="Line 31">
              <a:extLst>
                <a:ext uri="{FF2B5EF4-FFF2-40B4-BE49-F238E27FC236}">
                  <a16:creationId xmlns:a16="http://schemas.microsoft.com/office/drawing/2014/main" id="{9A135548-854D-4F48-8375-FF4C32D95299}"/>
                </a:ext>
                <a:ext uri="{C183D7F6-B498-43B3-948B-1728B52AA6E4}">
                  <adec:decorative xmlns:adec="http://schemas.microsoft.com/office/drawing/2017/decorative" val="1"/>
                </a:ext>
              </a:extLst>
            </p:cNvPr>
            <p:cNvSpPr>
              <a:spLocks noChangeShapeType="1"/>
            </p:cNvSpPr>
            <p:nvPr/>
          </p:nvSpPr>
          <p:spPr bwMode="auto">
            <a:xfrm flipV="1">
              <a:off x="5580119" y="1749424"/>
              <a:ext cx="1058806" cy="125095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GB"/>
            </a:p>
          </p:txBody>
        </p:sp>
        <p:sp>
          <p:nvSpPr>
            <p:cNvPr id="3092" name="Line 32">
              <a:extLst>
                <a:ext uri="{FF2B5EF4-FFF2-40B4-BE49-F238E27FC236}">
                  <a16:creationId xmlns:a16="http://schemas.microsoft.com/office/drawing/2014/main" id="{8F406119-0497-4AA3-AF6D-3CD1A45E0B95}"/>
                </a:ext>
                <a:ext uri="{C183D7F6-B498-43B3-948B-1728B52AA6E4}">
                  <adec:decorative xmlns:adec="http://schemas.microsoft.com/office/drawing/2017/decorative" val="1"/>
                </a:ext>
              </a:extLst>
            </p:cNvPr>
            <p:cNvSpPr>
              <a:spLocks noChangeShapeType="1"/>
            </p:cNvSpPr>
            <p:nvPr/>
          </p:nvSpPr>
          <p:spPr bwMode="auto">
            <a:xfrm flipH="1" flipV="1">
              <a:off x="4683170" y="2562225"/>
              <a:ext cx="0" cy="4381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GB"/>
            </a:p>
          </p:txBody>
        </p:sp>
        <p:sp>
          <p:nvSpPr>
            <p:cNvPr id="3093" name="Line 33">
              <a:extLst>
                <a:ext uri="{FF2B5EF4-FFF2-40B4-BE49-F238E27FC236}">
                  <a16:creationId xmlns:a16="http://schemas.microsoft.com/office/drawing/2014/main" id="{50C03032-405D-47E7-8718-6385CE0C8C59}"/>
                </a:ext>
                <a:ext uri="{C183D7F6-B498-43B3-948B-1728B52AA6E4}">
                  <adec:decorative xmlns:adec="http://schemas.microsoft.com/office/drawing/2017/decorative" val="1"/>
                </a:ext>
              </a:extLst>
            </p:cNvPr>
            <p:cNvSpPr>
              <a:spLocks noChangeShapeType="1"/>
            </p:cNvSpPr>
            <p:nvPr/>
          </p:nvSpPr>
          <p:spPr bwMode="auto">
            <a:xfrm flipH="1">
              <a:off x="4683170" y="4737829"/>
              <a:ext cx="2353" cy="68220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GB"/>
            </a:p>
          </p:txBody>
        </p:sp>
        <p:pic>
          <p:nvPicPr>
            <p:cNvPr id="3094" name="Picture 2">
              <a:extLst>
                <a:ext uri="{FF2B5EF4-FFF2-40B4-BE49-F238E27FC236}">
                  <a16:creationId xmlns:a16="http://schemas.microsoft.com/office/drawing/2014/main" id="{B2F6C0CD-7D87-46A8-8FB7-5C72EAA06245}"/>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00900" y="1328738"/>
              <a:ext cx="105251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5">
              <a:extLst>
                <a:ext uri="{FF2B5EF4-FFF2-40B4-BE49-F238E27FC236}">
                  <a16:creationId xmlns:a16="http://schemas.microsoft.com/office/drawing/2014/main" id="{FF2B390F-F5AA-4E66-8F64-C812BD400766}"/>
                </a:ext>
                <a:ext uri="{C183D7F6-B498-43B3-948B-1728B52AA6E4}">
                  <adec:decorative xmlns:adec="http://schemas.microsoft.com/office/drawing/2017/decorative" val="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5888" y="5577817"/>
              <a:ext cx="790575" cy="632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7">
              <a:extLst>
                <a:ext uri="{FF2B5EF4-FFF2-40B4-BE49-F238E27FC236}">
                  <a16:creationId xmlns:a16="http://schemas.microsoft.com/office/drawing/2014/main" id="{15796C82-E796-42EB-952A-00DAF6A78B92}"/>
                </a:ext>
                <a:ext uri="{C183D7F6-B498-43B3-948B-1728B52AA6E4}">
                  <adec:decorative xmlns:adec="http://schemas.microsoft.com/office/drawing/2017/decorative" val="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4262" y="3330575"/>
              <a:ext cx="1392238"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84232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889B-BA4A-4941-AAF0-6D676DEF5F00}"/>
              </a:ext>
            </a:extLst>
          </p:cNvPr>
          <p:cNvSpPr>
            <a:spLocks noGrp="1"/>
          </p:cNvSpPr>
          <p:nvPr>
            <p:ph type="title"/>
          </p:nvPr>
        </p:nvSpPr>
        <p:spPr>
          <a:xfrm>
            <a:off x="457200" y="197142"/>
            <a:ext cx="8229600" cy="1143000"/>
          </a:xfrm>
        </p:spPr>
        <p:txBody>
          <a:bodyPr/>
          <a:lstStyle/>
          <a:p>
            <a:r>
              <a:rPr lang="en-GB" dirty="0"/>
              <a:t>What would you do…</a:t>
            </a:r>
          </a:p>
        </p:txBody>
      </p:sp>
      <p:sp>
        <p:nvSpPr>
          <p:cNvPr id="5" name="TextBox 4">
            <a:extLst>
              <a:ext uri="{FF2B5EF4-FFF2-40B4-BE49-F238E27FC236}">
                <a16:creationId xmlns:a16="http://schemas.microsoft.com/office/drawing/2014/main" id="{8B55FE17-F413-4387-B829-BE6D77A0D6CE}"/>
              </a:ext>
            </a:extLst>
          </p:cNvPr>
          <p:cNvSpPr txBox="1"/>
          <p:nvPr/>
        </p:nvSpPr>
        <p:spPr>
          <a:xfrm>
            <a:off x="611560" y="1263651"/>
            <a:ext cx="8103815" cy="4729500"/>
          </a:xfrm>
          <a:prstGeom prst="rect">
            <a:avLst/>
          </a:prstGeom>
          <a:solidFill>
            <a:srgbClr val="FFFF99"/>
          </a:solidFill>
          <a:ln>
            <a:solidFill>
              <a:schemeClr val="tx2"/>
            </a:solidFill>
          </a:ln>
        </p:spPr>
        <p:txBody>
          <a:bodyPr wrap="square">
            <a:spAutoFit/>
          </a:bodyPr>
          <a:lstStyle/>
          <a:p>
            <a:pPr>
              <a:spcAft>
                <a:spcPts val="800"/>
              </a:spcAft>
            </a:pPr>
            <a:endParaRPr lang="en-GB" sz="700" dirty="0">
              <a:solidFill>
                <a:schemeClr val="tx2"/>
              </a:solidFill>
              <a:effectLst/>
              <a:latin typeface="Lato" panose="020F0502020204030203" pitchFamily="34" charset="0"/>
              <a:ea typeface="Calibri" panose="020F0502020204030204" pitchFamily="34" charset="0"/>
              <a:cs typeface="Times New Roman" panose="02020603050405020304" pitchFamily="18" charset="0"/>
            </a:endParaRPr>
          </a:p>
          <a:p>
            <a:pPr>
              <a:spcAft>
                <a:spcPts val="800"/>
              </a:spcAft>
            </a:pPr>
            <a:r>
              <a:rPr lang="en-GB" sz="2900" dirty="0">
                <a:solidFill>
                  <a:schemeClr val="tx2"/>
                </a:solidFill>
                <a:effectLst/>
                <a:latin typeface="Lato" panose="020F0502020204030203" pitchFamily="34" charset="0"/>
                <a:ea typeface="Calibri" panose="020F0502020204030204" pitchFamily="34" charset="0"/>
                <a:cs typeface="Times New Roman" panose="02020603050405020304" pitchFamily="18" charset="0"/>
              </a:rPr>
              <a:t>A parent catches you as they drop their child off.</a:t>
            </a:r>
          </a:p>
          <a:p>
            <a:pPr>
              <a:spcAft>
                <a:spcPts val="800"/>
              </a:spcAft>
            </a:pPr>
            <a:r>
              <a:rPr lang="en-GB" sz="1200" dirty="0">
                <a:solidFill>
                  <a:schemeClr val="tx2"/>
                </a:solidFill>
                <a:effectLst/>
                <a:latin typeface="Lato" panose="020F0502020204030203" pitchFamily="34" charset="0"/>
                <a:ea typeface="Calibri" panose="020F0502020204030204" pitchFamily="34" charset="0"/>
                <a:cs typeface="Times New Roman" panose="02020603050405020304" pitchFamily="18" charset="0"/>
              </a:rPr>
              <a:t> </a:t>
            </a:r>
            <a:endParaRPr lang="en-GB" sz="700" dirty="0">
              <a:solidFill>
                <a:schemeClr val="tx2"/>
              </a:solidFill>
              <a:effectLst/>
              <a:latin typeface="Lato" panose="020F0502020204030203" pitchFamily="34" charset="0"/>
              <a:ea typeface="Calibri" panose="020F0502020204030204" pitchFamily="34" charset="0"/>
              <a:cs typeface="Times New Roman" panose="02020603050405020304" pitchFamily="18" charset="0"/>
            </a:endParaRPr>
          </a:p>
          <a:p>
            <a:pPr>
              <a:spcAft>
                <a:spcPts val="800"/>
              </a:spcAft>
            </a:pPr>
            <a:r>
              <a:rPr lang="en-GB" sz="2900" dirty="0">
                <a:solidFill>
                  <a:schemeClr val="tx2"/>
                </a:solidFill>
                <a:effectLst/>
                <a:latin typeface="Lato" panose="020F0502020204030203" pitchFamily="34" charset="0"/>
                <a:ea typeface="Calibri" panose="020F0502020204030204" pitchFamily="34" charset="0"/>
                <a:cs typeface="Times New Roman" panose="02020603050405020304" pitchFamily="18" charset="0"/>
              </a:rPr>
              <a:t>The parent is quite worked up and starts to share details of the matter which is worrying them straight away. </a:t>
            </a:r>
          </a:p>
          <a:p>
            <a:pPr>
              <a:spcAft>
                <a:spcPts val="800"/>
              </a:spcAft>
            </a:pPr>
            <a:endParaRPr lang="en-GB" sz="700" dirty="0">
              <a:solidFill>
                <a:schemeClr val="tx2"/>
              </a:solidFill>
              <a:effectLst/>
              <a:latin typeface="Lato" panose="020F0502020204030203" pitchFamily="34" charset="0"/>
              <a:ea typeface="Calibri" panose="020F0502020204030204" pitchFamily="34" charset="0"/>
              <a:cs typeface="Times New Roman" panose="02020603050405020304" pitchFamily="18" charset="0"/>
            </a:endParaRPr>
          </a:p>
          <a:p>
            <a:pPr>
              <a:spcAft>
                <a:spcPts val="800"/>
              </a:spcAft>
            </a:pPr>
            <a:r>
              <a:rPr lang="en-GB" sz="2900" dirty="0">
                <a:solidFill>
                  <a:schemeClr val="tx2"/>
                </a:solidFill>
                <a:effectLst/>
                <a:latin typeface="Lato" panose="020F0502020204030203" pitchFamily="34" charset="0"/>
                <a:ea typeface="Calibri" panose="020F0502020204030204" pitchFamily="34" charset="0"/>
                <a:cs typeface="Times New Roman" panose="02020603050405020304" pitchFamily="18" charset="0"/>
              </a:rPr>
              <a:t>It’s not a crisis situation and you can’t stop and talk right now.</a:t>
            </a:r>
          </a:p>
          <a:p>
            <a:pPr>
              <a:spcAft>
                <a:spcPts val="800"/>
              </a:spcAft>
            </a:pPr>
            <a:endParaRPr lang="en-GB" sz="700" dirty="0">
              <a:solidFill>
                <a:schemeClr val="tx2"/>
              </a:solidFill>
              <a:effectLst/>
              <a:latin typeface="Lato" panose="020F0502020204030203" pitchFamily="34" charset="0"/>
              <a:ea typeface="Calibri" panose="020F0502020204030204" pitchFamily="34" charset="0"/>
              <a:cs typeface="Times New Roman" panose="02020603050405020304" pitchFamily="18" charset="0"/>
            </a:endParaRPr>
          </a:p>
          <a:p>
            <a:pPr>
              <a:spcAft>
                <a:spcPts val="800"/>
              </a:spcAft>
            </a:pPr>
            <a:r>
              <a:rPr lang="en-GB" sz="2900" dirty="0">
                <a:solidFill>
                  <a:schemeClr val="tx2"/>
                </a:solidFill>
                <a:effectLst/>
                <a:latin typeface="Lato" panose="020F0502020204030203" pitchFamily="34" charset="0"/>
                <a:ea typeface="Calibri" panose="020F0502020204030204" pitchFamily="34" charset="0"/>
                <a:cs typeface="Times New Roman" panose="02020603050405020304" pitchFamily="18" charset="0"/>
              </a:rPr>
              <a:t>How will you respond?</a:t>
            </a:r>
          </a:p>
          <a:p>
            <a:pPr>
              <a:spcAft>
                <a:spcPts val="800"/>
              </a:spcAft>
            </a:pPr>
            <a:endParaRPr lang="en-GB" sz="1200" dirty="0">
              <a:solidFill>
                <a:schemeClr val="tx2"/>
              </a:solidFill>
              <a:effectLst/>
              <a:latin typeface="Lato" panose="020F0502020204030203" pitchFamily="34"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2C3A5E84-6BF0-4D73-B604-7CC609EFB88E}"/>
              </a:ext>
            </a:extLst>
          </p:cNvPr>
          <p:cNvSpPr/>
          <p:nvPr/>
        </p:nvSpPr>
        <p:spPr>
          <a:xfrm>
            <a:off x="1747165" y="5993151"/>
            <a:ext cx="4999428" cy="548217"/>
          </a:xfrm>
          <a:prstGeom prst="roundRect">
            <a:avLst/>
          </a:prstGeom>
          <a:solidFill>
            <a:srgbClr val="9DCFF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defRPr/>
            </a:pPr>
            <a:r>
              <a:rPr lang="en-GB" sz="2200" dirty="0"/>
              <a:t>  </a:t>
            </a:r>
            <a:endParaRPr lang="en-GB" sz="26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109728">
              <a:defRPr/>
            </a:pPr>
            <a:endParaRPr lang="en-GB" sz="26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109728">
              <a:defRPr/>
            </a:pPr>
            <a:endParaRPr lang="en-GB" sz="26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109728">
              <a:defRPr/>
            </a:pPr>
            <a:endParaRPr lang="en-GB" sz="26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109728" algn="ctr">
              <a:defRPr/>
            </a:pPr>
            <a:r>
              <a:rPr lang="en-GB" sz="3200" dirty="0">
                <a:solidFill>
                  <a:schemeClr val="tx2"/>
                </a:solidFill>
                <a:latin typeface="Lato" panose="020F0502020204030203" pitchFamily="34" charset="0"/>
                <a:ea typeface="Tahoma" panose="020B0604030504040204" pitchFamily="34" charset="0"/>
                <a:cs typeface="Tahoma" panose="020B0604030504040204" pitchFamily="34" charset="0"/>
              </a:rPr>
              <a:t>Do unmute and jump in</a:t>
            </a:r>
          </a:p>
          <a:p>
            <a:pPr marL="109728">
              <a:defRPr/>
            </a:pPr>
            <a:endParaRPr lang="en-GB" sz="10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109728">
              <a:defRPr/>
            </a:pPr>
            <a:endParaRPr lang="en-GB" sz="26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109728">
              <a:defRPr/>
            </a:pPr>
            <a:endParaRPr lang="en-GB" sz="12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109728">
              <a:defRPr/>
            </a:pPr>
            <a:endParaRPr lang="en-GB" sz="900" i="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lgn="ctr"/>
            <a:r>
              <a:rPr lang="en-GB" dirty="0">
                <a:solidFill>
                  <a:schemeClr val="tx2"/>
                </a:solidFill>
                <a:latin typeface="Tahoma" panose="020B0604030504040204" pitchFamily="34" charset="0"/>
                <a:ea typeface="Tahoma" panose="020B0604030504040204" pitchFamily="34" charset="0"/>
                <a:cs typeface="Tahoma" panose="020B0604030504040204" pitchFamily="34" charset="0"/>
              </a:rPr>
              <a:t>                                 </a:t>
            </a:r>
            <a:endParaRPr lang="en-GB" sz="22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109728">
              <a:defRPr/>
            </a:pPr>
            <a:r>
              <a:rPr lang="en-GB" sz="1200" i="1" dirty="0">
                <a:solidFill>
                  <a:schemeClr val="tx2"/>
                </a:solidFill>
              </a:rPr>
              <a:t>			</a:t>
            </a:r>
          </a:p>
          <a:p>
            <a:pPr marL="109728">
              <a:defRPr/>
            </a:pPr>
            <a:r>
              <a:rPr lang="en-GB" sz="1200" i="1" dirty="0"/>
              <a:t>			</a:t>
            </a:r>
            <a:endParaRPr lang="en-GB" sz="1600" dirty="0"/>
          </a:p>
        </p:txBody>
      </p:sp>
    </p:spTree>
    <p:extLst>
      <p:ext uri="{BB962C8B-B14F-4D97-AF65-F5344CB8AC3E}">
        <p14:creationId xmlns:p14="http://schemas.microsoft.com/office/powerpoint/2010/main" val="2269051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1EBEA-8EA8-4F21-A0AD-7C7F6F46F996}"/>
              </a:ext>
            </a:extLst>
          </p:cNvPr>
          <p:cNvSpPr>
            <a:spLocks noGrp="1"/>
          </p:cNvSpPr>
          <p:nvPr>
            <p:ph type="title"/>
          </p:nvPr>
        </p:nvSpPr>
        <p:spPr>
          <a:xfrm>
            <a:off x="534336" y="692696"/>
            <a:ext cx="8229600" cy="1143000"/>
          </a:xfrm>
        </p:spPr>
        <p:txBody>
          <a:bodyPr/>
          <a:lstStyle/>
          <a:p>
            <a:r>
              <a:rPr lang="en-GB" dirty="0"/>
              <a:t>Your Positive Offer</a:t>
            </a:r>
          </a:p>
        </p:txBody>
      </p:sp>
      <p:sp>
        <p:nvSpPr>
          <p:cNvPr id="11" name="Rectangle: Rounded Corners 10">
            <a:extLst>
              <a:ext uri="{FF2B5EF4-FFF2-40B4-BE49-F238E27FC236}">
                <a16:creationId xmlns:a16="http://schemas.microsoft.com/office/drawing/2014/main" id="{FC3C08B2-4864-42C9-A83C-A2DEEF70D2FA}"/>
              </a:ext>
            </a:extLst>
          </p:cNvPr>
          <p:cNvSpPr/>
          <p:nvPr/>
        </p:nvSpPr>
        <p:spPr>
          <a:xfrm>
            <a:off x="971600" y="1988840"/>
            <a:ext cx="7355072" cy="3960440"/>
          </a:xfrm>
          <a:prstGeom prst="roundRect">
            <a:avLst/>
          </a:prstGeom>
          <a:solidFill>
            <a:srgbClr val="FFFF99"/>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7" indent="0">
              <a:lnSpc>
                <a:spcPct val="90000"/>
              </a:lnSpc>
              <a:spcBef>
                <a:spcPct val="20000"/>
              </a:spcBef>
              <a:buNone/>
              <a:defRPr/>
            </a:pPr>
            <a:endParaRPr lang="en-GB" sz="3000" i="1" dirty="0"/>
          </a:p>
          <a:p>
            <a:pPr marL="109537" indent="0" algn="ctr">
              <a:lnSpc>
                <a:spcPct val="90000"/>
              </a:lnSpc>
              <a:spcBef>
                <a:spcPct val="20000"/>
              </a:spcBef>
              <a:buNone/>
              <a:defRPr/>
            </a:pPr>
            <a:r>
              <a:rPr lang="en-GB" sz="3000" i="1" dirty="0">
                <a:solidFill>
                  <a:srgbClr val="002060"/>
                </a:solidFill>
              </a:rPr>
              <a:t> </a:t>
            </a:r>
          </a:p>
          <a:p>
            <a:pPr marL="109537" indent="0" algn="ctr">
              <a:lnSpc>
                <a:spcPct val="90000"/>
              </a:lnSpc>
              <a:spcBef>
                <a:spcPct val="20000"/>
              </a:spcBef>
              <a:buNone/>
              <a:defRPr/>
            </a:pPr>
            <a:r>
              <a:rPr lang="en-GB" altLang="en-US" sz="4000" dirty="0">
                <a:solidFill>
                  <a:srgbClr val="002060"/>
                </a:solidFill>
                <a:latin typeface="Lato" panose="020F0502020204030203" pitchFamily="34" charset="0"/>
                <a:ea typeface="Tahoma" panose="020B0604030504040204" pitchFamily="34" charset="0"/>
                <a:cs typeface="Tahoma" panose="020B0604030504040204" pitchFamily="34" charset="0"/>
              </a:rPr>
              <a:t>It is helpful to consider in advance what your availability will be this week so that you can be prepared with a ‘positive offer’.</a:t>
            </a:r>
          </a:p>
          <a:p>
            <a:pPr marL="109537" indent="0">
              <a:lnSpc>
                <a:spcPct val="90000"/>
              </a:lnSpc>
              <a:spcBef>
                <a:spcPct val="20000"/>
              </a:spcBef>
              <a:buNone/>
              <a:defRPr/>
            </a:pPr>
            <a:endParaRPr lang="en-GB" sz="3700" i="1" dirty="0">
              <a:solidFill>
                <a:srgbClr val="002060"/>
              </a:solidFill>
            </a:endParaRPr>
          </a:p>
          <a:p>
            <a:pPr marL="109537" indent="0">
              <a:lnSpc>
                <a:spcPct val="90000"/>
              </a:lnSpc>
              <a:spcBef>
                <a:spcPct val="20000"/>
              </a:spcBef>
              <a:buNone/>
              <a:defRPr/>
            </a:pPr>
            <a:r>
              <a:rPr lang="en-GB" sz="3000" i="1" dirty="0">
                <a:solidFill>
                  <a:srgbClr val="002060"/>
                </a:solidFill>
              </a:rPr>
              <a:t>	</a:t>
            </a:r>
            <a:endParaRPr lang="en-GB" sz="2000" i="1" dirty="0"/>
          </a:p>
        </p:txBody>
      </p:sp>
    </p:spTree>
    <p:extLst>
      <p:ext uri="{BB962C8B-B14F-4D97-AF65-F5344CB8AC3E}">
        <p14:creationId xmlns:p14="http://schemas.microsoft.com/office/powerpoint/2010/main" val="923004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5923-223E-4B25-B00C-52CBCA9D5744}"/>
              </a:ext>
            </a:extLst>
          </p:cNvPr>
          <p:cNvSpPr>
            <a:spLocks noGrp="1"/>
          </p:cNvSpPr>
          <p:nvPr>
            <p:ph type="title"/>
          </p:nvPr>
        </p:nvSpPr>
        <p:spPr>
          <a:xfrm>
            <a:off x="536144" y="446722"/>
            <a:ext cx="8229600" cy="1143000"/>
          </a:xfrm>
        </p:spPr>
        <p:txBody>
          <a:bodyPr>
            <a:normAutofit fontScale="90000"/>
          </a:bodyPr>
          <a:lstStyle/>
          <a:p>
            <a:r>
              <a:rPr lang="en-GB" dirty="0"/>
              <a:t>Before your meeting or conversation starts</a:t>
            </a:r>
          </a:p>
        </p:txBody>
      </p:sp>
      <p:sp>
        <p:nvSpPr>
          <p:cNvPr id="3" name="Rectangle: Rounded Corners 2">
            <a:extLst>
              <a:ext uri="{FF2B5EF4-FFF2-40B4-BE49-F238E27FC236}">
                <a16:creationId xmlns:a16="http://schemas.microsoft.com/office/drawing/2014/main" id="{3E3D8245-6028-4E52-A3D1-8558A6DEE70F}"/>
              </a:ext>
            </a:extLst>
          </p:cNvPr>
          <p:cNvSpPr/>
          <p:nvPr/>
        </p:nvSpPr>
        <p:spPr>
          <a:xfrm>
            <a:off x="1187624" y="1778438"/>
            <a:ext cx="2808312" cy="1008112"/>
          </a:xfrm>
          <a:prstGeom prst="roundRect">
            <a:avLst/>
          </a:prstGeom>
          <a:solidFill>
            <a:srgbClr val="FFFF99"/>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7" indent="0">
              <a:lnSpc>
                <a:spcPct val="90000"/>
              </a:lnSpc>
              <a:spcBef>
                <a:spcPct val="20000"/>
              </a:spcBef>
              <a:buNone/>
              <a:defRPr/>
            </a:pPr>
            <a:r>
              <a:rPr lang="en-GB" sz="3000" i="1" dirty="0">
                <a:solidFill>
                  <a:srgbClr val="002060"/>
                </a:solidFill>
              </a:rPr>
              <a:t>	</a:t>
            </a:r>
          </a:p>
          <a:p>
            <a:pPr marL="69850"/>
            <a:endParaRPr lang="en-US" altLang="en-US" sz="3800" dirty="0">
              <a:solidFill>
                <a:srgbClr val="002060"/>
              </a:solidFill>
            </a:endParaRPr>
          </a:p>
          <a:p>
            <a:pPr marL="69850"/>
            <a:r>
              <a:rPr lang="en-US" altLang="en-US" sz="4200" dirty="0">
                <a:solidFill>
                  <a:srgbClr val="002060"/>
                </a:solidFill>
              </a:rPr>
              <a:t>  </a:t>
            </a:r>
          </a:p>
          <a:p>
            <a:pPr marL="69850"/>
            <a:endParaRPr lang="en-US" altLang="en-US" sz="4000" dirty="0">
              <a:solidFill>
                <a:srgbClr val="002060"/>
              </a:solidFill>
            </a:endParaRPr>
          </a:p>
          <a:p>
            <a:pPr marL="69850"/>
            <a:r>
              <a:rPr lang="en-US" altLang="en-US" sz="3600" dirty="0">
                <a:solidFill>
                  <a:srgbClr val="002060"/>
                </a:solidFill>
                <a:latin typeface="Lato" panose="020F0502020204030203" pitchFamily="34" charset="0"/>
              </a:rPr>
              <a:t>‘Reframe’</a:t>
            </a:r>
          </a:p>
          <a:p>
            <a:pPr marL="69850"/>
            <a:endParaRPr lang="en-US" altLang="en-US" sz="4000" dirty="0"/>
          </a:p>
          <a:p>
            <a:pPr marL="69850"/>
            <a:r>
              <a:rPr lang="en-US" altLang="en-US" sz="3800" dirty="0">
                <a:solidFill>
                  <a:srgbClr val="002060"/>
                </a:solidFill>
              </a:rPr>
              <a:t>  </a:t>
            </a:r>
          </a:p>
          <a:p>
            <a:pPr marL="109537" indent="0">
              <a:lnSpc>
                <a:spcPct val="90000"/>
              </a:lnSpc>
              <a:spcBef>
                <a:spcPct val="20000"/>
              </a:spcBef>
              <a:buNone/>
              <a:defRPr/>
            </a:pPr>
            <a:endParaRPr lang="en-GB" sz="3700" i="1" dirty="0">
              <a:solidFill>
                <a:srgbClr val="002060"/>
              </a:solidFill>
            </a:endParaRPr>
          </a:p>
          <a:p>
            <a:pPr marL="109537" indent="0">
              <a:lnSpc>
                <a:spcPct val="90000"/>
              </a:lnSpc>
              <a:spcBef>
                <a:spcPct val="20000"/>
              </a:spcBef>
              <a:buNone/>
              <a:defRPr/>
            </a:pPr>
            <a:r>
              <a:rPr lang="en-GB" sz="3000" i="1" dirty="0">
                <a:solidFill>
                  <a:srgbClr val="002060"/>
                </a:solidFill>
              </a:rPr>
              <a:t>	</a:t>
            </a:r>
            <a:endParaRPr lang="en-GB" sz="2000" i="1" dirty="0"/>
          </a:p>
        </p:txBody>
      </p:sp>
      <p:sp>
        <p:nvSpPr>
          <p:cNvPr id="11" name="Rectangle: Rounded Corners 10">
            <a:extLst>
              <a:ext uri="{FF2B5EF4-FFF2-40B4-BE49-F238E27FC236}">
                <a16:creationId xmlns:a16="http://schemas.microsoft.com/office/drawing/2014/main" id="{FC3C08B2-4864-42C9-A83C-A2DEEF70D2FA}"/>
              </a:ext>
            </a:extLst>
          </p:cNvPr>
          <p:cNvSpPr/>
          <p:nvPr/>
        </p:nvSpPr>
        <p:spPr>
          <a:xfrm>
            <a:off x="1187624" y="3375211"/>
            <a:ext cx="7416824" cy="3024336"/>
          </a:xfrm>
          <a:prstGeom prst="roundRect">
            <a:avLst/>
          </a:prstGeom>
          <a:solidFill>
            <a:srgbClr val="FFFF99"/>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7" indent="0">
              <a:lnSpc>
                <a:spcPct val="90000"/>
              </a:lnSpc>
              <a:spcBef>
                <a:spcPct val="20000"/>
              </a:spcBef>
              <a:buNone/>
              <a:defRPr/>
            </a:pPr>
            <a:endParaRPr lang="en-GB" sz="3000" i="1" dirty="0"/>
          </a:p>
          <a:p>
            <a:pPr marL="109537" indent="0">
              <a:lnSpc>
                <a:spcPct val="90000"/>
              </a:lnSpc>
              <a:spcBef>
                <a:spcPct val="20000"/>
              </a:spcBef>
              <a:buNone/>
              <a:defRPr/>
            </a:pPr>
            <a:r>
              <a:rPr lang="en-GB" sz="3000" i="1" dirty="0">
                <a:solidFill>
                  <a:srgbClr val="002060"/>
                </a:solidFill>
              </a:rPr>
              <a:t> 		</a:t>
            </a:r>
          </a:p>
          <a:p>
            <a:pPr marL="69850"/>
            <a:endParaRPr lang="en-US" altLang="en-US" sz="3800" dirty="0">
              <a:solidFill>
                <a:srgbClr val="002060"/>
              </a:solidFill>
            </a:endParaRPr>
          </a:p>
          <a:p>
            <a:pPr marL="69850"/>
            <a:r>
              <a:rPr lang="en-US" altLang="en-US" sz="4200" dirty="0">
                <a:solidFill>
                  <a:srgbClr val="002060"/>
                </a:solidFill>
              </a:rPr>
              <a:t>  </a:t>
            </a:r>
          </a:p>
          <a:p>
            <a:pPr marL="69850"/>
            <a:endParaRPr lang="en-US" altLang="en-US" sz="1200" dirty="0">
              <a:solidFill>
                <a:srgbClr val="002060"/>
              </a:solidFill>
            </a:endParaRPr>
          </a:p>
          <a:p>
            <a:pPr marL="69850"/>
            <a:r>
              <a:rPr lang="en-US" altLang="en-US" sz="3600" dirty="0">
                <a:solidFill>
                  <a:srgbClr val="002060"/>
                </a:solidFill>
                <a:latin typeface="Lato" panose="020F0502020204030203" pitchFamily="34" charset="0"/>
              </a:rPr>
              <a:t>Expect that this meeting or conversation will go well and that things are going to change for the better.</a:t>
            </a:r>
          </a:p>
          <a:p>
            <a:pPr marL="69850"/>
            <a:endParaRPr lang="en-US" altLang="en-US" sz="3800" dirty="0"/>
          </a:p>
          <a:p>
            <a:pPr marL="69850"/>
            <a:r>
              <a:rPr lang="en-US" altLang="en-US" sz="3800" dirty="0">
                <a:solidFill>
                  <a:srgbClr val="002060"/>
                </a:solidFill>
              </a:rPr>
              <a:t>  </a:t>
            </a:r>
          </a:p>
          <a:p>
            <a:pPr marL="109537" indent="0">
              <a:lnSpc>
                <a:spcPct val="90000"/>
              </a:lnSpc>
              <a:spcBef>
                <a:spcPct val="20000"/>
              </a:spcBef>
              <a:buNone/>
              <a:defRPr/>
            </a:pPr>
            <a:endParaRPr lang="en-GB" sz="3700" i="1" dirty="0">
              <a:solidFill>
                <a:srgbClr val="002060"/>
              </a:solidFill>
            </a:endParaRPr>
          </a:p>
          <a:p>
            <a:pPr marL="109537" indent="0">
              <a:lnSpc>
                <a:spcPct val="90000"/>
              </a:lnSpc>
              <a:spcBef>
                <a:spcPct val="20000"/>
              </a:spcBef>
              <a:buNone/>
              <a:defRPr/>
            </a:pPr>
            <a:r>
              <a:rPr lang="en-GB" sz="3000" i="1" dirty="0">
                <a:solidFill>
                  <a:srgbClr val="002060"/>
                </a:solidFill>
              </a:rPr>
              <a:t>	</a:t>
            </a:r>
            <a:endParaRPr lang="en-GB" sz="2000" i="1" dirty="0"/>
          </a:p>
        </p:txBody>
      </p:sp>
    </p:spTree>
    <p:extLst>
      <p:ext uri="{BB962C8B-B14F-4D97-AF65-F5344CB8AC3E}">
        <p14:creationId xmlns:p14="http://schemas.microsoft.com/office/powerpoint/2010/main" val="4140184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DDA13-5D60-4338-A81E-48C7AA6C5529}"/>
              </a:ext>
            </a:extLst>
          </p:cNvPr>
          <p:cNvSpPr>
            <a:spLocks noGrp="1"/>
          </p:cNvSpPr>
          <p:nvPr>
            <p:ph type="title"/>
          </p:nvPr>
        </p:nvSpPr>
        <p:spPr>
          <a:xfrm>
            <a:off x="524840" y="332656"/>
            <a:ext cx="8229600" cy="1143000"/>
          </a:xfrm>
        </p:spPr>
        <p:txBody>
          <a:bodyPr>
            <a:normAutofit fontScale="90000"/>
          </a:bodyPr>
          <a:lstStyle/>
          <a:p>
            <a:r>
              <a:rPr lang="en-GB" dirty="0">
                <a:solidFill>
                  <a:schemeClr val="tx2"/>
                </a:solidFill>
                <a:latin typeface="Lato" panose="020F0502020204030203" pitchFamily="34" charset="0"/>
                <a:ea typeface="Tahoma" panose="020B0604030504040204" pitchFamily="34" charset="0"/>
                <a:cs typeface="Tahoma" panose="020B0604030504040204" pitchFamily="34" charset="0"/>
              </a:rPr>
              <a:t>The Children and Families Act 2014 </a:t>
            </a:r>
            <a:br>
              <a:rPr lang="en-GB" dirty="0">
                <a:solidFill>
                  <a:schemeClr val="tx2"/>
                </a:solidFill>
                <a:latin typeface="Lato" panose="020F0502020204030203" pitchFamily="34" charset="0"/>
                <a:ea typeface="Tahoma" panose="020B0604030504040204" pitchFamily="34" charset="0"/>
                <a:cs typeface="Tahoma" panose="020B0604030504040204" pitchFamily="34" charset="0"/>
              </a:rPr>
            </a:br>
            <a:endParaRPr lang="en-GB" dirty="0"/>
          </a:p>
        </p:txBody>
      </p:sp>
      <p:sp>
        <p:nvSpPr>
          <p:cNvPr id="3" name="Rectangle: Rounded Corners 2"/>
          <p:cNvSpPr/>
          <p:nvPr/>
        </p:nvSpPr>
        <p:spPr>
          <a:xfrm>
            <a:off x="361662" y="1628800"/>
            <a:ext cx="8420675" cy="4536504"/>
          </a:xfrm>
          <a:prstGeom prst="roundRect">
            <a:avLst/>
          </a:prstGeom>
          <a:solidFill>
            <a:srgbClr val="FFFF9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defRPr/>
            </a:pPr>
            <a:r>
              <a:rPr lang="en-GB" sz="2200" dirty="0"/>
              <a:t>  </a:t>
            </a:r>
          </a:p>
          <a:p>
            <a:pPr>
              <a:defRPr/>
            </a:pPr>
            <a:r>
              <a:rPr lang="en-GB" sz="26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GB" sz="2600" dirty="0">
                <a:solidFill>
                  <a:schemeClr val="tx2"/>
                </a:solidFill>
                <a:latin typeface="Lato" panose="020F0502020204030203" pitchFamily="34" charset="0"/>
                <a:ea typeface="Tahoma" panose="020B0604030504040204" pitchFamily="34" charset="0"/>
                <a:cs typeface="Tahoma" panose="020B0604030504040204" pitchFamily="34" charset="0"/>
              </a:rPr>
              <a:t>Duty to have regard to:</a:t>
            </a:r>
          </a:p>
          <a:p>
            <a:pPr>
              <a:defRPr/>
            </a:pPr>
            <a:endParaRPr lang="en-GB" sz="1500" dirty="0">
              <a:solidFill>
                <a:schemeClr val="tx2"/>
              </a:solidFill>
              <a:latin typeface="Lato" panose="020F0502020204030203" pitchFamily="34" charset="0"/>
              <a:ea typeface="Tahoma" panose="020B0604030504040204" pitchFamily="34" charset="0"/>
              <a:cs typeface="Tahoma" panose="020B0604030504040204" pitchFamily="34" charset="0"/>
            </a:endParaRPr>
          </a:p>
          <a:p>
            <a:pPr marL="452628" indent="-342900">
              <a:buFont typeface="Arial" panose="020B0604020202020204" pitchFamily="34" charset="0"/>
              <a:buChar char="•"/>
              <a:defRPr/>
            </a:pPr>
            <a:r>
              <a:rPr lang="en-GB" sz="2600" dirty="0">
                <a:solidFill>
                  <a:schemeClr val="tx2"/>
                </a:solidFill>
                <a:latin typeface="Lato" panose="020F0502020204030203" pitchFamily="34" charset="0"/>
                <a:ea typeface="Tahoma" panose="020B0604030504040204" pitchFamily="34" charset="0"/>
                <a:cs typeface="Tahoma" panose="020B0604030504040204" pitchFamily="34" charset="0"/>
              </a:rPr>
              <a:t>the </a:t>
            </a:r>
            <a:r>
              <a:rPr lang="en-GB" sz="2600" b="1" dirty="0">
                <a:solidFill>
                  <a:schemeClr val="tx2"/>
                </a:solidFill>
                <a:latin typeface="Lato" panose="020F0502020204030203" pitchFamily="34" charset="0"/>
                <a:ea typeface="Tahoma" panose="020B0604030504040204" pitchFamily="34" charset="0"/>
                <a:cs typeface="Tahoma" panose="020B0604030504040204" pitchFamily="34" charset="0"/>
              </a:rPr>
              <a:t>views, wishes and feelings </a:t>
            </a:r>
            <a:r>
              <a:rPr lang="en-GB" sz="2600" dirty="0">
                <a:solidFill>
                  <a:schemeClr val="tx2"/>
                </a:solidFill>
                <a:latin typeface="Lato" panose="020F0502020204030203" pitchFamily="34" charset="0"/>
                <a:ea typeface="Tahoma" panose="020B0604030504040204" pitchFamily="34" charset="0"/>
                <a:cs typeface="Tahoma" panose="020B0604030504040204" pitchFamily="34" charset="0"/>
              </a:rPr>
              <a:t>of child, young person and parents</a:t>
            </a:r>
            <a:br>
              <a:rPr lang="en-GB" sz="2600" dirty="0">
                <a:solidFill>
                  <a:schemeClr val="tx2"/>
                </a:solidFill>
                <a:latin typeface="Lato" panose="020F0502020204030203" pitchFamily="34" charset="0"/>
                <a:ea typeface="Tahoma" panose="020B0604030504040204" pitchFamily="34" charset="0"/>
                <a:cs typeface="Tahoma" panose="020B0604030504040204" pitchFamily="34" charset="0"/>
              </a:rPr>
            </a:br>
            <a:endParaRPr lang="en-GB" sz="1200" dirty="0">
              <a:solidFill>
                <a:schemeClr val="tx2"/>
              </a:solidFill>
              <a:latin typeface="Lato" panose="020F0502020204030203" pitchFamily="34" charset="0"/>
              <a:ea typeface="Tahoma" panose="020B0604030504040204" pitchFamily="34" charset="0"/>
              <a:cs typeface="Tahoma" panose="020B0604030504040204" pitchFamily="34" charset="0"/>
            </a:endParaRPr>
          </a:p>
          <a:p>
            <a:pPr marL="452628" indent="-342900">
              <a:buFont typeface="Arial" panose="020B0604020202020204" pitchFamily="34" charset="0"/>
              <a:buChar char="•"/>
              <a:defRPr/>
            </a:pPr>
            <a:r>
              <a:rPr lang="en-GB" sz="2600" dirty="0">
                <a:solidFill>
                  <a:schemeClr val="tx2"/>
                </a:solidFill>
                <a:latin typeface="Lato" panose="020F0502020204030203" pitchFamily="34" charset="0"/>
                <a:ea typeface="Tahoma" panose="020B0604030504040204" pitchFamily="34" charset="0"/>
                <a:cs typeface="Tahoma" panose="020B0604030504040204" pitchFamily="34" charset="0"/>
              </a:rPr>
              <a:t>the importance of child and parent </a:t>
            </a:r>
            <a:r>
              <a:rPr lang="en-GB" sz="2600" b="1" dirty="0">
                <a:solidFill>
                  <a:schemeClr val="tx2"/>
                </a:solidFill>
                <a:latin typeface="Lato" panose="020F0502020204030203" pitchFamily="34" charset="0"/>
                <a:ea typeface="Tahoma" panose="020B0604030504040204" pitchFamily="34" charset="0"/>
                <a:cs typeface="Tahoma" panose="020B0604030504040204" pitchFamily="34" charset="0"/>
              </a:rPr>
              <a:t>participation</a:t>
            </a:r>
            <a:br>
              <a:rPr lang="en-GB" sz="2600" b="1" dirty="0">
                <a:solidFill>
                  <a:schemeClr val="tx2"/>
                </a:solidFill>
                <a:latin typeface="Lato" panose="020F0502020204030203" pitchFamily="34" charset="0"/>
                <a:ea typeface="Tahoma" panose="020B0604030504040204" pitchFamily="34" charset="0"/>
                <a:cs typeface="Tahoma" panose="020B0604030504040204" pitchFamily="34" charset="0"/>
              </a:rPr>
            </a:br>
            <a:endParaRPr lang="en-GB" sz="1200" b="1" dirty="0">
              <a:solidFill>
                <a:schemeClr val="tx2"/>
              </a:solidFill>
              <a:latin typeface="Lato" panose="020F0502020204030203" pitchFamily="34" charset="0"/>
              <a:ea typeface="Tahoma" panose="020B0604030504040204" pitchFamily="34" charset="0"/>
              <a:cs typeface="Tahoma" panose="020B0604030504040204" pitchFamily="34" charset="0"/>
            </a:endParaRPr>
          </a:p>
          <a:p>
            <a:pPr marL="452628" indent="-342900">
              <a:buFont typeface="Arial" panose="020B0604020202020204" pitchFamily="34" charset="0"/>
              <a:buChar char="•"/>
              <a:defRPr/>
            </a:pPr>
            <a:r>
              <a:rPr lang="en-GB" sz="2600" dirty="0">
                <a:solidFill>
                  <a:schemeClr val="tx2"/>
                </a:solidFill>
                <a:latin typeface="Lato" panose="020F0502020204030203" pitchFamily="34" charset="0"/>
                <a:ea typeface="Tahoma" panose="020B0604030504040204" pitchFamily="34" charset="0"/>
                <a:cs typeface="Tahoma" panose="020B0604030504040204" pitchFamily="34" charset="0"/>
              </a:rPr>
              <a:t>giving clear </a:t>
            </a:r>
            <a:r>
              <a:rPr lang="en-GB" sz="2600" b="1" dirty="0">
                <a:solidFill>
                  <a:schemeClr val="tx2"/>
                </a:solidFill>
                <a:latin typeface="Lato" panose="020F0502020204030203" pitchFamily="34" charset="0"/>
                <a:ea typeface="Tahoma" panose="020B0604030504040204" pitchFamily="34" charset="0"/>
                <a:cs typeface="Tahoma" panose="020B0604030504040204" pitchFamily="34" charset="0"/>
              </a:rPr>
              <a:t>information</a:t>
            </a:r>
            <a:r>
              <a:rPr lang="en-GB" sz="2600" dirty="0">
                <a:solidFill>
                  <a:schemeClr val="tx2"/>
                </a:solidFill>
                <a:latin typeface="Lato" panose="020F0502020204030203" pitchFamily="34" charset="0"/>
                <a:ea typeface="Tahoma" panose="020B0604030504040204" pitchFamily="34" charset="0"/>
                <a:cs typeface="Tahoma" panose="020B0604030504040204" pitchFamily="34" charset="0"/>
              </a:rPr>
              <a:t> and advice</a:t>
            </a:r>
            <a:br>
              <a:rPr lang="en-GB" sz="2600" dirty="0">
                <a:solidFill>
                  <a:schemeClr val="tx2"/>
                </a:solidFill>
                <a:latin typeface="Lato" panose="020F0502020204030203" pitchFamily="34" charset="0"/>
                <a:ea typeface="Tahoma" panose="020B0604030504040204" pitchFamily="34" charset="0"/>
                <a:cs typeface="Tahoma" panose="020B0604030504040204" pitchFamily="34" charset="0"/>
              </a:rPr>
            </a:br>
            <a:endParaRPr lang="en-GB" sz="1200" dirty="0">
              <a:solidFill>
                <a:schemeClr val="tx2"/>
              </a:solidFill>
              <a:latin typeface="Lato" panose="020F0502020204030203" pitchFamily="34" charset="0"/>
              <a:ea typeface="Tahoma" panose="020B0604030504040204" pitchFamily="34" charset="0"/>
              <a:cs typeface="Tahoma" panose="020B0604030504040204" pitchFamily="34" charset="0"/>
            </a:endParaRPr>
          </a:p>
          <a:p>
            <a:pPr marL="452628" indent="-342900">
              <a:buFont typeface="Arial" panose="020B0604020202020204" pitchFamily="34" charset="0"/>
              <a:buChar char="•"/>
              <a:defRPr/>
            </a:pPr>
            <a:r>
              <a:rPr lang="en-GB" sz="2600" b="1" dirty="0">
                <a:solidFill>
                  <a:schemeClr val="tx2"/>
                </a:solidFill>
                <a:latin typeface="Lato" panose="020F0502020204030203" pitchFamily="34" charset="0"/>
                <a:ea typeface="Tahoma" panose="020B0604030504040204" pitchFamily="34" charset="0"/>
                <a:cs typeface="Tahoma" panose="020B0604030504040204" pitchFamily="34" charset="0"/>
              </a:rPr>
              <a:t>outcomes</a:t>
            </a:r>
            <a:r>
              <a:rPr lang="en-GB" sz="2600" dirty="0">
                <a:solidFill>
                  <a:schemeClr val="tx2"/>
                </a:solidFill>
                <a:latin typeface="Lato" panose="020F0502020204030203" pitchFamily="34" charset="0"/>
                <a:ea typeface="Tahoma" panose="020B0604030504040204" pitchFamily="34" charset="0"/>
                <a:cs typeface="Tahoma" panose="020B0604030504040204" pitchFamily="34" charset="0"/>
              </a:rPr>
              <a:t> and impact</a:t>
            </a:r>
          </a:p>
          <a:p>
            <a:pPr marL="109728">
              <a:defRPr/>
            </a:pPr>
            <a:endParaRPr lang="en-GB" sz="900" i="1" dirty="0">
              <a:solidFill>
                <a:schemeClr val="tx2"/>
              </a:solidFill>
              <a:latin typeface="Lato" panose="020F0502020204030203" pitchFamily="34" charset="0"/>
              <a:ea typeface="Tahoma" panose="020B0604030504040204" pitchFamily="34" charset="0"/>
              <a:cs typeface="Tahoma" panose="020B0604030504040204" pitchFamily="34" charset="0"/>
            </a:endParaRPr>
          </a:p>
          <a:p>
            <a:pPr algn="ctr"/>
            <a:r>
              <a:rPr lang="en-GB" dirty="0">
                <a:solidFill>
                  <a:schemeClr val="tx2"/>
                </a:solidFill>
                <a:latin typeface="Lato" panose="020F0502020204030203" pitchFamily="34" charset="0"/>
                <a:ea typeface="Tahoma" panose="020B0604030504040204" pitchFamily="34" charset="0"/>
                <a:cs typeface="Tahoma" panose="020B0604030504040204" pitchFamily="34" charset="0"/>
              </a:rPr>
              <a:t>                                   </a:t>
            </a:r>
            <a:r>
              <a:rPr lang="en-GB" sz="2200" dirty="0">
                <a:solidFill>
                  <a:schemeClr val="tx2"/>
                </a:solidFill>
                <a:latin typeface="Lato" panose="020F0502020204030203" pitchFamily="34" charset="0"/>
                <a:ea typeface="Tahoma" panose="020B0604030504040204" pitchFamily="34" charset="0"/>
                <a:cs typeface="Tahoma" panose="020B0604030504040204" pitchFamily="34" charset="0"/>
              </a:rPr>
              <a:t>Children and Families Act 2014, Section 19</a:t>
            </a:r>
          </a:p>
          <a:p>
            <a:pPr marL="109728">
              <a:defRPr/>
            </a:pPr>
            <a:r>
              <a:rPr lang="en-GB" sz="1200" i="1" dirty="0">
                <a:solidFill>
                  <a:schemeClr val="tx2"/>
                </a:solidFill>
              </a:rPr>
              <a:t>			</a:t>
            </a:r>
          </a:p>
          <a:p>
            <a:pPr marL="109728">
              <a:defRPr/>
            </a:pPr>
            <a:r>
              <a:rPr lang="en-GB" sz="1200" i="1" dirty="0"/>
              <a:t>			</a:t>
            </a:r>
            <a:endParaRPr lang="en-GB" sz="1600" dirty="0"/>
          </a:p>
        </p:txBody>
      </p:sp>
    </p:spTree>
    <p:extLst>
      <p:ext uri="{BB962C8B-B14F-4D97-AF65-F5344CB8AC3E}">
        <p14:creationId xmlns:p14="http://schemas.microsoft.com/office/powerpoint/2010/main" val="1167757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F9B3F-DB66-4161-AC0D-81DD3F62ADC4}"/>
              </a:ext>
            </a:extLst>
          </p:cNvPr>
          <p:cNvSpPr>
            <a:spLocks noGrp="1"/>
          </p:cNvSpPr>
          <p:nvPr>
            <p:ph type="title"/>
          </p:nvPr>
        </p:nvSpPr>
        <p:spPr>
          <a:xfrm>
            <a:off x="-2412776" y="216969"/>
            <a:ext cx="2119387" cy="812033"/>
          </a:xfrm>
        </p:spPr>
        <p:txBody>
          <a:bodyPr>
            <a:normAutofit fontScale="90000"/>
          </a:bodyPr>
          <a:lstStyle/>
          <a:p>
            <a:r>
              <a:rPr lang="en-GB" dirty="0" err="1"/>
              <a:t>Betari</a:t>
            </a:r>
            <a:r>
              <a:rPr lang="en-GB" dirty="0"/>
              <a:t> Box</a:t>
            </a:r>
          </a:p>
        </p:txBody>
      </p:sp>
      <p:grpSp>
        <p:nvGrpSpPr>
          <p:cNvPr id="4" name="Group 3" descr="Betari box image. How I think and feel affects how I behave which affects how you think and feel which affects how you behave. ">
            <a:extLst>
              <a:ext uri="{FF2B5EF4-FFF2-40B4-BE49-F238E27FC236}">
                <a16:creationId xmlns:a16="http://schemas.microsoft.com/office/drawing/2014/main" id="{C1D22141-53DF-4ADC-A922-779809FDB369}"/>
              </a:ext>
            </a:extLst>
          </p:cNvPr>
          <p:cNvGrpSpPr/>
          <p:nvPr/>
        </p:nvGrpSpPr>
        <p:grpSpPr>
          <a:xfrm>
            <a:off x="736617" y="525177"/>
            <a:ext cx="7382039" cy="5532468"/>
            <a:chOff x="736617" y="525177"/>
            <a:chExt cx="7382039" cy="5532468"/>
          </a:xfrm>
        </p:grpSpPr>
        <p:sp>
          <p:nvSpPr>
            <p:cNvPr id="3" name="Rectangle: Rounded Corners 2">
              <a:extLst>
                <a:ext uri="{FF2B5EF4-FFF2-40B4-BE49-F238E27FC236}">
                  <a16:creationId xmlns:a16="http://schemas.microsoft.com/office/drawing/2014/main" id="{C6C41533-DACE-4571-8AAB-ECE6FB34A60E}"/>
                </a:ext>
              </a:extLst>
            </p:cNvPr>
            <p:cNvSpPr/>
            <p:nvPr/>
          </p:nvSpPr>
          <p:spPr>
            <a:xfrm>
              <a:off x="2927132" y="525177"/>
              <a:ext cx="2849563" cy="936104"/>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I think and feel</a:t>
              </a:r>
            </a:p>
          </p:txBody>
        </p:sp>
        <p:sp>
          <p:nvSpPr>
            <p:cNvPr id="5" name="Arrow: Right 4">
              <a:extLst>
                <a:ext uri="{FF2B5EF4-FFF2-40B4-BE49-F238E27FC236}">
                  <a16:creationId xmlns:a16="http://schemas.microsoft.com/office/drawing/2014/main" id="{5041B5A7-F902-4F2A-9DB5-EE45BD40A44D}"/>
                </a:ext>
              </a:extLst>
            </p:cNvPr>
            <p:cNvSpPr/>
            <p:nvPr/>
          </p:nvSpPr>
          <p:spPr>
            <a:xfrm rot="2465656">
              <a:off x="6081807" y="1544806"/>
              <a:ext cx="1224136" cy="870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Affects</a:t>
              </a:r>
            </a:p>
          </p:txBody>
        </p:sp>
        <p:sp>
          <p:nvSpPr>
            <p:cNvPr id="11" name="Rectangle: Rounded Corners 10">
              <a:extLst>
                <a:ext uri="{FF2B5EF4-FFF2-40B4-BE49-F238E27FC236}">
                  <a16:creationId xmlns:a16="http://schemas.microsoft.com/office/drawing/2014/main" id="{C46CE237-02C6-412D-8D23-921E3CC463D9}"/>
                </a:ext>
              </a:extLst>
            </p:cNvPr>
            <p:cNvSpPr/>
            <p:nvPr/>
          </p:nvSpPr>
          <p:spPr>
            <a:xfrm>
              <a:off x="5269093" y="2798730"/>
              <a:ext cx="2849563" cy="936104"/>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I behave</a:t>
              </a:r>
            </a:p>
          </p:txBody>
        </p:sp>
        <p:sp>
          <p:nvSpPr>
            <p:cNvPr id="6" name="Arrow: Left 5">
              <a:extLst>
                <a:ext uri="{FF2B5EF4-FFF2-40B4-BE49-F238E27FC236}">
                  <a16:creationId xmlns:a16="http://schemas.microsoft.com/office/drawing/2014/main" id="{7B9DA9EA-11F3-44E0-8008-36BF0A319528}"/>
                </a:ext>
              </a:extLst>
            </p:cNvPr>
            <p:cNvSpPr/>
            <p:nvPr/>
          </p:nvSpPr>
          <p:spPr>
            <a:xfrm rot="18725042">
              <a:off x="6332303" y="4376168"/>
              <a:ext cx="1152128" cy="8859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Affects</a:t>
              </a:r>
            </a:p>
          </p:txBody>
        </p:sp>
        <p:sp>
          <p:nvSpPr>
            <p:cNvPr id="12" name="Rectangle: Rounded Corners 11">
              <a:extLst>
                <a:ext uri="{FF2B5EF4-FFF2-40B4-BE49-F238E27FC236}">
                  <a16:creationId xmlns:a16="http://schemas.microsoft.com/office/drawing/2014/main" id="{3B568287-02A8-416D-B135-C2D4E4FA65E6}"/>
                </a:ext>
              </a:extLst>
            </p:cNvPr>
            <p:cNvSpPr/>
            <p:nvPr/>
          </p:nvSpPr>
          <p:spPr>
            <a:xfrm>
              <a:off x="3002160" y="5121541"/>
              <a:ext cx="2849563" cy="936104"/>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you think and feel</a:t>
              </a:r>
            </a:p>
          </p:txBody>
        </p:sp>
        <p:sp>
          <p:nvSpPr>
            <p:cNvPr id="21" name="Arrow: Left 20">
              <a:extLst>
                <a:ext uri="{FF2B5EF4-FFF2-40B4-BE49-F238E27FC236}">
                  <a16:creationId xmlns:a16="http://schemas.microsoft.com/office/drawing/2014/main" id="{3CD92F8B-E024-47B9-96E6-465BC4A468F9}"/>
                </a:ext>
              </a:extLst>
            </p:cNvPr>
            <p:cNvSpPr/>
            <p:nvPr/>
          </p:nvSpPr>
          <p:spPr>
            <a:xfrm rot="3718147">
              <a:off x="1338808" y="4344253"/>
              <a:ext cx="1152128" cy="8859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Affects</a:t>
              </a:r>
            </a:p>
          </p:txBody>
        </p:sp>
        <p:sp>
          <p:nvSpPr>
            <p:cNvPr id="13" name="Rectangle: Rounded Corners 12">
              <a:extLst>
                <a:ext uri="{FF2B5EF4-FFF2-40B4-BE49-F238E27FC236}">
                  <a16:creationId xmlns:a16="http://schemas.microsoft.com/office/drawing/2014/main" id="{2A1F27EF-BBFD-4838-8379-B733DF0EB63C}"/>
                </a:ext>
              </a:extLst>
            </p:cNvPr>
            <p:cNvSpPr/>
            <p:nvPr/>
          </p:nvSpPr>
          <p:spPr>
            <a:xfrm>
              <a:off x="736617" y="2787181"/>
              <a:ext cx="2849563" cy="936104"/>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you behave</a:t>
              </a:r>
            </a:p>
          </p:txBody>
        </p:sp>
        <p:sp>
          <p:nvSpPr>
            <p:cNvPr id="19" name="Arrow: Right 18">
              <a:extLst>
                <a:ext uri="{FF2B5EF4-FFF2-40B4-BE49-F238E27FC236}">
                  <a16:creationId xmlns:a16="http://schemas.microsoft.com/office/drawing/2014/main" id="{2F259E74-9043-4E69-9201-7EACB4BC7D87}"/>
                </a:ext>
              </a:extLst>
            </p:cNvPr>
            <p:cNvSpPr/>
            <p:nvPr/>
          </p:nvSpPr>
          <p:spPr>
            <a:xfrm rot="19244661">
              <a:off x="1382392" y="1558884"/>
              <a:ext cx="1224136" cy="7560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Affects</a:t>
              </a:r>
            </a:p>
          </p:txBody>
        </p:sp>
      </p:grpSp>
    </p:spTree>
    <p:extLst>
      <p:ext uri="{BB962C8B-B14F-4D97-AF65-F5344CB8AC3E}">
        <p14:creationId xmlns:p14="http://schemas.microsoft.com/office/powerpoint/2010/main" val="3227245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175E9-9672-451B-AA98-D6F5E7686CF7}"/>
              </a:ext>
            </a:extLst>
          </p:cNvPr>
          <p:cNvSpPr>
            <a:spLocks noGrp="1"/>
          </p:cNvSpPr>
          <p:nvPr>
            <p:ph type="title"/>
          </p:nvPr>
        </p:nvSpPr>
        <p:spPr>
          <a:xfrm>
            <a:off x="5004048" y="274637"/>
            <a:ext cx="3682752" cy="2134133"/>
          </a:xfrm>
        </p:spPr>
        <p:txBody>
          <a:bodyPr>
            <a:noAutofit/>
          </a:bodyPr>
          <a:lstStyle/>
          <a:p>
            <a:r>
              <a:rPr lang="en-GB" sz="3200" dirty="0"/>
              <a:t>Leaflet for Parents and Making Meetings Matter Workshop</a:t>
            </a:r>
          </a:p>
        </p:txBody>
      </p:sp>
      <p:pic>
        <p:nvPicPr>
          <p:cNvPr id="3" name="Picture 2" descr="Making Meetings Matter Workshop leaflet. Visit www.suffolksendiass.co.uk ">
            <a:extLst>
              <a:ext uri="{FF2B5EF4-FFF2-40B4-BE49-F238E27FC236}">
                <a16:creationId xmlns:a16="http://schemas.microsoft.com/office/drawing/2014/main" id="{CE06FDA8-6725-43DB-905D-4754871B4491}"/>
              </a:ext>
            </a:extLst>
          </p:cNvPr>
          <p:cNvPicPr>
            <a:picLocks noChangeAspect="1"/>
          </p:cNvPicPr>
          <p:nvPr/>
        </p:nvPicPr>
        <p:blipFill rotWithShape="1">
          <a:blip r:embed="rId3"/>
          <a:srcRect l="33956" t="14476" r="35037" b="6601"/>
          <a:stretch/>
        </p:blipFill>
        <p:spPr>
          <a:xfrm>
            <a:off x="323528" y="404664"/>
            <a:ext cx="4392488" cy="6288929"/>
          </a:xfrm>
          <a:prstGeom prst="rect">
            <a:avLst/>
          </a:prstGeom>
          <a:ln w="25400">
            <a:solidFill>
              <a:srgbClr val="00B0F0"/>
            </a:solidFill>
          </a:ln>
        </p:spPr>
      </p:pic>
      <p:pic>
        <p:nvPicPr>
          <p:cNvPr id="6" name="Picture 5" descr="Making Meetings Matter Leaflet - SENDIAS is offering a free, informal online session for parents and carers - exploring practical strategies for preparing for meetings and conversations with schools and the local authority around SEND, how best to manage those meetings in a positive, solution-focused way and how best to follow up. We will keep the group small so we can keep it interactive and answer as many of your questions as possible. 29 January 2021 10-11:30 am. Register at https://www.eventbrite.co.uk/making-meetings-matter.tickets-133226922311">
            <a:extLst>
              <a:ext uri="{FF2B5EF4-FFF2-40B4-BE49-F238E27FC236}">
                <a16:creationId xmlns:a16="http://schemas.microsoft.com/office/drawing/2014/main" id="{3541903E-F485-4947-A3B4-DB90371F9771}"/>
              </a:ext>
            </a:extLst>
          </p:cNvPr>
          <p:cNvPicPr>
            <a:picLocks noChangeAspect="1"/>
          </p:cNvPicPr>
          <p:nvPr/>
        </p:nvPicPr>
        <p:blipFill rotWithShape="1">
          <a:blip r:embed="rId4"/>
          <a:srcRect l="35825" t="23401" r="37401" b="8000"/>
          <a:stretch/>
        </p:blipFill>
        <p:spPr>
          <a:xfrm>
            <a:off x="5364088" y="2408771"/>
            <a:ext cx="3159547" cy="4200697"/>
          </a:xfrm>
          <a:prstGeom prst="rect">
            <a:avLst/>
          </a:prstGeom>
          <a:ln w="22225">
            <a:solidFill>
              <a:srgbClr val="00B0F0"/>
            </a:solidFill>
          </a:ln>
        </p:spPr>
      </p:pic>
    </p:spTree>
    <p:extLst>
      <p:ext uri="{BB962C8B-B14F-4D97-AF65-F5344CB8AC3E}">
        <p14:creationId xmlns:p14="http://schemas.microsoft.com/office/powerpoint/2010/main" val="1268433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45873-213C-4DA9-B35D-A049910D4774}"/>
              </a:ext>
            </a:extLst>
          </p:cNvPr>
          <p:cNvSpPr>
            <a:spLocks noGrp="1"/>
          </p:cNvSpPr>
          <p:nvPr>
            <p:ph type="title"/>
          </p:nvPr>
        </p:nvSpPr>
        <p:spPr>
          <a:xfrm>
            <a:off x="1691680" y="439327"/>
            <a:ext cx="8229600" cy="1143000"/>
          </a:xfrm>
        </p:spPr>
        <p:txBody>
          <a:bodyPr/>
          <a:lstStyle/>
          <a:p>
            <a:r>
              <a:rPr lang="en-GB" dirty="0"/>
              <a:t>How we can help you</a:t>
            </a:r>
          </a:p>
        </p:txBody>
      </p:sp>
      <p:sp>
        <p:nvSpPr>
          <p:cNvPr id="10" name="Rectangle: Rounded Corners 9">
            <a:extLst>
              <a:ext uri="{FF2B5EF4-FFF2-40B4-BE49-F238E27FC236}">
                <a16:creationId xmlns:a16="http://schemas.microsoft.com/office/drawing/2014/main" id="{26D42EB8-6CE5-46CA-9583-ECCA5E4C50E6}"/>
              </a:ext>
            </a:extLst>
          </p:cNvPr>
          <p:cNvSpPr/>
          <p:nvPr/>
        </p:nvSpPr>
        <p:spPr>
          <a:xfrm>
            <a:off x="485775" y="1662011"/>
            <a:ext cx="8229600" cy="4960922"/>
          </a:xfrm>
          <a:prstGeom prst="roundRect">
            <a:avLst/>
          </a:prstGeom>
          <a:solidFill>
            <a:srgbClr val="FFFF9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defRPr/>
            </a:pPr>
            <a:endParaRPr lang="en-GB" sz="27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Courier New" panose="02070309020205020404" pitchFamily="49" charset="0"/>
              <a:buChar char="o"/>
            </a:pPr>
            <a:endPar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28625" indent="-342900">
              <a:buFont typeface="Arial" panose="020B0604020202020204" pitchFamily="34" charset="0"/>
              <a:buChar char="•"/>
            </a:pPr>
            <a:r>
              <a:rPr lang="en-GB" sz="2700" dirty="0">
                <a:solidFill>
                  <a:schemeClr val="tx2"/>
                </a:solidFill>
                <a:latin typeface="Lato" panose="020F0502020204030203" pitchFamily="34" charset="0"/>
                <a:ea typeface="Tahoma" panose="020B0604030504040204" pitchFamily="34" charset="0"/>
                <a:cs typeface="Tahoma" panose="020B0604030504040204" pitchFamily="34" charset="0"/>
              </a:rPr>
              <a:t>Help parents understand what they can reasonably expect in terms of SEN support</a:t>
            </a:r>
          </a:p>
          <a:p>
            <a:pPr marL="85725" indent="0">
              <a:buNone/>
            </a:pPr>
            <a:endParaRPr lang="en-GB" sz="1500" dirty="0">
              <a:solidFill>
                <a:schemeClr val="tx2"/>
              </a:solidFill>
              <a:latin typeface="Lato" panose="020F0502020204030203" pitchFamily="34" charset="0"/>
            </a:endParaRPr>
          </a:p>
          <a:p>
            <a:pPr marL="428625" indent="-342900">
              <a:buFont typeface="Arial" panose="020B0604020202020204" pitchFamily="34" charset="0"/>
              <a:buChar char="•"/>
            </a:pPr>
            <a:r>
              <a:rPr lang="en-GB" sz="2700" dirty="0">
                <a:solidFill>
                  <a:schemeClr val="tx2"/>
                </a:solidFill>
                <a:latin typeface="Lato" panose="020F0502020204030203" pitchFamily="34" charset="0"/>
                <a:ea typeface="Tahoma" panose="020B0604030504040204" pitchFamily="34" charset="0"/>
                <a:cs typeface="Tahoma" panose="020B0604030504040204" pitchFamily="34" charset="0"/>
              </a:rPr>
              <a:t>Help foster positive partnership working between parents, pupils and schools.   We don’t collude or judge.  We take a solution-focussed approach.</a:t>
            </a:r>
          </a:p>
          <a:p>
            <a:pPr marL="85725" indent="0">
              <a:buNone/>
            </a:pPr>
            <a:endParaRPr lang="en-GB" sz="1500" dirty="0">
              <a:solidFill>
                <a:schemeClr val="tx2"/>
              </a:solidFill>
              <a:latin typeface="Lato" panose="020F0502020204030203" pitchFamily="34" charset="0"/>
              <a:ea typeface="Tahoma" panose="020B0604030504040204" pitchFamily="34" charset="0"/>
              <a:cs typeface="Tahoma" panose="020B0604030504040204" pitchFamily="34" charset="0"/>
            </a:endParaRPr>
          </a:p>
          <a:p>
            <a:pPr marL="428625" indent="-342900">
              <a:buFont typeface="Arial" panose="020B0604020202020204" pitchFamily="34" charset="0"/>
              <a:buChar char="•"/>
            </a:pPr>
            <a:r>
              <a:rPr lang="en-GB" sz="2700" dirty="0">
                <a:solidFill>
                  <a:schemeClr val="tx2"/>
                </a:solidFill>
                <a:latin typeface="Lato" panose="020F0502020204030203" pitchFamily="34" charset="0"/>
                <a:ea typeface="Tahoma" panose="020B0604030504040204" pitchFamily="34" charset="0"/>
                <a:cs typeface="Tahoma" panose="020B0604030504040204" pitchFamily="34" charset="0"/>
              </a:rPr>
              <a:t>Offer training for staff and governors</a:t>
            </a:r>
          </a:p>
          <a:p>
            <a:pPr marL="428625" indent="-342900">
              <a:buFont typeface="Arial" panose="020B0604020202020204" pitchFamily="34" charset="0"/>
              <a:buChar char="•"/>
            </a:pPr>
            <a:endParaRPr lang="en-GB" sz="1500" dirty="0">
              <a:solidFill>
                <a:schemeClr val="tx2"/>
              </a:solidFill>
              <a:latin typeface="Lato" panose="020F0502020204030203" pitchFamily="34" charset="0"/>
              <a:ea typeface="Tahoma" panose="020B0604030504040204" pitchFamily="34" charset="0"/>
              <a:cs typeface="Tahoma" panose="020B0604030504040204" pitchFamily="34" charset="0"/>
            </a:endParaRPr>
          </a:p>
          <a:p>
            <a:pPr marL="428625" indent="-342900">
              <a:buFont typeface="Arial" panose="020B0604020202020204" pitchFamily="34" charset="0"/>
              <a:buChar char="•"/>
            </a:pPr>
            <a:r>
              <a:rPr lang="en-GB" sz="2700" dirty="0">
                <a:solidFill>
                  <a:schemeClr val="tx2"/>
                </a:solidFill>
                <a:latin typeface="Lato" panose="020F0502020204030203" pitchFamily="34" charset="0"/>
                <a:ea typeface="Tahoma" panose="020B0604030504040204" pitchFamily="34" charset="0"/>
                <a:cs typeface="Tahoma" panose="020B0604030504040204" pitchFamily="34" charset="0"/>
              </a:rPr>
              <a:t>Offer training and information sessions for parents and carers</a:t>
            </a:r>
          </a:p>
          <a:p>
            <a:pPr lvl="0"/>
            <a:endParaRPr lang="en-GB" sz="2800" dirty="0"/>
          </a:p>
          <a:p>
            <a:endParaRPr lang="en-GB" sz="800" dirty="0"/>
          </a:p>
          <a:p>
            <a:pPr lvl="0"/>
            <a:endParaRPr lang="en-GB" sz="800" dirty="0"/>
          </a:p>
          <a:p>
            <a:pPr marL="109728">
              <a:defRPr/>
            </a:pPr>
            <a:r>
              <a:rPr lang="en-GB" sz="1200" i="1" dirty="0"/>
              <a:t>			</a:t>
            </a:r>
          </a:p>
          <a:p>
            <a:pPr marL="109728">
              <a:defRPr/>
            </a:pPr>
            <a:r>
              <a:rPr lang="en-GB" sz="1200" i="1" dirty="0"/>
              <a:t>			</a:t>
            </a:r>
            <a:endParaRPr lang="en-GB" sz="1600" dirty="0"/>
          </a:p>
        </p:txBody>
      </p:sp>
      <p:pic>
        <p:nvPicPr>
          <p:cNvPr id="7" name="Picture 6" descr="Image of sendias logo">
            <a:extLst>
              <a:ext uri="{FF2B5EF4-FFF2-40B4-BE49-F238E27FC236}">
                <a16:creationId xmlns:a16="http://schemas.microsoft.com/office/drawing/2014/main" id="{6C3F53E7-8054-4C8A-A751-894048F1A1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382151"/>
            <a:ext cx="2165986" cy="829304"/>
          </a:xfrm>
          <a:prstGeom prst="rect">
            <a:avLst/>
          </a:prstGeom>
        </p:spPr>
      </p:pic>
    </p:spTree>
    <p:extLst>
      <p:ext uri="{BB962C8B-B14F-4D97-AF65-F5344CB8AC3E}">
        <p14:creationId xmlns:p14="http://schemas.microsoft.com/office/powerpoint/2010/main" val="78228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59B27-CCBE-4317-B4B2-7EE5D75721B5}"/>
              </a:ext>
            </a:extLst>
          </p:cNvPr>
          <p:cNvSpPr>
            <a:spLocks noGrp="1"/>
          </p:cNvSpPr>
          <p:nvPr>
            <p:ph type="title"/>
          </p:nvPr>
        </p:nvSpPr>
        <p:spPr>
          <a:xfrm>
            <a:off x="457200" y="-1143000"/>
            <a:ext cx="8229600" cy="1143000"/>
          </a:xfrm>
        </p:spPr>
        <p:txBody>
          <a:bodyPr vert="horz" lIns="91440" tIns="45720" rIns="91440" bIns="45720" rtlCol="0" anchor="b">
            <a:normAutofit/>
          </a:bodyPr>
          <a:lstStyle/>
          <a:p>
            <a:r>
              <a:rPr lang="en-GB" dirty="0"/>
              <a:t>Contact details and comments</a:t>
            </a:r>
          </a:p>
        </p:txBody>
      </p:sp>
      <p:sp>
        <p:nvSpPr>
          <p:cNvPr id="2055" name="Rectangle 5"/>
          <p:cNvSpPr>
            <a:spLocks noGrp="1" noChangeArrowheads="1"/>
          </p:cNvSpPr>
          <p:nvPr>
            <p:ph type="body" idx="1"/>
          </p:nvPr>
        </p:nvSpPr>
        <p:spPr>
          <a:xfrm>
            <a:off x="283742" y="426116"/>
            <a:ext cx="8229599" cy="5883203"/>
          </a:xfrm>
        </p:spPr>
        <p:txBody>
          <a:bodyPr>
            <a:normAutofit/>
          </a:bodyPr>
          <a:lstStyle/>
          <a:p>
            <a:pPr marL="69850" indent="0" eaLnBrk="1" hangingPunct="1">
              <a:buFont typeface="Wingdings 3" charset="2"/>
              <a:buNone/>
            </a:pPr>
            <a:r>
              <a:rPr lang="en-US" altLang="en-US" sz="2800" dirty="0">
                <a:hlinkClick r:id="rId2"/>
              </a:rPr>
              <a:t>www.suffolksendiass.co.uk</a:t>
            </a:r>
            <a:r>
              <a:rPr lang="en-US" altLang="en-US" sz="2800" dirty="0"/>
              <a:t> </a:t>
            </a:r>
          </a:p>
          <a:p>
            <a:pPr marL="69850" indent="0" eaLnBrk="1" hangingPunct="1">
              <a:buFont typeface="Wingdings 3" charset="2"/>
              <a:buNone/>
            </a:pPr>
            <a:r>
              <a:rPr lang="en-US" altLang="en-US" sz="2800" dirty="0">
                <a:hlinkClick r:id="rId3"/>
              </a:rPr>
              <a:t>enquiries@suffolksendiass.co.uk</a:t>
            </a:r>
            <a:r>
              <a:rPr lang="en-US" altLang="en-US" sz="2800" dirty="0"/>
              <a:t> </a:t>
            </a:r>
          </a:p>
          <a:p>
            <a:pPr marL="69850" indent="0" eaLnBrk="1" hangingPunct="1">
              <a:buFont typeface="Wingdings 3" charset="2"/>
              <a:buNone/>
            </a:pPr>
            <a:r>
              <a:rPr lang="en-US" altLang="en-US" sz="2800" dirty="0">
                <a:solidFill>
                  <a:srgbClr val="002060"/>
                </a:solidFill>
              </a:rPr>
              <a:t>Helpline:   01473 265210</a:t>
            </a:r>
          </a:p>
          <a:p>
            <a:pPr marL="69850" indent="0" eaLnBrk="1" hangingPunct="1">
              <a:buFont typeface="Wingdings 3" charset="2"/>
              <a:buNone/>
            </a:pPr>
            <a:endParaRPr lang="en-US" altLang="en-US" sz="2800" dirty="0">
              <a:solidFill>
                <a:srgbClr val="002060"/>
              </a:solidFill>
            </a:endParaRPr>
          </a:p>
          <a:p>
            <a:pPr marL="69850" indent="0" eaLnBrk="1" hangingPunct="1">
              <a:buFont typeface="Wingdings 3" charset="2"/>
              <a:buNone/>
            </a:pPr>
            <a:r>
              <a:rPr lang="en-US" altLang="en-US" sz="2800" dirty="0">
                <a:solidFill>
                  <a:srgbClr val="002060"/>
                </a:solidFill>
              </a:rPr>
              <a:t>Comments from Service Users:</a:t>
            </a:r>
          </a:p>
          <a:p>
            <a:pPr marL="69850" indent="0">
              <a:buNone/>
            </a:pPr>
            <a:r>
              <a:rPr lang="en-GB" sz="2800" dirty="0">
                <a:solidFill>
                  <a:srgbClr val="002060"/>
                </a:solidFill>
              </a:rPr>
              <a:t>Fantastic service!</a:t>
            </a:r>
          </a:p>
          <a:p>
            <a:pPr marL="69850" indent="0">
              <a:buNone/>
            </a:pPr>
            <a:r>
              <a:rPr lang="en-GB" sz="2800" dirty="0"/>
              <a:t>Very useful suggestions – directly relevant to my work.</a:t>
            </a:r>
          </a:p>
          <a:p>
            <a:pPr marL="69850" indent="0">
              <a:buNone/>
            </a:pPr>
            <a:r>
              <a:rPr lang="en-GB" sz="2800" dirty="0">
                <a:solidFill>
                  <a:srgbClr val="002060"/>
                </a:solidFill>
              </a:rPr>
              <a:t>Every question or query (no matter how small) is always responded to.</a:t>
            </a:r>
          </a:p>
          <a:p>
            <a:pPr marL="69850" indent="0">
              <a:buNone/>
            </a:pPr>
            <a:endParaRPr lang="en-GB" sz="2800" dirty="0"/>
          </a:p>
          <a:p>
            <a:pPr marL="69850" indent="0">
              <a:buNone/>
            </a:pPr>
            <a:endParaRPr lang="en-GB" sz="2800" dirty="0">
              <a:solidFill>
                <a:srgbClr val="002060"/>
              </a:solidFill>
            </a:endParaRPr>
          </a:p>
          <a:p>
            <a:pPr marL="69850" indent="0" eaLnBrk="1" hangingPunct="1">
              <a:buFont typeface="Wingdings 3" charset="2"/>
              <a:buNone/>
            </a:pPr>
            <a:endParaRPr lang="en-US" altLang="en-US" sz="2800" dirty="0">
              <a:solidFill>
                <a:srgbClr val="002060"/>
              </a:solidFill>
            </a:endParaRPr>
          </a:p>
          <a:p>
            <a:pPr marL="69850" indent="0" eaLnBrk="1" hangingPunct="1">
              <a:buFont typeface="Wingdings 3" charset="2"/>
              <a:buNone/>
            </a:pPr>
            <a:endParaRPr lang="en-US" altLang="en-US" sz="2800" dirty="0">
              <a:solidFill>
                <a:srgbClr val="002060"/>
              </a:solidFill>
            </a:endParaRPr>
          </a:p>
        </p:txBody>
      </p:sp>
    </p:spTree>
    <p:extLst>
      <p:ext uri="{BB962C8B-B14F-4D97-AF65-F5344CB8AC3E}">
        <p14:creationId xmlns:p14="http://schemas.microsoft.com/office/powerpoint/2010/main" val="230288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B92532D-9653-4D9C-A03E-4CE213CD88EC}"/>
              </a:ext>
            </a:extLst>
          </p:cNvPr>
          <p:cNvSpPr>
            <a:spLocks noGrp="1"/>
          </p:cNvSpPr>
          <p:nvPr>
            <p:ph type="title" idx="4294967295"/>
          </p:nvPr>
        </p:nvSpPr>
        <p:spPr>
          <a:xfrm>
            <a:off x="827584" y="458985"/>
            <a:ext cx="7704856" cy="5187752"/>
          </a:xfrm>
          <a:prstGeom prst="ellipse">
            <a:avLst/>
          </a:prstGeom>
          <a:solidFill>
            <a:srgbClr val="FFFF99"/>
          </a:solidFill>
          <a:ln w="25400"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500" b="0" i="0" u="none" strike="noStrike" kern="1200" cap="none" spc="0" normalizeH="0" baseline="0" noProof="0" dirty="0">
                <a:ln>
                  <a:noFill/>
                </a:ln>
                <a:solidFill>
                  <a:srgbClr val="002060"/>
                </a:solidFill>
                <a:effectLst/>
                <a:uLnTx/>
                <a:uFillTx/>
                <a:latin typeface="Lato" panose="020F0502020204030203" pitchFamily="34" charset="0"/>
                <a:ea typeface="+mn-ea"/>
                <a:cs typeface="+mn-cs"/>
              </a:rPr>
              <a:t>Thank you for taking part today.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4500" b="0" i="0" u="none" strike="noStrike" kern="1200" cap="none" spc="0" normalizeH="0" baseline="0" noProof="0" dirty="0">
              <a:ln>
                <a:noFill/>
              </a:ln>
              <a:solidFill>
                <a:srgbClr val="002060"/>
              </a:solidFill>
              <a:effectLst/>
              <a:uLnTx/>
              <a:uFillTx/>
              <a:latin typeface="Lato" panose="020F050202020403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500" b="0" i="0" u="none" strike="noStrike" kern="1200" cap="none" spc="0" normalizeH="0" baseline="0" noProof="0" dirty="0">
                <a:ln>
                  <a:noFill/>
                </a:ln>
                <a:solidFill>
                  <a:srgbClr val="002060"/>
                </a:solidFill>
                <a:effectLst/>
                <a:uLnTx/>
                <a:uFillTx/>
                <a:latin typeface="Lato" panose="020F0502020204030203" pitchFamily="34" charset="0"/>
                <a:ea typeface="+mn-ea"/>
                <a:cs typeface="+mn-cs"/>
              </a:rPr>
              <a:t>We really value your feedback  </a:t>
            </a:r>
            <a:r>
              <a:rPr kumimoji="0" lang="en-GB" altLang="en-US" sz="5500" b="0" i="0" u="none" strike="noStrike" kern="1200" cap="none" spc="0" normalizeH="0" baseline="0" noProof="0" dirty="0">
                <a:ln>
                  <a:noFill/>
                </a:ln>
                <a:solidFill>
                  <a:srgbClr val="002060"/>
                </a:solidFill>
                <a:effectLst/>
                <a:uLnTx/>
                <a:uFillTx/>
                <a:latin typeface="+mn-lt"/>
                <a:ea typeface="+mn-ea"/>
                <a:cs typeface="+mn-cs"/>
                <a:sym typeface="Wingdings" panose="05000000000000000000" pitchFamily="2" charset="2"/>
              </a:rPr>
              <a:t></a:t>
            </a:r>
            <a:endParaRPr kumimoji="0" lang="en-GB" altLang="en-US" sz="5500" b="0" i="0" u="none" strike="noStrike" kern="1200" cap="none" spc="0" normalizeH="0" baseline="0" noProof="0" dirty="0">
              <a:ln>
                <a:noFill/>
              </a:ln>
              <a:solidFill>
                <a:srgbClr val="00206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2057" name="Picture 7" descr="Image of SENDIAS logo"/>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78357"/>
            <a:ext cx="20447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1997805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3093E-B970-44DA-B4FE-1821F3BC6193}"/>
              </a:ext>
            </a:extLst>
          </p:cNvPr>
          <p:cNvSpPr>
            <a:spLocks noGrp="1"/>
          </p:cNvSpPr>
          <p:nvPr>
            <p:ph type="title"/>
          </p:nvPr>
        </p:nvSpPr>
        <p:spPr/>
        <p:txBody>
          <a:bodyPr>
            <a:normAutofit fontScale="90000"/>
          </a:bodyPr>
          <a:lstStyle/>
          <a:p>
            <a:r>
              <a:rPr lang="en-GB" dirty="0">
                <a:solidFill>
                  <a:schemeClr val="tx2"/>
                </a:solidFill>
                <a:latin typeface="Lato" panose="020F0502020204030203" pitchFamily="34" charset="0"/>
                <a:ea typeface="Tahoma" panose="020B0604030504040204" pitchFamily="34" charset="0"/>
                <a:cs typeface="Tahoma" panose="020B0604030504040204" pitchFamily="34" charset="0"/>
              </a:rPr>
              <a:t>The SEND Code of Practice says:</a:t>
            </a:r>
            <a:br>
              <a:rPr lang="en-GB" dirty="0">
                <a:solidFill>
                  <a:schemeClr val="tx2"/>
                </a:solidFill>
                <a:latin typeface="Lato" panose="020F0502020204030203" pitchFamily="34" charset="0"/>
                <a:ea typeface="Tahoma" panose="020B0604030504040204" pitchFamily="34" charset="0"/>
                <a:cs typeface="Tahoma" panose="020B0604030504040204" pitchFamily="34" charset="0"/>
              </a:rPr>
            </a:br>
            <a:endParaRPr lang="en-GB" dirty="0"/>
          </a:p>
        </p:txBody>
      </p:sp>
      <p:sp>
        <p:nvSpPr>
          <p:cNvPr id="5" name="Rectangle: Rounded Corners 4"/>
          <p:cNvSpPr/>
          <p:nvPr/>
        </p:nvSpPr>
        <p:spPr>
          <a:xfrm>
            <a:off x="611560" y="1772816"/>
            <a:ext cx="7920880" cy="4320479"/>
          </a:xfrm>
          <a:prstGeom prst="roundRect">
            <a:avLst/>
          </a:prstGeom>
          <a:solidFill>
            <a:srgbClr val="FFFF99"/>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7" indent="0">
              <a:lnSpc>
                <a:spcPct val="90000"/>
              </a:lnSpc>
              <a:spcBef>
                <a:spcPct val="20000"/>
              </a:spcBef>
              <a:buNone/>
              <a:defRPr/>
            </a:pPr>
            <a:endParaRPr lang="en-GB" sz="2800" i="1" dirty="0">
              <a:latin typeface="Lato" panose="020F0502020204030203" pitchFamily="34" charset="0"/>
            </a:endParaRPr>
          </a:p>
          <a:p>
            <a:pPr marL="109537" indent="0">
              <a:lnSpc>
                <a:spcPct val="90000"/>
              </a:lnSpc>
              <a:spcBef>
                <a:spcPct val="20000"/>
              </a:spcBef>
              <a:buNone/>
              <a:defRPr/>
            </a:pPr>
            <a:r>
              <a:rPr lang="en-GB" sz="2900" dirty="0">
                <a:solidFill>
                  <a:schemeClr val="tx2"/>
                </a:solidFill>
                <a:latin typeface="Lato" panose="020F0502020204030203" pitchFamily="34" charset="0"/>
                <a:ea typeface="Tahoma" panose="020B0604030504040204" pitchFamily="34" charset="0"/>
                <a:cs typeface="Tahoma" panose="020B0604030504040204" pitchFamily="34" charset="0"/>
              </a:rPr>
              <a:t>‘parents know their children best and it is important that all professionals listen and understand when parents express concerns about their child’s development. They should also listen to and address any concerns raised by children and young people themselves’.  </a:t>
            </a:r>
            <a:r>
              <a:rPr lang="en-GB" sz="27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GB" i="1" dirty="0">
                <a:solidFill>
                  <a:srgbClr val="002060"/>
                </a:solidFill>
              </a:rPr>
              <a:t>	</a:t>
            </a:r>
          </a:p>
          <a:p>
            <a:pPr marL="109537" indent="0">
              <a:lnSpc>
                <a:spcPct val="90000"/>
              </a:lnSpc>
              <a:spcBef>
                <a:spcPct val="20000"/>
              </a:spcBef>
              <a:buNone/>
              <a:defRPr/>
            </a:pPr>
            <a:endParaRPr lang="en-GB" sz="1000" i="1" dirty="0">
              <a:solidFill>
                <a:srgbClr val="002060"/>
              </a:solidFill>
            </a:endParaRPr>
          </a:p>
          <a:p>
            <a:pPr marL="109537" indent="0">
              <a:lnSpc>
                <a:spcPct val="90000"/>
              </a:lnSpc>
              <a:spcBef>
                <a:spcPct val="20000"/>
              </a:spcBef>
              <a:buNone/>
              <a:defRPr/>
            </a:pPr>
            <a:r>
              <a:rPr lang="en-GB" sz="3000" i="1" dirty="0">
                <a:solidFill>
                  <a:srgbClr val="002060"/>
                </a:solidFill>
              </a:rPr>
              <a:t>	</a:t>
            </a:r>
            <a:r>
              <a:rPr lang="en-GB" sz="2500" dirty="0">
                <a:solidFill>
                  <a:schemeClr val="tx2"/>
                </a:solidFill>
              </a:rPr>
              <a:t>               </a:t>
            </a:r>
            <a:r>
              <a:rPr lang="en-GB" sz="2500" dirty="0">
                <a:solidFill>
                  <a:schemeClr val="tx2"/>
                </a:solidFill>
                <a:latin typeface="Lato" panose="020F0502020204030203" pitchFamily="34" charset="0"/>
              </a:rPr>
              <a:t>SEND Code of Practice Section 6.20</a:t>
            </a:r>
          </a:p>
          <a:p>
            <a:pPr marL="109537" indent="0">
              <a:lnSpc>
                <a:spcPct val="90000"/>
              </a:lnSpc>
              <a:spcBef>
                <a:spcPct val="20000"/>
              </a:spcBef>
              <a:buNone/>
              <a:defRPr/>
            </a:pPr>
            <a:endParaRPr lang="en-GB" sz="2000" i="1" dirty="0"/>
          </a:p>
        </p:txBody>
      </p:sp>
    </p:spTree>
    <p:extLst>
      <p:ext uri="{BB962C8B-B14F-4D97-AF65-F5344CB8AC3E}">
        <p14:creationId xmlns:p14="http://schemas.microsoft.com/office/powerpoint/2010/main" val="2633518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8F7377F-ED00-4E5D-9630-57F7D4E98254}"/>
              </a:ext>
            </a:extLst>
          </p:cNvPr>
          <p:cNvSpPr/>
          <p:nvPr/>
        </p:nvSpPr>
        <p:spPr>
          <a:xfrm>
            <a:off x="611560" y="1268760"/>
            <a:ext cx="7920880" cy="5184576"/>
          </a:xfrm>
          <a:prstGeom prst="roundRect">
            <a:avLst/>
          </a:prstGeom>
          <a:solidFill>
            <a:srgbClr val="FFFF99"/>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7050" indent="-457200">
              <a:buFont typeface="Arial" panose="020B0604020202020204" pitchFamily="34" charset="0"/>
              <a:buChar char="•"/>
            </a:pPr>
            <a:r>
              <a:rPr lang="en-US" altLang="en-US" sz="2700" dirty="0">
                <a:solidFill>
                  <a:schemeClr val="tx2"/>
                </a:solidFill>
                <a:latin typeface="Lato" panose="020F0502020204030203" pitchFamily="34" charset="0"/>
                <a:ea typeface="Tahoma" panose="020B0604030504040204" pitchFamily="34" charset="0"/>
                <a:cs typeface="Tahoma" panose="020B0604030504040204" pitchFamily="34" charset="0"/>
              </a:rPr>
              <a:t>Key ingredients of a positive meeting or conversation</a:t>
            </a:r>
          </a:p>
          <a:p>
            <a:pPr marL="69850"/>
            <a:endParaRPr lang="en-US" altLang="en-US" sz="800" dirty="0">
              <a:solidFill>
                <a:schemeClr val="tx2"/>
              </a:solidFill>
              <a:latin typeface="Lato" panose="020F0502020204030203" pitchFamily="34" charset="0"/>
              <a:ea typeface="Tahoma" panose="020B0604030504040204" pitchFamily="34" charset="0"/>
              <a:cs typeface="Tahoma" panose="020B0604030504040204" pitchFamily="34" charset="0"/>
            </a:endParaRPr>
          </a:p>
          <a:p>
            <a:pPr marL="527050" indent="-457200">
              <a:buFont typeface="Arial" panose="020B0604020202020204" pitchFamily="34" charset="0"/>
              <a:buChar char="•"/>
            </a:pPr>
            <a:r>
              <a:rPr lang="en-US" altLang="en-US" sz="2700" dirty="0">
                <a:solidFill>
                  <a:schemeClr val="tx2"/>
                </a:solidFill>
                <a:latin typeface="Lato" panose="020F0502020204030203" pitchFamily="34" charset="0"/>
                <a:ea typeface="Tahoma" panose="020B0604030504040204" pitchFamily="34" charset="0"/>
                <a:cs typeface="Tahoma" panose="020B0604030504040204" pitchFamily="34" charset="0"/>
              </a:rPr>
              <a:t>Underlying causes for a parent’s stress, distress or anger</a:t>
            </a:r>
          </a:p>
          <a:p>
            <a:pPr marL="69850"/>
            <a:endParaRPr lang="en-US" altLang="en-US" sz="800" dirty="0">
              <a:solidFill>
                <a:schemeClr val="tx2"/>
              </a:solidFill>
              <a:latin typeface="Lato" panose="020F0502020204030203" pitchFamily="34" charset="0"/>
              <a:cs typeface="Arial" panose="020B0604020202020204" pitchFamily="34" charset="0"/>
            </a:endParaRPr>
          </a:p>
          <a:p>
            <a:pPr marL="457200" indent="-457200">
              <a:spcBef>
                <a:spcPct val="20000"/>
              </a:spcBef>
              <a:buFont typeface="Arial" panose="020B0604020202020204" pitchFamily="34" charset="0"/>
              <a:buChar char="•"/>
            </a:pPr>
            <a:r>
              <a:rPr lang="en-GB" altLang="en-US" sz="2700" dirty="0">
                <a:solidFill>
                  <a:schemeClr val="tx2"/>
                </a:solidFill>
                <a:latin typeface="Lato" panose="020F0502020204030203" pitchFamily="34" charset="0"/>
                <a:ea typeface="Tahoma" panose="020B0604030504040204" pitchFamily="34" charset="0"/>
                <a:cs typeface="Tahoma" panose="020B0604030504040204" pitchFamily="34" charset="0"/>
              </a:rPr>
              <a:t>Practical approaches for positive communication with parents in meetings, conversations </a:t>
            </a:r>
            <a:r>
              <a:rPr lang="en-GB" altLang="en-US" sz="2700">
                <a:solidFill>
                  <a:schemeClr val="tx2"/>
                </a:solidFill>
                <a:latin typeface="Lato" panose="020F0502020204030203" pitchFamily="34" charset="0"/>
                <a:ea typeface="Tahoma" panose="020B0604030504040204" pitchFamily="34" charset="0"/>
                <a:cs typeface="Tahoma" panose="020B0604030504040204" pitchFamily="34" charset="0"/>
              </a:rPr>
              <a:t>and emails and </a:t>
            </a:r>
            <a:r>
              <a:rPr lang="en-GB" altLang="en-US" sz="2700" dirty="0">
                <a:solidFill>
                  <a:schemeClr val="tx2"/>
                </a:solidFill>
                <a:latin typeface="Lato" panose="020F0502020204030203" pitchFamily="34" charset="0"/>
                <a:ea typeface="Tahoma" panose="020B0604030504040204" pitchFamily="34" charset="0"/>
                <a:cs typeface="Tahoma" panose="020B0604030504040204" pitchFamily="34" charset="0"/>
              </a:rPr>
              <a:t>to support them </a:t>
            </a:r>
            <a:r>
              <a:rPr lang="en-GB" altLang="en-US" sz="2700">
                <a:solidFill>
                  <a:schemeClr val="tx2"/>
                </a:solidFill>
                <a:latin typeface="Lato" panose="020F0502020204030203" pitchFamily="34" charset="0"/>
                <a:ea typeface="Tahoma" panose="020B0604030504040204" pitchFamily="34" charset="0"/>
                <a:cs typeface="Tahoma" panose="020B0604030504040204" pitchFamily="34" charset="0"/>
              </a:rPr>
              <a:t>to participate.</a:t>
            </a:r>
            <a:endParaRPr lang="en-GB" sz="1000" dirty="0">
              <a:solidFill>
                <a:schemeClr val="tx2"/>
              </a:solidFill>
              <a:latin typeface="Lato" panose="020F0502020204030203" pitchFamily="34" charset="0"/>
              <a:ea typeface="Tahoma" panose="020B0604030504040204" pitchFamily="34" charset="0"/>
              <a:cs typeface="Tahoma" panose="020B0604030504040204" pitchFamily="34" charset="0"/>
            </a:endParaRPr>
          </a:p>
          <a:p>
            <a:pPr>
              <a:spcBef>
                <a:spcPct val="20000"/>
              </a:spcBef>
            </a:pPr>
            <a:r>
              <a:rPr lang="en-GB" sz="3000" dirty="0">
                <a:solidFill>
                  <a:schemeClr val="tx2"/>
                </a:solidFill>
                <a:latin typeface="Lato" panose="020F0502020204030203" pitchFamily="34" charset="0"/>
                <a:ea typeface="Tahoma" panose="020B0604030504040204" pitchFamily="34" charset="0"/>
                <a:cs typeface="Tahoma" panose="020B0604030504040204" pitchFamily="34" charset="0"/>
              </a:rPr>
              <a:t>      </a:t>
            </a:r>
            <a:r>
              <a:rPr lang="en-GB" sz="2700" dirty="0">
                <a:solidFill>
                  <a:schemeClr val="tx2"/>
                </a:solidFill>
                <a:latin typeface="Lato" panose="020F0502020204030203" pitchFamily="34" charset="0"/>
                <a:ea typeface="Tahoma" panose="020B0604030504040204" pitchFamily="34" charset="0"/>
                <a:cs typeface="Tahoma" panose="020B0604030504040204" pitchFamily="34" charset="0"/>
              </a:rPr>
              <a:t>Focus on preparation today.</a:t>
            </a:r>
          </a:p>
          <a:p>
            <a:pPr>
              <a:spcBef>
                <a:spcPct val="20000"/>
              </a:spcBef>
            </a:pPr>
            <a:endParaRPr lang="en-GB" sz="800" dirty="0">
              <a:solidFill>
                <a:schemeClr val="tx2"/>
              </a:solidFill>
              <a:latin typeface="Lato" panose="020F0502020204030203" pitchFamily="34" charset="0"/>
              <a:ea typeface="Tahoma" panose="020B0604030504040204" pitchFamily="34" charset="0"/>
              <a:cs typeface="Tahoma" panose="020B0604030504040204" pitchFamily="34" charset="0"/>
            </a:endParaRPr>
          </a:p>
          <a:p>
            <a:pPr>
              <a:spcBef>
                <a:spcPct val="20000"/>
              </a:spcBef>
            </a:pPr>
            <a:r>
              <a:rPr lang="en-GB" sz="2700" dirty="0">
                <a:solidFill>
                  <a:schemeClr val="tx2"/>
                </a:solidFill>
                <a:latin typeface="Lato" panose="020F0502020204030203" pitchFamily="34" charset="0"/>
                <a:ea typeface="Tahoma" panose="020B0604030504040204" pitchFamily="34" charset="0"/>
                <a:cs typeface="Tahoma" panose="020B0604030504040204" pitchFamily="34" charset="0"/>
              </a:rPr>
              <a:t>       We’ll email you the slides &amp; helpful links.</a:t>
            </a:r>
            <a:endParaRPr lang="en-GB" sz="2700" dirty="0">
              <a:solidFill>
                <a:srgbClr val="002060"/>
              </a:solidFill>
              <a:latin typeface="Lato" panose="020F0502020204030203" pitchFamily="34" charset="0"/>
            </a:endParaRPr>
          </a:p>
        </p:txBody>
      </p:sp>
      <p:sp>
        <p:nvSpPr>
          <p:cNvPr id="2" name="Title 1">
            <a:extLst>
              <a:ext uri="{FF2B5EF4-FFF2-40B4-BE49-F238E27FC236}">
                <a16:creationId xmlns:a16="http://schemas.microsoft.com/office/drawing/2014/main" id="{F03DF03C-1134-416B-BD50-086937CCB562}"/>
              </a:ext>
            </a:extLst>
          </p:cNvPr>
          <p:cNvSpPr>
            <a:spLocks noGrp="1"/>
          </p:cNvSpPr>
          <p:nvPr>
            <p:ph type="title"/>
          </p:nvPr>
        </p:nvSpPr>
        <p:spPr/>
        <p:txBody>
          <a:bodyPr>
            <a:normAutofit fontScale="90000"/>
          </a:bodyPr>
          <a:lstStyle/>
          <a:p>
            <a:r>
              <a:rPr lang="en-GB" dirty="0">
                <a:solidFill>
                  <a:schemeClr val="tx2"/>
                </a:solidFill>
                <a:latin typeface="Lato" panose="020F0502020204030203" pitchFamily="34" charset="0"/>
                <a:ea typeface="Tahoma" panose="020B0604030504040204" pitchFamily="34" charset="0"/>
                <a:cs typeface="Tahoma" panose="020B0604030504040204" pitchFamily="34" charset="0"/>
              </a:rPr>
              <a:t>In this session we will explore:</a:t>
            </a:r>
            <a:br>
              <a:rPr lang="en-GB" dirty="0">
                <a:solidFill>
                  <a:schemeClr val="tx2"/>
                </a:solidFill>
                <a:latin typeface="Lato" panose="020F0502020204030203" pitchFamily="34" charset="0"/>
                <a:ea typeface="Tahoma" panose="020B0604030504040204" pitchFamily="34" charset="0"/>
                <a:cs typeface="Tahoma" panose="020B0604030504040204" pitchFamily="34" charset="0"/>
              </a:rPr>
            </a:br>
            <a:endParaRPr lang="en-GB" dirty="0"/>
          </a:p>
        </p:txBody>
      </p:sp>
    </p:spTree>
    <p:extLst>
      <p:ext uri="{BB962C8B-B14F-4D97-AF65-F5344CB8AC3E}">
        <p14:creationId xmlns:p14="http://schemas.microsoft.com/office/powerpoint/2010/main" val="896281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29F6D-BF4B-4DED-9807-878F4B268896}"/>
              </a:ext>
            </a:extLst>
          </p:cNvPr>
          <p:cNvSpPr>
            <a:spLocks noGrp="1"/>
          </p:cNvSpPr>
          <p:nvPr>
            <p:ph type="title"/>
          </p:nvPr>
        </p:nvSpPr>
        <p:spPr>
          <a:xfrm>
            <a:off x="457200" y="274638"/>
            <a:ext cx="8085408" cy="452604"/>
          </a:xfrm>
        </p:spPr>
        <p:txBody>
          <a:bodyPr>
            <a:normAutofit fontScale="90000"/>
          </a:bodyPr>
          <a:lstStyle/>
          <a:p>
            <a:r>
              <a:rPr lang="en-GB" dirty="0" err="1"/>
              <a:t>Jamboard</a:t>
            </a:r>
            <a:endParaRPr lang="en-GB" dirty="0"/>
          </a:p>
        </p:txBody>
      </p:sp>
      <p:sp>
        <p:nvSpPr>
          <p:cNvPr id="11" name="Rectangle: Rounded Corners 10">
            <a:extLst>
              <a:ext uri="{FF2B5EF4-FFF2-40B4-BE49-F238E27FC236}">
                <a16:creationId xmlns:a16="http://schemas.microsoft.com/office/drawing/2014/main" id="{FC3C08B2-4864-42C9-A83C-A2DEEF70D2FA}"/>
              </a:ext>
            </a:extLst>
          </p:cNvPr>
          <p:cNvSpPr/>
          <p:nvPr/>
        </p:nvSpPr>
        <p:spPr>
          <a:xfrm>
            <a:off x="529296" y="826108"/>
            <a:ext cx="8085408" cy="2190777"/>
          </a:xfrm>
          <a:prstGeom prst="roundRect">
            <a:avLst/>
          </a:prstGeom>
          <a:solidFill>
            <a:srgbClr val="FFFF99"/>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7" indent="0">
              <a:lnSpc>
                <a:spcPct val="90000"/>
              </a:lnSpc>
              <a:spcBef>
                <a:spcPct val="20000"/>
              </a:spcBef>
              <a:buNone/>
              <a:defRPr/>
            </a:pPr>
            <a:endParaRPr lang="en-GB" sz="3000" i="1" dirty="0"/>
          </a:p>
          <a:p>
            <a:pPr marL="109537" indent="0" algn="ctr">
              <a:lnSpc>
                <a:spcPct val="90000"/>
              </a:lnSpc>
              <a:spcBef>
                <a:spcPct val="20000"/>
              </a:spcBef>
              <a:buNone/>
              <a:defRPr/>
            </a:pPr>
            <a:r>
              <a:rPr lang="en-GB" sz="3000" i="1" dirty="0">
                <a:solidFill>
                  <a:srgbClr val="002060"/>
                </a:solidFill>
              </a:rPr>
              <a:t> 	</a:t>
            </a:r>
          </a:p>
          <a:p>
            <a:pPr marL="109537" indent="0" algn="ctr">
              <a:lnSpc>
                <a:spcPct val="90000"/>
              </a:lnSpc>
              <a:spcBef>
                <a:spcPct val="20000"/>
              </a:spcBef>
              <a:buNone/>
              <a:defRPr/>
            </a:pPr>
            <a:r>
              <a:rPr lang="en-GB" altLang="en-US" sz="3000" dirty="0">
                <a:solidFill>
                  <a:schemeClr val="tx2"/>
                </a:solidFill>
                <a:latin typeface="Lato" panose="020F0502020204030203" pitchFamily="34" charset="0"/>
                <a:ea typeface="Tahoma" panose="020B0604030504040204" pitchFamily="34" charset="0"/>
                <a:cs typeface="Tahoma" panose="020B0604030504040204" pitchFamily="34" charset="0"/>
              </a:rPr>
              <a:t>Think of a positive meeting or conversation that you have had recently.</a:t>
            </a:r>
          </a:p>
          <a:p>
            <a:pPr algn="ctr">
              <a:spcBef>
                <a:spcPct val="50000"/>
              </a:spcBef>
            </a:pPr>
            <a:r>
              <a:rPr lang="en-GB" altLang="en-US" sz="3000" dirty="0">
                <a:solidFill>
                  <a:schemeClr val="tx2"/>
                </a:solidFill>
                <a:latin typeface="Lato" panose="020F0502020204030203" pitchFamily="34" charset="0"/>
                <a:ea typeface="Tahoma" panose="020B0604030504040204" pitchFamily="34" charset="0"/>
                <a:cs typeface="Tahoma" panose="020B0604030504040204" pitchFamily="34" charset="0"/>
              </a:rPr>
              <a:t>What do you think made it go well?</a:t>
            </a:r>
          </a:p>
          <a:p>
            <a:pPr marL="109537" indent="0">
              <a:lnSpc>
                <a:spcPct val="90000"/>
              </a:lnSpc>
              <a:spcBef>
                <a:spcPct val="20000"/>
              </a:spcBef>
              <a:buNone/>
              <a:defRPr/>
            </a:pPr>
            <a:endParaRPr lang="en-GB" sz="3700" i="1" dirty="0">
              <a:solidFill>
                <a:srgbClr val="002060"/>
              </a:solidFill>
            </a:endParaRPr>
          </a:p>
          <a:p>
            <a:pPr marL="109537" indent="0">
              <a:lnSpc>
                <a:spcPct val="90000"/>
              </a:lnSpc>
              <a:spcBef>
                <a:spcPct val="20000"/>
              </a:spcBef>
              <a:buNone/>
              <a:defRPr/>
            </a:pPr>
            <a:r>
              <a:rPr lang="en-GB" sz="3000" i="1" dirty="0">
                <a:solidFill>
                  <a:srgbClr val="002060"/>
                </a:solidFill>
              </a:rPr>
              <a:t>	</a:t>
            </a:r>
            <a:endParaRPr lang="en-GB" sz="2000" i="1" dirty="0"/>
          </a:p>
        </p:txBody>
      </p:sp>
      <p:sp>
        <p:nvSpPr>
          <p:cNvPr id="4" name="Rectangle: Rounded Corners 3">
            <a:extLst>
              <a:ext uri="{FF2B5EF4-FFF2-40B4-BE49-F238E27FC236}">
                <a16:creationId xmlns:a16="http://schemas.microsoft.com/office/drawing/2014/main" id="{97E88BCA-81BC-4271-8AC3-BD420DA1AF7B}"/>
              </a:ext>
            </a:extLst>
          </p:cNvPr>
          <p:cNvSpPr/>
          <p:nvPr/>
        </p:nvSpPr>
        <p:spPr>
          <a:xfrm>
            <a:off x="529296" y="3284984"/>
            <a:ext cx="8085408" cy="1800200"/>
          </a:xfrm>
          <a:prstGeom prst="roundRect">
            <a:avLst/>
          </a:prstGeom>
          <a:solidFill>
            <a:srgbClr val="FFFF99"/>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7" indent="0">
              <a:lnSpc>
                <a:spcPct val="90000"/>
              </a:lnSpc>
              <a:spcBef>
                <a:spcPct val="20000"/>
              </a:spcBef>
              <a:buNone/>
              <a:defRPr/>
            </a:pPr>
            <a:endParaRPr lang="en-GB" sz="3000" i="1" dirty="0"/>
          </a:p>
          <a:p>
            <a:pPr marL="109537" indent="0">
              <a:lnSpc>
                <a:spcPct val="90000"/>
              </a:lnSpc>
              <a:spcBef>
                <a:spcPct val="20000"/>
              </a:spcBef>
              <a:buNone/>
              <a:defRPr/>
            </a:pPr>
            <a:r>
              <a:rPr lang="en-GB" sz="3000" i="1" dirty="0">
                <a:solidFill>
                  <a:srgbClr val="002060"/>
                </a:solidFill>
              </a:rPr>
              <a:t> 		</a:t>
            </a:r>
          </a:p>
          <a:p>
            <a:pPr marL="109537" indent="0">
              <a:lnSpc>
                <a:spcPct val="90000"/>
              </a:lnSpc>
              <a:spcBef>
                <a:spcPct val="20000"/>
              </a:spcBef>
              <a:buNone/>
              <a:defRPr/>
            </a:pPr>
            <a:r>
              <a:rPr lang="en-GB" altLang="en-US" sz="3000" dirty="0">
                <a:solidFill>
                  <a:schemeClr val="tx2"/>
                </a:solidFill>
                <a:latin typeface="Lato" panose="020F0502020204030203" pitchFamily="34" charset="0"/>
                <a:ea typeface="Tahoma" panose="020B0604030504040204" pitchFamily="34" charset="0"/>
                <a:cs typeface="Tahoma" panose="020B0604030504040204" pitchFamily="34" charset="0"/>
              </a:rPr>
              <a:t>What helped you feel comfortable regarding the exchange of information, the environment and timings?</a:t>
            </a:r>
          </a:p>
          <a:p>
            <a:pPr marL="109537" indent="0">
              <a:lnSpc>
                <a:spcPct val="90000"/>
              </a:lnSpc>
              <a:spcBef>
                <a:spcPct val="20000"/>
              </a:spcBef>
              <a:buNone/>
              <a:defRPr/>
            </a:pPr>
            <a:endParaRPr lang="en-GB" sz="3700" i="1" dirty="0">
              <a:solidFill>
                <a:srgbClr val="002060"/>
              </a:solidFill>
            </a:endParaRPr>
          </a:p>
          <a:p>
            <a:pPr marL="109537" indent="0">
              <a:lnSpc>
                <a:spcPct val="90000"/>
              </a:lnSpc>
              <a:spcBef>
                <a:spcPct val="20000"/>
              </a:spcBef>
              <a:buNone/>
              <a:defRPr/>
            </a:pPr>
            <a:r>
              <a:rPr lang="en-GB" sz="3000" i="1" dirty="0">
                <a:solidFill>
                  <a:srgbClr val="002060"/>
                </a:solidFill>
              </a:rPr>
              <a:t>	</a:t>
            </a:r>
            <a:endParaRPr lang="en-GB" sz="2000" i="1" dirty="0"/>
          </a:p>
        </p:txBody>
      </p:sp>
      <p:sp>
        <p:nvSpPr>
          <p:cNvPr id="5" name="Rectangle: Rounded Corners 4">
            <a:extLst>
              <a:ext uri="{FF2B5EF4-FFF2-40B4-BE49-F238E27FC236}">
                <a16:creationId xmlns:a16="http://schemas.microsoft.com/office/drawing/2014/main" id="{2653436E-3E4D-4552-B7BD-86B9BEDDCDF9}"/>
              </a:ext>
            </a:extLst>
          </p:cNvPr>
          <p:cNvSpPr/>
          <p:nvPr/>
        </p:nvSpPr>
        <p:spPr>
          <a:xfrm>
            <a:off x="529296" y="5375594"/>
            <a:ext cx="8085408" cy="1030424"/>
          </a:xfrm>
          <a:prstGeom prst="roundRect">
            <a:avLst/>
          </a:prstGeom>
          <a:solidFill>
            <a:srgbClr val="FFFF99"/>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7" indent="0">
              <a:lnSpc>
                <a:spcPct val="90000"/>
              </a:lnSpc>
              <a:spcBef>
                <a:spcPct val="20000"/>
              </a:spcBef>
              <a:buNone/>
              <a:defRPr/>
            </a:pPr>
            <a:endParaRPr lang="en-GB" sz="3000" i="1" dirty="0"/>
          </a:p>
          <a:p>
            <a:pPr marL="109537" indent="0">
              <a:lnSpc>
                <a:spcPct val="90000"/>
              </a:lnSpc>
              <a:spcBef>
                <a:spcPct val="20000"/>
              </a:spcBef>
              <a:buNone/>
              <a:defRPr/>
            </a:pPr>
            <a:r>
              <a:rPr lang="en-GB" sz="3000" i="1" dirty="0">
                <a:solidFill>
                  <a:srgbClr val="002060"/>
                </a:solidFill>
              </a:rPr>
              <a:t> 		</a:t>
            </a:r>
          </a:p>
          <a:p>
            <a:pPr marL="109537" indent="0">
              <a:lnSpc>
                <a:spcPct val="90000"/>
              </a:lnSpc>
              <a:spcBef>
                <a:spcPct val="20000"/>
              </a:spcBef>
              <a:buNone/>
              <a:defRPr/>
            </a:pPr>
            <a:r>
              <a:rPr lang="en-GB" altLang="en-US" sz="3000" dirty="0">
                <a:solidFill>
                  <a:schemeClr val="tx2"/>
                </a:solidFill>
                <a:latin typeface="Lato" panose="020F0502020204030203" pitchFamily="34" charset="0"/>
                <a:ea typeface="Tahoma" panose="020B0604030504040204" pitchFamily="34" charset="0"/>
                <a:cs typeface="Tahoma" panose="020B0604030504040204" pitchFamily="34" charset="0"/>
              </a:rPr>
              <a:t>What helped you feel calm and in control?</a:t>
            </a:r>
          </a:p>
          <a:p>
            <a:pPr marL="109537" indent="0">
              <a:lnSpc>
                <a:spcPct val="90000"/>
              </a:lnSpc>
              <a:spcBef>
                <a:spcPct val="20000"/>
              </a:spcBef>
              <a:buNone/>
              <a:defRPr/>
            </a:pPr>
            <a:endParaRPr lang="en-GB" sz="3700" i="1" dirty="0">
              <a:solidFill>
                <a:srgbClr val="002060"/>
              </a:solidFill>
              <a:latin typeface="Lato" panose="020F0502020204030203" pitchFamily="34" charset="0"/>
            </a:endParaRPr>
          </a:p>
          <a:p>
            <a:pPr marL="109537" indent="0">
              <a:lnSpc>
                <a:spcPct val="90000"/>
              </a:lnSpc>
              <a:spcBef>
                <a:spcPct val="20000"/>
              </a:spcBef>
              <a:buNone/>
              <a:defRPr/>
            </a:pPr>
            <a:r>
              <a:rPr lang="en-GB" sz="3000" i="1" dirty="0">
                <a:solidFill>
                  <a:srgbClr val="002060"/>
                </a:solidFill>
              </a:rPr>
              <a:t>	</a:t>
            </a:r>
            <a:endParaRPr lang="en-GB" sz="2000" i="1" dirty="0"/>
          </a:p>
        </p:txBody>
      </p:sp>
    </p:spTree>
    <p:extLst>
      <p:ext uri="{BB962C8B-B14F-4D97-AF65-F5344CB8AC3E}">
        <p14:creationId xmlns:p14="http://schemas.microsoft.com/office/powerpoint/2010/main" val="678507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59BD-DC09-4958-8743-4D3A3F3D0E3B}"/>
              </a:ext>
            </a:extLst>
          </p:cNvPr>
          <p:cNvSpPr>
            <a:spLocks noGrp="1"/>
          </p:cNvSpPr>
          <p:nvPr>
            <p:ph type="title"/>
          </p:nvPr>
        </p:nvSpPr>
        <p:spPr>
          <a:xfrm>
            <a:off x="457200" y="4725144"/>
            <a:ext cx="8229600" cy="1143000"/>
          </a:xfrm>
        </p:spPr>
        <p:txBody>
          <a:bodyPr>
            <a:normAutofit fontScale="90000"/>
          </a:bodyPr>
          <a:lstStyle/>
          <a:p>
            <a:r>
              <a:rPr lang="en-GB" dirty="0"/>
              <a:t>Why might a parent arrive at a meeting or face you in a conversation looking stressed or angry?</a:t>
            </a:r>
          </a:p>
        </p:txBody>
      </p:sp>
      <p:sp>
        <p:nvSpPr>
          <p:cNvPr id="5" name="Explosion: 14 Points 4" descr="Decorative bubble with the word stress written in bold. ">
            <a:extLst>
              <a:ext uri="{FF2B5EF4-FFF2-40B4-BE49-F238E27FC236}">
                <a16:creationId xmlns:a16="http://schemas.microsoft.com/office/drawing/2014/main" id="{DE5DE4BE-ABBF-495F-9F0A-8F2FC509AAC3}"/>
              </a:ext>
            </a:extLst>
          </p:cNvPr>
          <p:cNvSpPr/>
          <p:nvPr/>
        </p:nvSpPr>
        <p:spPr>
          <a:xfrm>
            <a:off x="323528" y="135660"/>
            <a:ext cx="5838214" cy="3643184"/>
          </a:xfrm>
          <a:prstGeom prst="irregularSeal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t> </a:t>
            </a:r>
          </a:p>
          <a:p>
            <a:pPr algn="ctr"/>
            <a:endParaRPr lang="en-GB" sz="800" b="1" dirty="0">
              <a:solidFill>
                <a:srgbClr val="FF0000"/>
              </a:solidFill>
              <a:latin typeface="Gill Sans Ultra Bold" panose="020B0A02020104020203" pitchFamily="34" charset="0"/>
            </a:endParaRPr>
          </a:p>
          <a:p>
            <a:pPr algn="ctr"/>
            <a:endParaRPr lang="en-GB" sz="800" b="1" dirty="0">
              <a:solidFill>
                <a:srgbClr val="FF0000"/>
              </a:solidFill>
              <a:latin typeface="Gill Sans Ultra Bold" panose="020B0A02020104020203" pitchFamily="34" charset="0"/>
            </a:endParaRPr>
          </a:p>
          <a:p>
            <a:pPr algn="ctr"/>
            <a:endParaRPr lang="en-GB" sz="800" b="1" dirty="0">
              <a:solidFill>
                <a:srgbClr val="FF0000"/>
              </a:solidFill>
              <a:latin typeface="Gill Sans Ultra Bold" panose="020B0A02020104020203" pitchFamily="34" charset="0"/>
            </a:endParaRPr>
          </a:p>
          <a:p>
            <a:pPr algn="ctr"/>
            <a:r>
              <a:rPr lang="en-GB" sz="4000" b="1" dirty="0">
                <a:solidFill>
                  <a:srgbClr val="FF0000"/>
                </a:solidFill>
                <a:latin typeface="Gill Sans Ultra Bold" panose="020B0A02020104020203" pitchFamily="34" charset="0"/>
              </a:rPr>
              <a:t>STRESS</a:t>
            </a:r>
            <a:endParaRPr lang="en-GB" sz="4000" dirty="0">
              <a:solidFill>
                <a:srgbClr val="FF0000"/>
              </a:solidFill>
              <a:latin typeface="Arial" panose="020B0604020202020204" pitchFamily="34" charset="0"/>
              <a:cs typeface="Arial" panose="020B0604020202020204" pitchFamily="34" charset="0"/>
            </a:endParaRPr>
          </a:p>
          <a:p>
            <a:pPr algn="ctr"/>
            <a:endParaRPr lang="en-GB" dirty="0"/>
          </a:p>
        </p:txBody>
      </p:sp>
      <p:pic>
        <p:nvPicPr>
          <p:cNvPr id="16" name="Picture 15" descr="Decorate image of a man looking stressed">
            <a:extLst>
              <a:ext uri="{FF2B5EF4-FFF2-40B4-BE49-F238E27FC236}">
                <a16:creationId xmlns:a16="http://schemas.microsoft.com/office/drawing/2014/main" id="{E31A430A-5FF9-4F11-B780-81AB8F48E9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56724">
            <a:off x="6174617" y="340894"/>
            <a:ext cx="1877275" cy="1407957"/>
          </a:xfrm>
          <a:prstGeom prst="rect">
            <a:avLst/>
          </a:prstGeom>
          <a:ln w="15875">
            <a:solidFill>
              <a:schemeClr val="accent1"/>
            </a:solidFill>
          </a:ln>
        </p:spPr>
      </p:pic>
      <p:pic>
        <p:nvPicPr>
          <p:cNvPr id="12" name="Picture 11" descr="Decorative image of a woman looking angry">
            <a:extLst>
              <a:ext uri="{FF2B5EF4-FFF2-40B4-BE49-F238E27FC236}">
                <a16:creationId xmlns:a16="http://schemas.microsoft.com/office/drawing/2014/main" id="{8344495A-9710-453F-836C-509692FA1910}"/>
              </a:ext>
            </a:extLst>
          </p:cNvPr>
          <p:cNvPicPr>
            <a:picLocks noChangeAspect="1"/>
          </p:cNvPicPr>
          <p:nvPr/>
        </p:nvPicPr>
        <p:blipFill rotWithShape="1">
          <a:blip r:embed="rId4"/>
          <a:srcRect l="34427" t="58012" r="57509" b="23400"/>
          <a:stretch/>
        </p:blipFill>
        <p:spPr>
          <a:xfrm rot="21293646">
            <a:off x="5086502" y="1891747"/>
            <a:ext cx="1537341" cy="1921536"/>
          </a:xfrm>
          <a:prstGeom prst="rect">
            <a:avLst/>
          </a:prstGeom>
          <a:ln w="19050">
            <a:solidFill>
              <a:schemeClr val="accent1"/>
            </a:solidFill>
          </a:ln>
        </p:spPr>
      </p:pic>
      <p:pic>
        <p:nvPicPr>
          <p:cNvPr id="3" name="Picture 2" descr="Decorative image of a woman looking angry">
            <a:extLst>
              <a:ext uri="{FF2B5EF4-FFF2-40B4-BE49-F238E27FC236}">
                <a16:creationId xmlns:a16="http://schemas.microsoft.com/office/drawing/2014/main" id="{66A46E2E-C2D6-4A4A-BA4E-4FB7183648F6}"/>
              </a:ext>
            </a:extLst>
          </p:cNvPr>
          <p:cNvPicPr>
            <a:picLocks noChangeAspect="1"/>
          </p:cNvPicPr>
          <p:nvPr/>
        </p:nvPicPr>
        <p:blipFill rotWithShape="1">
          <a:blip r:embed="rId5"/>
          <a:srcRect l="84650" t="16401" r="7475" b="62087"/>
          <a:stretch/>
        </p:blipFill>
        <p:spPr>
          <a:xfrm rot="381173">
            <a:off x="7218135" y="2023908"/>
            <a:ext cx="1307513" cy="1851228"/>
          </a:xfrm>
          <a:prstGeom prst="rect">
            <a:avLst/>
          </a:prstGeom>
          <a:ln w="15875">
            <a:solidFill>
              <a:schemeClr val="accent4">
                <a:lumMod val="75000"/>
              </a:schemeClr>
            </a:solidFill>
          </a:ln>
        </p:spPr>
      </p:pic>
    </p:spTree>
    <p:extLst>
      <p:ext uri="{BB962C8B-B14F-4D97-AF65-F5344CB8AC3E}">
        <p14:creationId xmlns:p14="http://schemas.microsoft.com/office/powerpoint/2010/main" val="4287026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E0BBB-70D5-46AE-BB69-83BA95E708C9}"/>
              </a:ext>
            </a:extLst>
          </p:cNvPr>
          <p:cNvSpPr>
            <a:spLocks noGrp="1"/>
          </p:cNvSpPr>
          <p:nvPr>
            <p:ph type="title"/>
          </p:nvPr>
        </p:nvSpPr>
        <p:spPr>
          <a:xfrm>
            <a:off x="457200" y="-1143000"/>
            <a:ext cx="8229600" cy="1143000"/>
          </a:xfrm>
        </p:spPr>
        <p:txBody>
          <a:bodyPr vert="horz" lIns="91440" tIns="45720" rIns="91440" bIns="45720" rtlCol="0" anchor="b">
            <a:normAutofit/>
          </a:bodyPr>
          <a:lstStyle/>
          <a:p>
            <a:r>
              <a:rPr lang="en-GB" dirty="0"/>
              <a:t>Being prepared </a:t>
            </a:r>
          </a:p>
        </p:txBody>
      </p:sp>
      <p:sp>
        <p:nvSpPr>
          <p:cNvPr id="14" name="Rectangle: Rounded Corners 13">
            <a:extLst>
              <a:ext uri="{FF2B5EF4-FFF2-40B4-BE49-F238E27FC236}">
                <a16:creationId xmlns:a16="http://schemas.microsoft.com/office/drawing/2014/main" id="{68B30B68-CACE-470F-A2F2-FE4BD59E82E2}"/>
              </a:ext>
            </a:extLst>
          </p:cNvPr>
          <p:cNvSpPr/>
          <p:nvPr/>
        </p:nvSpPr>
        <p:spPr>
          <a:xfrm>
            <a:off x="719572" y="1340768"/>
            <a:ext cx="7704856" cy="3960440"/>
          </a:xfrm>
          <a:prstGeom prst="roundRect">
            <a:avLst/>
          </a:prstGeom>
          <a:solidFill>
            <a:srgbClr val="92D05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7" indent="0" algn="ctr">
              <a:lnSpc>
                <a:spcPct val="90000"/>
              </a:lnSpc>
              <a:spcBef>
                <a:spcPct val="20000"/>
              </a:spcBef>
              <a:buNone/>
              <a:defRPr/>
            </a:pPr>
            <a:r>
              <a:rPr lang="en-GB" sz="3000" i="1" dirty="0">
                <a:solidFill>
                  <a:srgbClr val="002060"/>
                </a:solidFill>
              </a:rPr>
              <a:t> </a:t>
            </a:r>
            <a:r>
              <a:rPr lang="en-GB" altLang="en-US" sz="4500" dirty="0">
                <a:solidFill>
                  <a:schemeClr val="tx2"/>
                </a:solidFill>
                <a:latin typeface="Lato" panose="020F0502020204030203" pitchFamily="34" charset="0"/>
                <a:ea typeface="Tahoma" panose="020B0604030504040204" pitchFamily="34" charset="0"/>
                <a:cs typeface="Tahoma" panose="020B0604030504040204" pitchFamily="34" charset="0"/>
              </a:rPr>
              <a:t>Being prepared for a conversation or meeting can make a huge difference to our ability to feel comfortable and in control</a:t>
            </a:r>
            <a:endParaRPr lang="en-GB" sz="4500" i="1" dirty="0">
              <a:solidFill>
                <a:srgbClr val="002060"/>
              </a:solidFill>
              <a:latin typeface="Lato" panose="020F0502020204030203" pitchFamily="34" charset="0"/>
            </a:endParaRPr>
          </a:p>
        </p:txBody>
      </p:sp>
    </p:spTree>
    <p:extLst>
      <p:ext uri="{BB962C8B-B14F-4D97-AF65-F5344CB8AC3E}">
        <p14:creationId xmlns:p14="http://schemas.microsoft.com/office/powerpoint/2010/main" val="1231178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DA869B1-FA20-492B-9FBA-079CFC9979FC}"/>
              </a:ext>
            </a:extLst>
          </p:cNvPr>
          <p:cNvSpPr/>
          <p:nvPr/>
        </p:nvSpPr>
        <p:spPr>
          <a:xfrm>
            <a:off x="537572" y="2084909"/>
            <a:ext cx="8071711" cy="794224"/>
          </a:xfrm>
          <a:prstGeom prst="roundRect">
            <a:avLst/>
          </a:prstGeom>
          <a:solidFill>
            <a:srgbClr val="FFFF99"/>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7" indent="0">
              <a:lnSpc>
                <a:spcPct val="90000"/>
              </a:lnSpc>
              <a:spcBef>
                <a:spcPct val="20000"/>
              </a:spcBef>
              <a:buNone/>
              <a:defRPr/>
            </a:pPr>
            <a:endParaRPr lang="en-GB" sz="2700" i="1" dirty="0">
              <a:solidFill>
                <a:srgbClr val="002060"/>
              </a:solidFill>
              <a:latin typeface="Lato" panose="020F0502020204030203" pitchFamily="34" charset="0"/>
              <a:ea typeface="Tahoma" panose="020B0604030504040204" pitchFamily="34" charset="0"/>
              <a:cs typeface="Tahoma" panose="020B0604030504040204" pitchFamily="34" charset="0"/>
            </a:endParaRPr>
          </a:p>
          <a:p>
            <a:endParaRPr lang="en-GB" altLang="en-US" sz="1200" dirty="0">
              <a:solidFill>
                <a:srgbClr val="002060"/>
              </a:solidFill>
              <a:latin typeface="Lato" panose="020F0502020204030203" pitchFamily="34" charset="0"/>
              <a:ea typeface="Tahoma" panose="020B0604030504040204" pitchFamily="34" charset="0"/>
              <a:cs typeface="Tahoma" panose="020B0604030504040204" pitchFamily="34" charset="0"/>
            </a:endParaRPr>
          </a:p>
          <a:p>
            <a:r>
              <a:rPr lang="en-GB" altLang="en-US" sz="2600" dirty="0">
                <a:solidFill>
                  <a:schemeClr val="tx2"/>
                </a:solidFill>
                <a:latin typeface="Lato" panose="020F0502020204030203" pitchFamily="34" charset="0"/>
                <a:ea typeface="Tahoma" panose="020B0604030504040204" pitchFamily="34" charset="0"/>
                <a:cs typeface="Tahoma" panose="020B0604030504040204" pitchFamily="34" charset="0"/>
              </a:rPr>
              <a:t>Will others be able to overhear your conversation? </a:t>
            </a:r>
          </a:p>
          <a:p>
            <a:pPr marL="109537" indent="0">
              <a:lnSpc>
                <a:spcPct val="90000"/>
              </a:lnSpc>
              <a:spcBef>
                <a:spcPct val="20000"/>
              </a:spcBef>
              <a:buNone/>
              <a:defRPr/>
            </a:pPr>
            <a:endParaRPr lang="en-GB" i="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109537" indent="0">
              <a:lnSpc>
                <a:spcPct val="90000"/>
              </a:lnSpc>
              <a:spcBef>
                <a:spcPct val="20000"/>
              </a:spcBef>
              <a:buNone/>
              <a:defRPr/>
            </a:pPr>
            <a:r>
              <a:rPr lang="en-GB" i="1"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5" name="Rectangle: Rounded Corners 4">
            <a:extLst>
              <a:ext uri="{FF2B5EF4-FFF2-40B4-BE49-F238E27FC236}">
                <a16:creationId xmlns:a16="http://schemas.microsoft.com/office/drawing/2014/main" id="{C4453271-B96F-486B-8C02-82188CB80291}"/>
              </a:ext>
            </a:extLst>
          </p:cNvPr>
          <p:cNvSpPr/>
          <p:nvPr/>
        </p:nvSpPr>
        <p:spPr>
          <a:xfrm>
            <a:off x="557561" y="1248978"/>
            <a:ext cx="8071711" cy="720080"/>
          </a:xfrm>
          <a:prstGeom prst="roundRect">
            <a:avLst/>
          </a:prstGeom>
          <a:solidFill>
            <a:srgbClr val="FFFF99"/>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7" indent="0">
              <a:lnSpc>
                <a:spcPct val="90000"/>
              </a:lnSpc>
              <a:spcBef>
                <a:spcPct val="20000"/>
              </a:spcBef>
              <a:buNone/>
              <a:defRPr/>
            </a:pPr>
            <a:endParaRPr lang="en-GB" sz="2700" i="1" dirty="0">
              <a:solidFill>
                <a:srgbClr val="002060"/>
              </a:solidFill>
              <a:latin typeface="Lato" panose="020F0502020204030203" pitchFamily="34" charset="0"/>
              <a:ea typeface="Tahoma" panose="020B0604030504040204" pitchFamily="34" charset="0"/>
              <a:cs typeface="Tahoma" panose="020B0604030504040204" pitchFamily="34" charset="0"/>
            </a:endParaRPr>
          </a:p>
          <a:p>
            <a:endParaRPr lang="en-GB" altLang="en-US" sz="1200" dirty="0">
              <a:solidFill>
                <a:srgbClr val="002060"/>
              </a:solidFill>
              <a:latin typeface="Lato" panose="020F0502020204030203" pitchFamily="34" charset="0"/>
              <a:ea typeface="Tahoma" panose="020B0604030504040204" pitchFamily="34" charset="0"/>
              <a:cs typeface="Tahoma" panose="020B0604030504040204" pitchFamily="34" charset="0"/>
            </a:endParaRPr>
          </a:p>
          <a:p>
            <a:endParaRPr lang="en-GB" altLang="en-US" sz="1200" dirty="0">
              <a:solidFill>
                <a:srgbClr val="002060"/>
              </a:solidFill>
              <a:latin typeface="Lato" panose="020F0502020204030203" pitchFamily="34" charset="0"/>
              <a:ea typeface="Tahoma" panose="020B0604030504040204" pitchFamily="34" charset="0"/>
              <a:cs typeface="Tahoma" panose="020B0604030504040204" pitchFamily="34" charset="0"/>
            </a:endParaRPr>
          </a:p>
          <a:p>
            <a:r>
              <a:rPr lang="en-GB" altLang="en-US" sz="2600" dirty="0">
                <a:solidFill>
                  <a:schemeClr val="tx2"/>
                </a:solidFill>
                <a:latin typeface="Lato" panose="020F0502020204030203" pitchFamily="34" charset="0"/>
                <a:ea typeface="Tahoma" panose="020B0604030504040204" pitchFamily="34" charset="0"/>
                <a:cs typeface="Tahoma" panose="020B0604030504040204" pitchFamily="34" charset="0"/>
              </a:rPr>
              <a:t>Are they expecting this?  Could they feel ‘ambushed’?</a:t>
            </a:r>
          </a:p>
          <a:p>
            <a:endParaRPr lang="en-GB" altLang="en-US" sz="1200" dirty="0">
              <a:solidFill>
                <a:schemeClr val="tx2"/>
              </a:solidFill>
              <a:latin typeface="Lato" panose="020F0502020204030203" pitchFamily="34" charset="0"/>
              <a:ea typeface="Tahoma" panose="020B0604030504040204" pitchFamily="34" charset="0"/>
              <a:cs typeface="Tahoma" panose="020B0604030504040204" pitchFamily="34" charset="0"/>
            </a:endParaRPr>
          </a:p>
          <a:p>
            <a:pPr marL="109537" indent="0">
              <a:lnSpc>
                <a:spcPct val="90000"/>
              </a:lnSpc>
              <a:spcBef>
                <a:spcPct val="20000"/>
              </a:spcBef>
              <a:buNone/>
              <a:defRPr/>
            </a:pPr>
            <a:endParaRPr lang="en-GB" i="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09537" indent="0">
              <a:lnSpc>
                <a:spcPct val="90000"/>
              </a:lnSpc>
              <a:spcBef>
                <a:spcPct val="20000"/>
              </a:spcBef>
              <a:buNone/>
              <a:defRPr/>
            </a:pPr>
            <a:r>
              <a:rPr lang="en-GB" i="1"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9" name="Rectangle: Rounded Corners 8">
            <a:extLst>
              <a:ext uri="{FF2B5EF4-FFF2-40B4-BE49-F238E27FC236}">
                <a16:creationId xmlns:a16="http://schemas.microsoft.com/office/drawing/2014/main" id="{E38D21CC-55BF-46D9-8F03-02CEB72EEB09}"/>
              </a:ext>
            </a:extLst>
          </p:cNvPr>
          <p:cNvSpPr/>
          <p:nvPr/>
        </p:nvSpPr>
        <p:spPr>
          <a:xfrm>
            <a:off x="284118" y="3110836"/>
            <a:ext cx="8575762" cy="3456384"/>
          </a:xfrm>
          <a:prstGeom prst="roundRect">
            <a:avLst/>
          </a:prstGeom>
          <a:solidFill>
            <a:srgbClr val="FFFF99"/>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7" indent="0">
              <a:lnSpc>
                <a:spcPct val="90000"/>
              </a:lnSpc>
              <a:spcBef>
                <a:spcPct val="20000"/>
              </a:spcBef>
              <a:buNone/>
              <a:defRPr/>
            </a:pPr>
            <a:endParaRPr lang="en-GB" sz="2700" i="1" dirty="0">
              <a:solidFill>
                <a:srgbClr val="002060"/>
              </a:solidFill>
              <a:latin typeface="Lato" panose="020F0502020204030203" pitchFamily="34" charset="0"/>
              <a:ea typeface="Tahoma" panose="020B0604030504040204" pitchFamily="34" charset="0"/>
              <a:cs typeface="Tahoma" panose="020B0604030504040204" pitchFamily="34" charset="0"/>
            </a:endParaRPr>
          </a:p>
          <a:p>
            <a:endParaRPr lang="en-GB" altLang="en-US" sz="1200" dirty="0">
              <a:solidFill>
                <a:srgbClr val="002060"/>
              </a:solidFill>
              <a:latin typeface="Lato" panose="020F0502020204030203" pitchFamily="34" charset="0"/>
              <a:ea typeface="Tahoma" panose="020B0604030504040204" pitchFamily="34" charset="0"/>
              <a:cs typeface="Tahoma" panose="020B0604030504040204" pitchFamily="34" charset="0"/>
            </a:endParaRPr>
          </a:p>
          <a:p>
            <a:endParaRPr lang="en-GB" altLang="en-US" sz="1200" dirty="0">
              <a:solidFill>
                <a:srgbClr val="002060"/>
              </a:solidFill>
              <a:latin typeface="Lato" panose="020F0502020204030203" pitchFamily="34" charset="0"/>
              <a:ea typeface="Tahoma" panose="020B0604030504040204" pitchFamily="34" charset="0"/>
              <a:cs typeface="Tahoma" panose="020B0604030504040204" pitchFamily="34" charset="0"/>
            </a:endParaRPr>
          </a:p>
          <a:p>
            <a:r>
              <a:rPr lang="en-GB" altLang="en-US" sz="2500" dirty="0">
                <a:solidFill>
                  <a:srgbClr val="002060"/>
                </a:solidFill>
                <a:latin typeface="Lato" panose="020F0502020204030203" pitchFamily="34" charset="0"/>
                <a:ea typeface="Tahoma" panose="020B0604030504040204" pitchFamily="34" charset="0"/>
                <a:cs typeface="Tahoma" panose="020B0604030504040204" pitchFamily="34" charset="0"/>
              </a:rPr>
              <a:t>  </a:t>
            </a:r>
            <a:r>
              <a:rPr lang="en-GB" altLang="en-US" sz="2500" dirty="0">
                <a:solidFill>
                  <a:schemeClr val="tx2"/>
                </a:solidFill>
                <a:latin typeface="Lato" panose="020F0502020204030203" pitchFamily="34" charset="0"/>
                <a:ea typeface="Tahoma" panose="020B0604030504040204" pitchFamily="34" charset="0"/>
                <a:cs typeface="Tahoma" panose="020B0604030504040204" pitchFamily="34" charset="0"/>
              </a:rPr>
              <a:t>Consider sending a quick email or text beforehand:</a:t>
            </a:r>
          </a:p>
          <a:p>
            <a:endParaRPr lang="en-GB" altLang="en-US" sz="1200" dirty="0">
              <a:solidFill>
                <a:schemeClr val="tx2"/>
              </a:solidFill>
              <a:latin typeface="Lato" panose="020F0502020204030203" pitchFamily="34" charset="0"/>
              <a:ea typeface="Tahoma" panose="020B0604030504040204" pitchFamily="34" charset="0"/>
              <a:cs typeface="Tahoma" panose="020B0604030504040204" pitchFamily="34" charset="0"/>
            </a:endParaRPr>
          </a:p>
          <a:p>
            <a:r>
              <a:rPr lang="en-GB" altLang="en-US" sz="2500" dirty="0">
                <a:solidFill>
                  <a:schemeClr val="tx2"/>
                </a:solidFill>
                <a:latin typeface="Lato" panose="020F0502020204030203" pitchFamily="34" charset="0"/>
                <a:ea typeface="Tahoma" panose="020B0604030504040204" pitchFamily="34" charset="0"/>
                <a:cs typeface="Tahoma" panose="020B0604030504040204" pitchFamily="34" charset="0"/>
              </a:rPr>
              <a:t>  Hello …</a:t>
            </a:r>
          </a:p>
          <a:p>
            <a:r>
              <a:rPr lang="en-GB" altLang="en-US" sz="2500" dirty="0">
                <a:solidFill>
                  <a:schemeClr val="tx2"/>
                </a:solidFill>
                <a:latin typeface="Lato" panose="020F0502020204030203" pitchFamily="34" charset="0"/>
                <a:ea typeface="Tahoma" panose="020B0604030504040204" pitchFamily="34" charset="0"/>
                <a:cs typeface="Tahoma" panose="020B0604030504040204" pitchFamily="34" charset="0"/>
              </a:rPr>
              <a:t>  It would be good to have a quick chat with you.</a:t>
            </a:r>
          </a:p>
          <a:p>
            <a:r>
              <a:rPr lang="en-GB" altLang="en-US" sz="2500" dirty="0">
                <a:solidFill>
                  <a:schemeClr val="tx2"/>
                </a:solidFill>
                <a:latin typeface="Lato" panose="020F0502020204030203" pitchFamily="34" charset="0"/>
                <a:ea typeface="Tahoma" panose="020B0604030504040204" pitchFamily="34" charset="0"/>
                <a:cs typeface="Tahoma" panose="020B0604030504040204" pitchFamily="34" charset="0"/>
              </a:rPr>
              <a:t>  Have you time for a short phone call after school </a:t>
            </a:r>
          </a:p>
          <a:p>
            <a:r>
              <a:rPr lang="en-GB" altLang="en-US" sz="2500" dirty="0">
                <a:solidFill>
                  <a:schemeClr val="tx2"/>
                </a:solidFill>
                <a:latin typeface="Lato" panose="020F0502020204030203" pitchFamily="34" charset="0"/>
                <a:ea typeface="Tahoma" panose="020B0604030504040204" pitchFamily="34" charset="0"/>
                <a:cs typeface="Tahoma" panose="020B0604030504040204" pitchFamily="34" charset="0"/>
              </a:rPr>
              <a:t>  today? </a:t>
            </a:r>
          </a:p>
          <a:p>
            <a:r>
              <a:rPr lang="en-GB" altLang="en-US" sz="2500" dirty="0">
                <a:solidFill>
                  <a:schemeClr val="tx2"/>
                </a:solidFill>
                <a:latin typeface="Lato" panose="020F0502020204030203" pitchFamily="34" charset="0"/>
                <a:ea typeface="Tahoma" panose="020B0604030504040204" pitchFamily="34" charset="0"/>
                <a:cs typeface="Tahoma" panose="020B0604030504040204" pitchFamily="34" charset="0"/>
              </a:rPr>
              <a:t>  If not, please suggest a time which would work well for </a:t>
            </a:r>
          </a:p>
          <a:p>
            <a:r>
              <a:rPr lang="en-GB" altLang="en-US" sz="2500" dirty="0">
                <a:solidFill>
                  <a:schemeClr val="tx2"/>
                </a:solidFill>
                <a:latin typeface="Lato" panose="020F0502020204030203" pitchFamily="34" charset="0"/>
                <a:ea typeface="Tahoma" panose="020B0604030504040204" pitchFamily="34" charset="0"/>
                <a:cs typeface="Tahoma" panose="020B0604030504040204" pitchFamily="34" charset="0"/>
              </a:rPr>
              <a:t>  you.  </a:t>
            </a:r>
          </a:p>
          <a:p>
            <a:r>
              <a:rPr lang="en-GB" altLang="en-US" sz="2500" dirty="0">
                <a:solidFill>
                  <a:schemeClr val="tx2"/>
                </a:solidFill>
                <a:latin typeface="Lato" panose="020F0502020204030203" pitchFamily="34" charset="0"/>
                <a:ea typeface="Tahoma" panose="020B0604030504040204" pitchFamily="34" charset="0"/>
                <a:cs typeface="Tahoma" panose="020B0604030504040204" pitchFamily="34" charset="0"/>
              </a:rPr>
              <a:t>  Looking forward to speaking to you soon.</a:t>
            </a:r>
          </a:p>
          <a:p>
            <a:endParaRPr lang="en-GB" altLang="en-US" sz="1200" dirty="0">
              <a:solidFill>
                <a:schemeClr val="tx2"/>
              </a:solidFill>
              <a:latin typeface="Lato" panose="020F0502020204030203" pitchFamily="34" charset="0"/>
              <a:ea typeface="Tahoma" panose="020B0604030504040204" pitchFamily="34" charset="0"/>
              <a:cs typeface="Tahoma" panose="020B0604030504040204" pitchFamily="34" charset="0"/>
            </a:endParaRPr>
          </a:p>
          <a:p>
            <a:pPr marL="109537" indent="0">
              <a:lnSpc>
                <a:spcPct val="90000"/>
              </a:lnSpc>
              <a:spcBef>
                <a:spcPct val="20000"/>
              </a:spcBef>
              <a:buNone/>
              <a:defRPr/>
            </a:pPr>
            <a:endParaRPr lang="en-GB" i="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09537" indent="0">
              <a:lnSpc>
                <a:spcPct val="90000"/>
              </a:lnSpc>
              <a:spcBef>
                <a:spcPct val="20000"/>
              </a:spcBef>
              <a:buNone/>
              <a:defRPr/>
            </a:pPr>
            <a:r>
              <a:rPr lang="en-GB" i="1"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2" name="Title 1">
            <a:extLst>
              <a:ext uri="{FF2B5EF4-FFF2-40B4-BE49-F238E27FC236}">
                <a16:creationId xmlns:a16="http://schemas.microsoft.com/office/drawing/2014/main" id="{29EFC2CB-2EC0-4D71-97DE-54BF909C8EA6}"/>
              </a:ext>
            </a:extLst>
          </p:cNvPr>
          <p:cNvSpPr>
            <a:spLocks noGrp="1"/>
          </p:cNvSpPr>
          <p:nvPr>
            <p:ph type="title"/>
          </p:nvPr>
        </p:nvSpPr>
        <p:spPr>
          <a:xfrm>
            <a:off x="505870" y="116632"/>
            <a:ext cx="8229600" cy="1143000"/>
          </a:xfrm>
        </p:spPr>
        <p:txBody>
          <a:bodyPr>
            <a:normAutofit fontScale="90000"/>
          </a:bodyPr>
          <a:lstStyle/>
          <a:p>
            <a:r>
              <a:rPr lang="en-GB" dirty="0"/>
              <a:t>Quick chat at drop-off or pick. Consider:</a:t>
            </a:r>
          </a:p>
        </p:txBody>
      </p:sp>
    </p:spTree>
    <p:extLst>
      <p:ext uri="{BB962C8B-B14F-4D97-AF65-F5344CB8AC3E}">
        <p14:creationId xmlns:p14="http://schemas.microsoft.com/office/powerpoint/2010/main" val="201843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8D49-02A0-446F-8A0A-7E702727BFEB}"/>
              </a:ext>
            </a:extLst>
          </p:cNvPr>
          <p:cNvSpPr>
            <a:spLocks noGrp="1"/>
          </p:cNvSpPr>
          <p:nvPr>
            <p:ph type="title"/>
          </p:nvPr>
        </p:nvSpPr>
        <p:spPr>
          <a:xfrm>
            <a:off x="555164" y="1412776"/>
            <a:ext cx="8229600" cy="2664296"/>
          </a:xfrm>
          <a:solidFill>
            <a:srgbClr val="FFFF99"/>
          </a:solidFill>
        </p:spPr>
        <p:txBody>
          <a:bodyPr>
            <a:normAutofit/>
          </a:bodyPr>
          <a:lstStyle/>
          <a:p>
            <a:r>
              <a:rPr lang="en-GB" dirty="0"/>
              <a:t>What happens to our bodies when we feel stressed/threatened/upset?</a:t>
            </a:r>
          </a:p>
        </p:txBody>
      </p:sp>
      <p:sp>
        <p:nvSpPr>
          <p:cNvPr id="51" name="Rectangle: Rounded Corners 50">
            <a:extLst>
              <a:ext uri="{FF2B5EF4-FFF2-40B4-BE49-F238E27FC236}">
                <a16:creationId xmlns:a16="http://schemas.microsoft.com/office/drawing/2014/main" id="{5650B56F-E73B-4246-9037-72962DC1E776}"/>
              </a:ext>
            </a:extLst>
          </p:cNvPr>
          <p:cNvSpPr/>
          <p:nvPr/>
        </p:nvSpPr>
        <p:spPr>
          <a:xfrm>
            <a:off x="794269" y="4797152"/>
            <a:ext cx="7751387" cy="1188132"/>
          </a:xfrm>
          <a:prstGeom prst="roundRect">
            <a:avLst/>
          </a:prstGeom>
          <a:solidFill>
            <a:srgbClr val="9DCFF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defRPr/>
            </a:pPr>
            <a:r>
              <a:rPr lang="en-GB" sz="2200" dirty="0"/>
              <a:t>   </a:t>
            </a:r>
            <a:endParaRPr lang="en-US" altLang="en-US" sz="3200" dirty="0">
              <a:solidFill>
                <a:schemeClr val="tx2"/>
              </a:solidFill>
              <a:latin typeface="Lato" panose="020F0502020204030203" pitchFamily="34" charset="0"/>
              <a:ea typeface="Tahoma" panose="020B0604030504040204" pitchFamily="34" charset="0"/>
              <a:cs typeface="Tahoma" panose="020B0604030504040204" pitchFamily="34" charset="0"/>
            </a:endParaRPr>
          </a:p>
          <a:p>
            <a:pPr marL="69850" algn="ctr"/>
            <a:r>
              <a:rPr lang="en-US" altLang="en-US" sz="3000" dirty="0">
                <a:solidFill>
                  <a:schemeClr val="tx2"/>
                </a:solidFill>
                <a:latin typeface="Lato" panose="020F0502020204030203" pitchFamily="34" charset="0"/>
                <a:ea typeface="Tahoma" panose="020B0604030504040204" pitchFamily="34" charset="0"/>
                <a:cs typeface="Tahoma" panose="020B0604030504040204" pitchFamily="34" charset="0"/>
              </a:rPr>
              <a:t>Do unmute and jump in or post or use ‘chat’.</a:t>
            </a:r>
          </a:p>
          <a:p>
            <a:pPr lvl="0"/>
            <a:endParaRPr lang="en-GB" sz="800" dirty="0"/>
          </a:p>
          <a:p>
            <a:pPr marL="109728">
              <a:defRPr/>
            </a:pPr>
            <a:r>
              <a:rPr lang="en-GB" sz="1200" i="1" dirty="0"/>
              <a:t>			</a:t>
            </a:r>
          </a:p>
          <a:p>
            <a:pPr marL="109728">
              <a:defRPr/>
            </a:pPr>
            <a:r>
              <a:rPr lang="en-GB" sz="1200" i="1" dirty="0"/>
              <a:t>			</a:t>
            </a:r>
            <a:endParaRPr lang="en-GB" sz="1600" dirty="0"/>
          </a:p>
        </p:txBody>
      </p:sp>
    </p:spTree>
    <p:extLst>
      <p:ext uri="{BB962C8B-B14F-4D97-AF65-F5344CB8AC3E}">
        <p14:creationId xmlns:p14="http://schemas.microsoft.com/office/powerpoint/2010/main" val="1350711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2394</TotalTime>
  <Words>1203</Words>
  <Application>Microsoft Office PowerPoint</Application>
  <PresentationFormat>On-screen Show (4:3)</PresentationFormat>
  <Paragraphs>297</Paragraphs>
  <Slides>24</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Courier New</vt:lpstr>
      <vt:lpstr>Gill Sans Ultra Bold</vt:lpstr>
      <vt:lpstr>Lato</vt:lpstr>
      <vt:lpstr>Tahoma</vt:lpstr>
      <vt:lpstr>Times New Roman</vt:lpstr>
      <vt:lpstr>Wingdings 3</vt:lpstr>
      <vt:lpstr>Office Theme</vt:lpstr>
      <vt:lpstr>Working with Parents Welcome </vt:lpstr>
      <vt:lpstr>The Children and Families Act 2014  </vt:lpstr>
      <vt:lpstr>The SEND Code of Practice says: </vt:lpstr>
      <vt:lpstr>In this session we will explore: </vt:lpstr>
      <vt:lpstr>Jamboard</vt:lpstr>
      <vt:lpstr>Why might a parent arrive at a meeting or face you in a conversation looking stressed or angry?</vt:lpstr>
      <vt:lpstr>Being prepared </vt:lpstr>
      <vt:lpstr>Quick chat at drop-off or pick. Consider:</vt:lpstr>
      <vt:lpstr>What happens to our bodies when we feel stressed/threatened/upset?</vt:lpstr>
      <vt:lpstr>Emotional Flooding</vt:lpstr>
      <vt:lpstr>Planned meeting or discussion</vt:lpstr>
      <vt:lpstr>Planned meeting or discussion : consider</vt:lpstr>
      <vt:lpstr>Pre – meeting email template</vt:lpstr>
      <vt:lpstr>Before a planned discussion/meeting</vt:lpstr>
      <vt:lpstr>Meeting planner See SENDIASS Leaflets and Resources</vt:lpstr>
      <vt:lpstr>Person – Centred Tools</vt:lpstr>
      <vt:lpstr>What would you do…</vt:lpstr>
      <vt:lpstr>Your Positive Offer</vt:lpstr>
      <vt:lpstr>Before your meeting or conversation starts</vt:lpstr>
      <vt:lpstr>Betari Box</vt:lpstr>
      <vt:lpstr>Leaflet for Parents and Making Meetings Matter Workshop</vt:lpstr>
      <vt:lpstr>How we can help you</vt:lpstr>
      <vt:lpstr>Contact details and comments</vt:lpstr>
      <vt:lpstr>Thank you for taking part today.  We really value your feedback   </vt:lpstr>
    </vt:vector>
  </TitlesOfParts>
  <Company>Customer Service Direct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Meetings Matter.</dc:title>
  <dc:creator>fordsg</dc:creator>
  <cp:lastModifiedBy>Sophie Harbut</cp:lastModifiedBy>
  <cp:revision>201</cp:revision>
  <dcterms:created xsi:type="dcterms:W3CDTF">2015-11-27T17:07:01Z</dcterms:created>
  <dcterms:modified xsi:type="dcterms:W3CDTF">2021-08-10T08:43:05Z</dcterms:modified>
</cp:coreProperties>
</file>