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67" r:id="rId1"/>
  </p:sldMasterIdLst>
  <p:notesMasterIdLst>
    <p:notesMasterId r:id="rId15"/>
  </p:notesMasterIdLst>
  <p:sldIdLst>
    <p:sldId id="269" r:id="rId2"/>
    <p:sldId id="298" r:id="rId3"/>
    <p:sldId id="304" r:id="rId4"/>
    <p:sldId id="271" r:id="rId5"/>
    <p:sldId id="305" r:id="rId6"/>
    <p:sldId id="306" r:id="rId7"/>
    <p:sldId id="291" r:id="rId8"/>
    <p:sldId id="287" r:id="rId9"/>
    <p:sldId id="282" r:id="rId10"/>
    <p:sldId id="300" r:id="rId11"/>
    <p:sldId id="307" r:id="rId12"/>
    <p:sldId id="302" r:id="rId13"/>
    <p:sldId id="297" r:id="rId1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1" autoAdjust="0"/>
    <p:restoredTop sz="93400" autoAdjust="0"/>
  </p:normalViewPr>
  <p:slideViewPr>
    <p:cSldViewPr>
      <p:cViewPr varScale="1">
        <p:scale>
          <a:sx n="58" d="100"/>
          <a:sy n="58" d="100"/>
        </p:scale>
        <p:origin x="1516" y="56"/>
      </p:cViewPr>
      <p:guideLst>
        <p:guide orient="horz" pos="2160"/>
        <p:guide pos="2880"/>
      </p:guideLst>
    </p:cSldViewPr>
  </p:slideViewPr>
  <p:outlineViewPr>
    <p:cViewPr>
      <p:scale>
        <a:sx n="33" d="100"/>
        <a:sy n="33" d="100"/>
      </p:scale>
      <p:origin x="0" y="-75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BF1BA223-8F83-40C4-9BD9-CB2FDD4887D4}"/>
              </a:ext>
            </a:extLst>
          </p:cNvPr>
          <p:cNvSpPr>
            <a:spLocks noGrp="1" noRot="1" noChangeAspect="1"/>
          </p:cNvSpPr>
          <p:nvPr>
            <p:ph type="sldImg" idx="2"/>
          </p:nvPr>
        </p:nvSpPr>
        <p:spPr bwMode="auto">
          <a:xfrm>
            <a:off x="917575" y="744538"/>
            <a:ext cx="4962525" cy="3722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8" name="Rectangle 2">
            <a:extLst>
              <a:ext uri="{FF2B5EF4-FFF2-40B4-BE49-F238E27FC236}">
                <a16:creationId xmlns:a16="http://schemas.microsoft.com/office/drawing/2014/main" id="{7DCA5DA5-6736-4CD1-BEA2-B1FEF93DED2A}"/>
              </a:ext>
            </a:extLst>
          </p:cNvPr>
          <p:cNvSpPr>
            <a:spLocks noGrp="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sym typeface="Avenir" charset="0"/>
              </a:rPr>
              <a:t>Click to edit Master text styles</a:t>
            </a:r>
          </a:p>
          <a:p>
            <a:pPr lvl="1"/>
            <a:r>
              <a:rPr lang="en-GB" noProof="0">
                <a:sym typeface="Avenir" charset="0"/>
              </a:rPr>
              <a:t>Second level</a:t>
            </a:r>
          </a:p>
          <a:p>
            <a:pPr lvl="2"/>
            <a:r>
              <a:rPr lang="en-GB" noProof="0">
                <a:sym typeface="Avenir" charset="0"/>
              </a:rPr>
              <a:t>Third level</a:t>
            </a:r>
          </a:p>
          <a:p>
            <a:pPr lvl="3"/>
            <a:r>
              <a:rPr lang="en-GB" noProof="0">
                <a:sym typeface="Avenir" charset="0"/>
              </a:rPr>
              <a:t>Fourth level</a:t>
            </a:r>
          </a:p>
          <a:p>
            <a:pPr lvl="4"/>
            <a:r>
              <a:rPr lang="en-GB" noProof="0">
                <a:sym typeface="Avenir" charset="0"/>
              </a:rPr>
              <a:t>Fifth level</a:t>
            </a:r>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25000"/>
      </a:lnSpc>
      <a:spcBef>
        <a:spcPct val="0"/>
      </a:spcBef>
      <a:spcAft>
        <a:spcPct val="0"/>
      </a:spcAft>
      <a:defRPr sz="2400" kern="1200">
        <a:solidFill>
          <a:srgbClr val="000000"/>
        </a:solidFill>
        <a:latin typeface="Avenir" charset="0"/>
        <a:ea typeface="+mn-ea"/>
        <a:cs typeface="+mn-cs"/>
        <a:sym typeface="Avenir" charset="0"/>
      </a:defRPr>
    </a:lvl1pPr>
    <a:lvl2pPr marL="228600" algn="l" defTabSz="457200" rtl="0" eaLnBrk="0" fontAlgn="base" hangingPunct="0">
      <a:lnSpc>
        <a:spcPct val="125000"/>
      </a:lnSpc>
      <a:spcBef>
        <a:spcPct val="0"/>
      </a:spcBef>
      <a:spcAft>
        <a:spcPct val="0"/>
      </a:spcAft>
      <a:defRPr sz="2400" kern="1200">
        <a:solidFill>
          <a:srgbClr val="000000"/>
        </a:solidFill>
        <a:latin typeface="Avenir" charset="0"/>
        <a:ea typeface="+mn-ea"/>
        <a:cs typeface="+mn-cs"/>
        <a:sym typeface="Avenir" charset="0"/>
      </a:defRPr>
    </a:lvl2pPr>
    <a:lvl3pPr marL="457200" algn="l" defTabSz="457200" rtl="0" eaLnBrk="0" fontAlgn="base" hangingPunct="0">
      <a:lnSpc>
        <a:spcPct val="125000"/>
      </a:lnSpc>
      <a:spcBef>
        <a:spcPct val="0"/>
      </a:spcBef>
      <a:spcAft>
        <a:spcPct val="0"/>
      </a:spcAft>
      <a:defRPr sz="2400" kern="1200">
        <a:solidFill>
          <a:srgbClr val="000000"/>
        </a:solidFill>
        <a:latin typeface="Avenir" charset="0"/>
        <a:ea typeface="+mn-ea"/>
        <a:cs typeface="+mn-cs"/>
        <a:sym typeface="Avenir" charset="0"/>
      </a:defRPr>
    </a:lvl3pPr>
    <a:lvl4pPr marL="685800" algn="l" defTabSz="457200" rtl="0" eaLnBrk="0" fontAlgn="base" hangingPunct="0">
      <a:lnSpc>
        <a:spcPct val="125000"/>
      </a:lnSpc>
      <a:spcBef>
        <a:spcPct val="0"/>
      </a:spcBef>
      <a:spcAft>
        <a:spcPct val="0"/>
      </a:spcAft>
      <a:defRPr sz="2400" kern="1200">
        <a:solidFill>
          <a:srgbClr val="000000"/>
        </a:solidFill>
        <a:latin typeface="Avenir" charset="0"/>
        <a:ea typeface="+mn-ea"/>
        <a:cs typeface="+mn-cs"/>
        <a:sym typeface="Avenir" charset="0"/>
      </a:defRPr>
    </a:lvl4pPr>
    <a:lvl5pPr marL="914400" algn="l" defTabSz="457200" rtl="0" eaLnBrk="0" fontAlgn="base" hangingPunct="0">
      <a:lnSpc>
        <a:spcPct val="125000"/>
      </a:lnSpc>
      <a:spcBef>
        <a:spcPct val="0"/>
      </a:spcBef>
      <a:spcAft>
        <a:spcPct val="0"/>
      </a:spcAft>
      <a:defRPr sz="2400" kern="1200">
        <a:solidFill>
          <a:srgbClr val="000000"/>
        </a:solidFill>
        <a:latin typeface="Avenir" charset="0"/>
        <a:ea typeface="+mn-ea"/>
        <a:cs typeface="+mn-cs"/>
        <a:sym typeface="Avenir"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DF1B38D-4124-4B4C-9919-D4C517F74EEC}"/>
              </a:ext>
            </a:extLst>
          </p:cNvPr>
          <p:cNvSpPr>
            <a:spLocks noGrp="1" noRot="1" noChangeAspect="1" noTextEdit="1"/>
          </p:cNvSpPr>
          <p:nvPr>
            <p:ph type="sldImg"/>
          </p:nvPr>
        </p:nvSpPr>
        <p:spPr/>
      </p:sp>
      <p:sp>
        <p:nvSpPr>
          <p:cNvPr id="4099" name="Rectangle 3">
            <a:extLst>
              <a:ext uri="{FF2B5EF4-FFF2-40B4-BE49-F238E27FC236}">
                <a16:creationId xmlns:a16="http://schemas.microsoft.com/office/drawing/2014/main" id="{464F6154-1F4F-4FBD-82AD-9AC4FB976542}"/>
              </a:ext>
            </a:extLst>
          </p:cNvPr>
          <p:cNvSpPr>
            <a:spLocks noGrp="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eaLnBrk="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5DB7545-61C9-4862-B446-A6FF4ADCB340}"/>
              </a:ext>
            </a:extLst>
          </p:cNvPr>
          <p:cNvSpPr>
            <a:spLocks noGrp="1" noRot="1" noChangeAspect="1" noTextEdit="1"/>
          </p:cNvSpPr>
          <p:nvPr>
            <p:ph type="sldImg"/>
          </p:nvPr>
        </p:nvSpPr>
        <p:spPr/>
      </p:sp>
      <p:sp>
        <p:nvSpPr>
          <p:cNvPr id="15363" name="Rectangle 3">
            <a:extLst>
              <a:ext uri="{FF2B5EF4-FFF2-40B4-BE49-F238E27FC236}">
                <a16:creationId xmlns:a16="http://schemas.microsoft.com/office/drawing/2014/main" id="{BA9876C8-D18D-476C-9EA8-3C9FC6529ED1}"/>
              </a:ext>
            </a:extLst>
          </p:cNvPr>
          <p:cNvSpPr>
            <a:spLocks noGrp="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eaLnBrk="1"/>
            <a:endParaRPr lang="en-US" altLang="en-US"/>
          </a:p>
        </p:txBody>
      </p:sp>
    </p:spTree>
    <p:extLst>
      <p:ext uri="{BB962C8B-B14F-4D97-AF65-F5344CB8AC3E}">
        <p14:creationId xmlns:p14="http://schemas.microsoft.com/office/powerpoint/2010/main" val="461075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5DB7545-61C9-4862-B446-A6FF4ADCB340}"/>
              </a:ext>
            </a:extLst>
          </p:cNvPr>
          <p:cNvSpPr>
            <a:spLocks noGrp="1" noRot="1" noChangeAspect="1" noTextEdit="1"/>
          </p:cNvSpPr>
          <p:nvPr>
            <p:ph type="sldImg"/>
          </p:nvPr>
        </p:nvSpPr>
        <p:spPr/>
      </p:sp>
      <p:sp>
        <p:nvSpPr>
          <p:cNvPr id="15363" name="Rectangle 3">
            <a:extLst>
              <a:ext uri="{FF2B5EF4-FFF2-40B4-BE49-F238E27FC236}">
                <a16:creationId xmlns:a16="http://schemas.microsoft.com/office/drawing/2014/main" id="{BA9876C8-D18D-476C-9EA8-3C9FC6529ED1}"/>
              </a:ext>
            </a:extLst>
          </p:cNvPr>
          <p:cNvSpPr>
            <a:spLocks noGrp="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eaLnBrk="1"/>
            <a:endParaRPr lang="en-US" altLang="en-US"/>
          </a:p>
        </p:txBody>
      </p:sp>
    </p:spTree>
    <p:extLst>
      <p:ext uri="{BB962C8B-B14F-4D97-AF65-F5344CB8AC3E}">
        <p14:creationId xmlns:p14="http://schemas.microsoft.com/office/powerpoint/2010/main" val="2731246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5DB7545-61C9-4862-B446-A6FF4ADCB340}"/>
              </a:ext>
            </a:extLst>
          </p:cNvPr>
          <p:cNvSpPr>
            <a:spLocks noGrp="1" noRot="1" noChangeAspect="1" noTextEdit="1"/>
          </p:cNvSpPr>
          <p:nvPr>
            <p:ph type="sldImg"/>
          </p:nvPr>
        </p:nvSpPr>
        <p:spPr/>
      </p:sp>
      <p:sp>
        <p:nvSpPr>
          <p:cNvPr id="15363" name="Rectangle 3">
            <a:extLst>
              <a:ext uri="{FF2B5EF4-FFF2-40B4-BE49-F238E27FC236}">
                <a16:creationId xmlns:a16="http://schemas.microsoft.com/office/drawing/2014/main" id="{BA9876C8-D18D-476C-9EA8-3C9FC6529ED1}"/>
              </a:ext>
            </a:extLst>
          </p:cNvPr>
          <p:cNvSpPr>
            <a:spLocks noGrp="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eaLnBrk="1"/>
            <a:endParaRPr lang="en-US" altLang="en-US"/>
          </a:p>
        </p:txBody>
      </p:sp>
    </p:spTree>
    <p:extLst>
      <p:ext uri="{BB962C8B-B14F-4D97-AF65-F5344CB8AC3E}">
        <p14:creationId xmlns:p14="http://schemas.microsoft.com/office/powerpoint/2010/main" val="4059436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5DB7545-61C9-4862-B446-A6FF4ADCB340}"/>
              </a:ext>
            </a:extLst>
          </p:cNvPr>
          <p:cNvSpPr>
            <a:spLocks noGrp="1" noRot="1" noChangeAspect="1" noTextEdit="1"/>
          </p:cNvSpPr>
          <p:nvPr>
            <p:ph type="sldImg"/>
          </p:nvPr>
        </p:nvSpPr>
        <p:spPr/>
      </p:sp>
      <p:sp>
        <p:nvSpPr>
          <p:cNvPr id="15363" name="Rectangle 3">
            <a:extLst>
              <a:ext uri="{FF2B5EF4-FFF2-40B4-BE49-F238E27FC236}">
                <a16:creationId xmlns:a16="http://schemas.microsoft.com/office/drawing/2014/main" id="{BA9876C8-D18D-476C-9EA8-3C9FC6529ED1}"/>
              </a:ext>
            </a:extLst>
          </p:cNvPr>
          <p:cNvSpPr>
            <a:spLocks noGrp="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pPr eaLnBrk="1"/>
            <a:endParaRPr lang="en-US" altLang="en-US"/>
          </a:p>
        </p:txBody>
      </p:sp>
    </p:spTree>
    <p:extLst>
      <p:ext uri="{BB962C8B-B14F-4D97-AF65-F5344CB8AC3E}">
        <p14:creationId xmlns:p14="http://schemas.microsoft.com/office/powerpoint/2010/main" val="2929520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84E84101-D6BB-46B5-BC9E-62C50F3869B4}"/>
              </a:ext>
            </a:extLst>
          </p:cNvPr>
          <p:cNvSpPr>
            <a:spLocks noGrp="1" noRot="1" noChangeAspect="1" noTextEdit="1"/>
          </p:cNvSpPr>
          <p:nvPr>
            <p:ph type="sldImg"/>
          </p:nvPr>
        </p:nvSpPr>
        <p:spPr/>
      </p:sp>
      <p:sp>
        <p:nvSpPr>
          <p:cNvPr id="8195" name="Notes Placeholder 2">
            <a:extLst>
              <a:ext uri="{FF2B5EF4-FFF2-40B4-BE49-F238E27FC236}">
                <a16:creationId xmlns:a16="http://schemas.microsoft.com/office/drawing/2014/main" id="{89685DE6-6F71-44A2-8FBF-2F05C430CAE9}"/>
              </a:ext>
            </a:extLst>
          </p:cNvPr>
          <p:cNvSpPr>
            <a:spLocks noGrp="1" noChangeArrowheads="1"/>
          </p:cNvSpPr>
          <p:nvPr>
            <p:ph type="body" idx="1"/>
          </p:nvPr>
        </p:nvSpPr>
        <p:spPr>
          <a:noFill/>
          <a:extLst>
            <a:ext uri="{91240B29-F687-4F45-9708-019B960494DF}">
              <a14:hiddenLine xmlns:a14="http://schemas.microsoft.com/office/drawing/2010/main" w="12700" cap="rnd">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48A87A34-81AB-432B-8DAE-1953F412C126}" type="datetimeFigureOut">
              <a:rPr lang="en-US" dirty="0"/>
              <a:pPr/>
              <a:t>2/17/2021</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pPr>
              <a:defRPr/>
            </a:pPr>
            <a:fld id="{BFCE0C4C-FE48-4ACD-8109-B75C16A7273E}"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2436289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AF5714D0-E989-498D-83D5-D6D817962D77}"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21201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0080" y="320040"/>
            <a:ext cx="2743200" cy="320040"/>
          </a:xfrm>
        </p:spPr>
        <p:txBody>
          <a:bodyPr/>
          <a:lstStyle/>
          <a:p>
            <a:fld id="{48A87A34-81AB-432B-8DAE-1953F412C126}" type="datetimeFigureOut">
              <a:rPr lang="en-US" dirty="0"/>
              <a:t>2/17/2021</a:t>
            </a:fld>
            <a:endParaRPr lang="en-US" dirty="0"/>
          </a:p>
        </p:txBody>
      </p:sp>
      <p:sp>
        <p:nvSpPr>
          <p:cNvPr id="5" name="Footer Placeholder 4"/>
          <p:cNvSpPr>
            <a:spLocks noGrp="1"/>
          </p:cNvSpPr>
          <p:nvPr>
            <p:ph type="ftr" sz="quarter" idx="11"/>
          </p:nvPr>
        </p:nvSpPr>
        <p:spPr>
          <a:xfrm>
            <a:off x="640080" y="6227064"/>
            <a:ext cx="7854696" cy="320040"/>
          </a:xfrm>
        </p:spPr>
        <p:txBody>
          <a:body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pPr>
              <a:defRPr/>
            </a:pPr>
            <a:fld id="{860239DA-C013-4DD1-9E24-49B8D122ADF9}"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300466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BC22F79A-4A87-4C93-9409-97B55AFEAF18}"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923181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0080" y="320040"/>
            <a:ext cx="2743200" cy="320040"/>
          </a:xfrm>
        </p:spPr>
        <p:txBody>
          <a:bodyPr/>
          <a:lstStyle/>
          <a:p>
            <a:fld id="{48A87A34-81AB-432B-8DAE-1953F412C126}" type="datetimeFigureOut">
              <a:rPr lang="en-US" dirty="0"/>
              <a:t>2/17/2021</a:t>
            </a:fld>
            <a:endParaRPr lang="en-US" dirty="0"/>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7808976" y="320040"/>
            <a:ext cx="685800" cy="320040"/>
          </a:xfrm>
        </p:spPr>
        <p:txBody>
          <a:bodyPr/>
          <a:lstStyle/>
          <a:p>
            <a:pPr>
              <a:defRPr/>
            </a:pPr>
            <a:fld id="{24C42DD4-7C95-40AC-9342-6FF70C7500E9}"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838890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40080" y="320040"/>
            <a:ext cx="2743200" cy="320040"/>
          </a:xfrm>
        </p:spPr>
        <p:txBody>
          <a:bodyPr/>
          <a:lstStyle/>
          <a:p>
            <a:fld id="{48A87A34-81AB-432B-8DAE-1953F412C126}" type="datetimeFigureOut">
              <a:rPr lang="en-US" dirty="0"/>
              <a:t>2/17/2021</a:t>
            </a:fld>
            <a:endParaRPr lang="en-US" dirty="0"/>
          </a:p>
        </p:txBody>
      </p:sp>
      <p:sp>
        <p:nvSpPr>
          <p:cNvPr id="6" name="Footer Placeholder 5"/>
          <p:cNvSpPr>
            <a:spLocks noGrp="1"/>
          </p:cNvSpPr>
          <p:nvPr>
            <p:ph type="ftr" sz="quarter" idx="11"/>
          </p:nvPr>
        </p:nvSpPr>
        <p:spPr>
          <a:xfrm>
            <a:off x="640080" y="6227064"/>
            <a:ext cx="7854696" cy="320040"/>
          </a:xfrm>
        </p:spPr>
        <p:txBody>
          <a:bodyPr/>
          <a:lstStyle/>
          <a:p>
            <a:endParaRPr lang="en-US" dirty="0"/>
          </a:p>
        </p:txBody>
      </p:sp>
      <p:sp>
        <p:nvSpPr>
          <p:cNvPr id="7" name="Slide Number Placeholder 6"/>
          <p:cNvSpPr>
            <a:spLocks noGrp="1"/>
          </p:cNvSpPr>
          <p:nvPr>
            <p:ph type="sldNum" sz="quarter" idx="12"/>
          </p:nvPr>
        </p:nvSpPr>
        <p:spPr>
          <a:xfrm>
            <a:off x="7808976" y="320040"/>
            <a:ext cx="685800" cy="320040"/>
          </a:xfrm>
        </p:spPr>
        <p:txBody>
          <a:bodyPr/>
          <a:lstStyle/>
          <a:p>
            <a:pPr>
              <a:defRPr/>
            </a:pPr>
            <a:fld id="{DD788032-69EF-4119-AD21-E56B3C8ADA44}"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872164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06636" y="1487999"/>
            <a:ext cx="3804674" cy="1775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95010" y="4270332"/>
            <a:ext cx="3819675" cy="17854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40080" y="320040"/>
            <a:ext cx="2743200" cy="320040"/>
          </a:xfrm>
        </p:spPr>
        <p:txBody>
          <a:bodyPr/>
          <a:lstStyle/>
          <a:p>
            <a:fld id="{48A87A34-81AB-432B-8DAE-1953F412C126}" type="datetimeFigureOut">
              <a:rPr lang="en-US" dirty="0"/>
              <a:t>2/17/2021</a:t>
            </a:fld>
            <a:endParaRPr lang="en-US" dirty="0"/>
          </a:p>
        </p:txBody>
      </p:sp>
      <p:sp>
        <p:nvSpPr>
          <p:cNvPr id="8" name="Footer Placeholder 7"/>
          <p:cNvSpPr>
            <a:spLocks noGrp="1"/>
          </p:cNvSpPr>
          <p:nvPr>
            <p:ph type="ftr" sz="quarter" idx="11"/>
          </p:nvPr>
        </p:nvSpPr>
        <p:spPr>
          <a:xfrm>
            <a:off x="640080" y="6227064"/>
            <a:ext cx="7854696" cy="320040"/>
          </a:xfrm>
        </p:spPr>
        <p:txBody>
          <a:bodyPr/>
          <a:lstStyle/>
          <a:p>
            <a:endParaRPr lang="en-US" dirty="0"/>
          </a:p>
        </p:txBody>
      </p:sp>
      <p:sp>
        <p:nvSpPr>
          <p:cNvPr id="9" name="Slide Number Placeholder 8"/>
          <p:cNvSpPr>
            <a:spLocks noGrp="1"/>
          </p:cNvSpPr>
          <p:nvPr>
            <p:ph type="sldNum" sz="quarter" idx="12"/>
          </p:nvPr>
        </p:nvSpPr>
        <p:spPr>
          <a:xfrm>
            <a:off x="7808976" y="320040"/>
            <a:ext cx="685800" cy="320040"/>
          </a:xfrm>
        </p:spPr>
        <p:txBody>
          <a:bodyPr/>
          <a:lstStyle/>
          <a:p>
            <a:pPr>
              <a:defRPr/>
            </a:pPr>
            <a:fld id="{66A560FC-86CC-4B95-A930-F027F151CB00}"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835046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2/17/2021</a:t>
            </a:fld>
            <a:endParaRPr lang="en-US" dirty="0"/>
          </a:p>
        </p:txBody>
      </p:sp>
      <p:sp>
        <p:nvSpPr>
          <p:cNvPr id="4" name="Footer Placeholder 3"/>
          <p:cNvSpPr>
            <a:spLocks noGrp="1"/>
          </p:cNvSpPr>
          <p:nvPr>
            <p:ph type="ftr" sz="quarter" idx="11"/>
          </p:nvPr>
        </p:nvSpPr>
        <p:spPr>
          <a:xfrm>
            <a:off x="640080" y="6227064"/>
            <a:ext cx="7854696" cy="320040"/>
          </a:xfrm>
        </p:spPr>
        <p:txBody>
          <a:bodyPr/>
          <a:lstStyle/>
          <a:p>
            <a:endParaRPr lang="en-US" dirty="0"/>
          </a:p>
        </p:txBody>
      </p:sp>
      <p:sp>
        <p:nvSpPr>
          <p:cNvPr id="5" name="Slide Number Placeholder 4"/>
          <p:cNvSpPr>
            <a:spLocks noGrp="1"/>
          </p:cNvSpPr>
          <p:nvPr>
            <p:ph type="sldNum" sz="quarter" idx="12"/>
          </p:nvPr>
        </p:nvSpPr>
        <p:spPr/>
        <p:txBody>
          <a:bodyPr/>
          <a:lstStyle/>
          <a:p>
            <a:pPr>
              <a:defRPr/>
            </a:pPr>
            <a:fld id="{287BE50D-B079-4B62-ADD2-2FEF1812E2D0}"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515162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48A87A34-81AB-432B-8DAE-1953F412C126}" type="datetimeFigureOut">
              <a:rPr lang="en-US" dirty="0"/>
              <a:t>2/17/2021</a:t>
            </a:fld>
            <a:endParaRPr lang="en-US" dirty="0"/>
          </a:p>
        </p:txBody>
      </p:sp>
      <p:sp>
        <p:nvSpPr>
          <p:cNvPr id="3" name="Footer Placeholder 2"/>
          <p:cNvSpPr>
            <a:spLocks noGrp="1"/>
          </p:cNvSpPr>
          <p:nvPr>
            <p:ph type="ftr" sz="quarter" idx="11"/>
          </p:nvPr>
        </p:nvSpPr>
        <p:spPr>
          <a:xfrm>
            <a:off x="640080" y="6227064"/>
            <a:ext cx="7854696" cy="320040"/>
          </a:xfrm>
        </p:spPr>
        <p:txBody>
          <a:bodyPr/>
          <a:lstStyle/>
          <a:p>
            <a:endParaRPr lang="en-US" dirty="0"/>
          </a:p>
        </p:txBody>
      </p:sp>
      <p:sp>
        <p:nvSpPr>
          <p:cNvPr id="4" name="Slide Number Placeholder 3"/>
          <p:cNvSpPr>
            <a:spLocks noGrp="1"/>
          </p:cNvSpPr>
          <p:nvPr>
            <p:ph type="sldNum" sz="quarter" idx="12"/>
          </p:nvPr>
        </p:nvSpPr>
        <p:spPr>
          <a:xfrm>
            <a:off x="7808976" y="320040"/>
            <a:ext cx="685800" cy="320040"/>
          </a:xfrm>
        </p:spPr>
        <p:txBody>
          <a:bodyPr/>
          <a:lstStyle/>
          <a:p>
            <a:pPr>
              <a:defRPr/>
            </a:pPr>
            <a:fld id="{DC77B05E-27CC-4CF7-A63E-A3423B2B979B}"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44939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ADB57E6E-76CC-4A69-BCC1-4F7FF5747BD3}"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639487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40080" y="320040"/>
            <a:ext cx="2743200" cy="320040"/>
          </a:xfrm>
        </p:spPr>
        <p:txBody>
          <a:bodyPr/>
          <a:lstStyle/>
          <a:p>
            <a:fld id="{48A87A34-81AB-432B-8DAE-1953F412C126}" type="datetimeFigureOut">
              <a:rPr lang="en-US" dirty="0"/>
              <a:t>2/17/2021</a:t>
            </a:fld>
            <a:endParaRPr lang="en-US" dirty="0"/>
          </a:p>
        </p:txBody>
      </p:sp>
      <p:sp>
        <p:nvSpPr>
          <p:cNvPr id="6" name="Footer Placeholder 5"/>
          <p:cNvSpPr>
            <a:spLocks noGrp="1"/>
          </p:cNvSpPr>
          <p:nvPr>
            <p:ph type="ftr" sz="quarter" idx="11"/>
          </p:nvPr>
        </p:nvSpPr>
        <p:spPr>
          <a:xfrm>
            <a:off x="640080" y="6227064"/>
            <a:ext cx="4358641" cy="320040"/>
          </a:xfrm>
        </p:spPr>
        <p:txBody>
          <a:bodyPr/>
          <a:lstStyle/>
          <a:p>
            <a:endParaRPr lang="en-US" dirty="0"/>
          </a:p>
        </p:txBody>
      </p:sp>
      <p:sp>
        <p:nvSpPr>
          <p:cNvPr id="7" name="Slide Number Placeholder 6"/>
          <p:cNvSpPr>
            <a:spLocks noGrp="1"/>
          </p:cNvSpPr>
          <p:nvPr>
            <p:ph type="sldNum" sz="quarter" idx="12"/>
          </p:nvPr>
        </p:nvSpPr>
        <p:spPr>
          <a:xfrm>
            <a:off x="4315463" y="320040"/>
            <a:ext cx="685800" cy="320040"/>
          </a:xfrm>
        </p:spPr>
        <p:txBody>
          <a:bodyPr/>
          <a:lstStyle/>
          <a:p>
            <a:pPr>
              <a:defRPr/>
            </a:pPr>
            <a:fld id="{0DB1E5B6-9B54-4AD9-B0C0-5CC8F2E7A442}"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431726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2/17/2021</a:t>
            </a:fld>
            <a:endParaRPr lang="en-US" dirty="0"/>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F7596348-25F8-45C5-AD6B-4225F3FD666D}" type="slidenum">
              <a:rPr lang="en-GB" altLang="en-US" smtClean="0"/>
              <a:pPr>
                <a:defRPr/>
              </a:pPr>
              <a:t>‹#›</a:t>
            </a:fld>
            <a:endParaRPr lang="en-GB" altLang="en-US" sz="16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603632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obin.Barrett@suffolk.gov.uk" TargetMode="External"/><Relationship Id="rId7" Type="http://schemas.openxmlformats.org/officeDocument/2006/relationships/hyperlink" Target="https://activities-unlimited.us15.list-manage.com/subscribe?u=b78fea64d15bb338854d0242b&amp;id=aa1c0ea5d7" TargetMode="External"/><Relationship Id="rId2" Type="http://schemas.openxmlformats.org/officeDocument/2006/relationships/hyperlink" Target="mailto:Chris.Southwell@suffolk.gov.uk" TargetMode="External"/><Relationship Id="rId1" Type="http://schemas.openxmlformats.org/officeDocument/2006/relationships/slideLayout" Target="../slideLayouts/slideLayout2.xml"/><Relationship Id="rId6" Type="http://schemas.openxmlformats.org/officeDocument/2006/relationships/hyperlink" Target="https://twitter.com/activitiesunltd?lang=en" TargetMode="External"/><Relationship Id="rId5" Type="http://schemas.openxmlformats.org/officeDocument/2006/relationships/hyperlink" Target="https://www.facebook.com/activitiesunlimited/" TargetMode="External"/><Relationship Id="rId4" Type="http://schemas.openxmlformats.org/officeDocument/2006/relationships/hyperlink" Target="mailto:info@activities-unlimited.co.uk"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facebook.com/activitiesunlimit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hyperlink" Target="https://www.access-unlimited.co.uk/provider/view/1247" TargetMode="External"/><Relationship Id="rId18" Type="http://schemas.openxmlformats.org/officeDocument/2006/relationships/image" Target="../media/image9.jpeg"/><Relationship Id="rId3" Type="http://schemas.openxmlformats.org/officeDocument/2006/relationships/hyperlink" Target="https://www.access-unlimited.co.uk/provider/view/203" TargetMode="External"/><Relationship Id="rId7" Type="http://schemas.openxmlformats.org/officeDocument/2006/relationships/hyperlink" Target="https://www.access-unlimited.co.uk/provider/view/5431" TargetMode="External"/><Relationship Id="rId12" Type="http://schemas.openxmlformats.org/officeDocument/2006/relationships/image" Target="../media/image6.jpeg"/><Relationship Id="rId17" Type="http://schemas.openxmlformats.org/officeDocument/2006/relationships/hyperlink" Target="https://www.access-unlimited.co.uk/provider/view/2205" TargetMode="External"/><Relationship Id="rId2" Type="http://schemas.openxmlformats.org/officeDocument/2006/relationships/notesSlide" Target="../notesSlides/notesSlide5.xml"/><Relationship Id="rId16" Type="http://schemas.openxmlformats.org/officeDocument/2006/relationships/image" Target="../media/image8.png"/><Relationship Id="rId20"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hyperlink" Target="https://www.access-unlimited.co.uk/provider/view/5952" TargetMode="External"/><Relationship Id="rId5" Type="http://schemas.openxmlformats.org/officeDocument/2006/relationships/hyperlink" Target="https://www.access-unlimited.co.uk/provider/view/2229" TargetMode="External"/><Relationship Id="rId15" Type="http://schemas.openxmlformats.org/officeDocument/2006/relationships/hyperlink" Target="https://www.access-unlimited.co.uk/provider/view/3310" TargetMode="External"/><Relationship Id="rId10" Type="http://schemas.openxmlformats.org/officeDocument/2006/relationships/image" Target="../media/image5.png"/><Relationship Id="rId19" Type="http://schemas.openxmlformats.org/officeDocument/2006/relationships/hyperlink" Target="https://www.access-unlimited.co.uk/provider/view/2811" TargetMode="External"/><Relationship Id="rId4" Type="http://schemas.openxmlformats.org/officeDocument/2006/relationships/image" Target="../media/image2.png"/><Relationship Id="rId9" Type="http://schemas.openxmlformats.org/officeDocument/2006/relationships/hyperlink" Target="https://www.access-unlimited.co.uk/provider/view/209" TargetMode="External"/><Relationship Id="rId1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hyperlink" Target="https://www.facebook.com/activitiesunlimite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activities-unlimited.us15.list-manage.com/subscribe?u=b78fea64d15bb338854d0242b&amp;id=aa1c0ea5d7" TargetMode="External"/><Relationship Id="rId4" Type="http://schemas.openxmlformats.org/officeDocument/2006/relationships/hyperlink" Target="https://twitter.com/activitiesunltd?lang=en"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access-unlimited.co.uk/activitiesunlimite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C8417-96BB-460F-BBF8-BB443F5C5F0A}"/>
              </a:ext>
            </a:extLst>
          </p:cNvPr>
          <p:cNvSpPr>
            <a:spLocks noGrp="1"/>
          </p:cNvSpPr>
          <p:nvPr>
            <p:ph type="title"/>
          </p:nvPr>
        </p:nvSpPr>
        <p:spPr>
          <a:xfrm>
            <a:off x="725554" y="6858000"/>
            <a:ext cx="3112048" cy="2464952"/>
          </a:xfrm>
        </p:spPr>
        <p:txBody>
          <a:bodyPr vert="horz" lIns="228600" tIns="228600" rIns="228600" bIns="228600" rtlCol="0" anchor="t">
            <a:normAutofit/>
          </a:bodyPr>
          <a:lstStyle/>
          <a:p>
            <a:r>
              <a:rPr lang="en-GB" dirty="0"/>
              <a:t>Activities Unlimited</a:t>
            </a:r>
          </a:p>
        </p:txBody>
      </p:sp>
      <p:pic>
        <p:nvPicPr>
          <p:cNvPr id="96" name="Picture 2" descr="Image result for activities unlimited logo">
            <a:extLst>
              <a:ext uri="{FF2B5EF4-FFF2-40B4-BE49-F238E27FC236}">
                <a16:creationId xmlns:a16="http://schemas.microsoft.com/office/drawing/2014/main" id="{5816B4C4-E72B-4C68-A2C0-8B0956AB04F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835696" y="548680"/>
            <a:ext cx="5733399" cy="2336360"/>
          </a:xfrm>
          <a:prstGeom prst="rect">
            <a:avLst/>
          </a:prstGeom>
          <a:noFill/>
          <a:ln w="12700">
            <a:noFill/>
          </a:ln>
          <a:extLst>
            <a:ext uri="{909E8E84-426E-40DD-AFC4-6F175D3DCCD1}">
              <a14:hiddenFill xmlns:a14="http://schemas.microsoft.com/office/drawing/2010/main">
                <a:solidFill>
                  <a:srgbClr val="FFFFFF"/>
                </a:solidFill>
              </a14:hiddenFill>
            </a:ext>
          </a:extLst>
        </p:spPr>
      </p:pic>
      <p:sp>
        <p:nvSpPr>
          <p:cNvPr id="17410" name="Rectangle 1">
            <a:extLst>
              <a:ext uri="{FF2B5EF4-FFF2-40B4-BE49-F238E27FC236}">
                <a16:creationId xmlns:a16="http://schemas.microsoft.com/office/drawing/2014/main" id="{DFD23455-DA0C-4858-9758-409874C6DCEF}"/>
              </a:ext>
            </a:extLst>
          </p:cNvPr>
          <p:cNvSpPr>
            <a:spLocks noGrp="1" noChangeArrowheads="1"/>
          </p:cNvSpPr>
          <p:nvPr>
            <p:ph idx="1"/>
          </p:nvPr>
        </p:nvSpPr>
        <p:spPr>
          <a:xfrm>
            <a:off x="1331640" y="2759075"/>
            <a:ext cx="7069412" cy="3678237"/>
          </a:xfrm>
        </p:spPr>
        <p:txBody>
          <a:bodyPr>
            <a:normAutofit/>
          </a:bodyPr>
          <a:lstStyle/>
          <a:p>
            <a:pPr marL="0" indent="0" defTabSz="914400" eaLnBrk="1">
              <a:spcBef>
                <a:spcPts val="800"/>
              </a:spcBef>
              <a:buClr>
                <a:srgbClr val="F94B32"/>
              </a:buClr>
              <a:buNone/>
              <a:defRPr/>
            </a:pPr>
            <a:endParaRPr lang="en-GB" dirty="0">
              <a:latin typeface="Tahoma" panose="020B0604030504040204" pitchFamily="34" charset="0"/>
              <a:ea typeface="Tahoma" panose="020B0604030504040204" pitchFamily="34" charset="0"/>
              <a:cs typeface="Tahoma" panose="020B0604030504040204" pitchFamily="34" charset="0"/>
              <a:sym typeface="Franklin Gothic Book" pitchFamily="34" charset="0"/>
            </a:endParaRPr>
          </a:p>
          <a:p>
            <a:pPr marL="0" indent="0" defTabSz="914400" eaLnBrk="1">
              <a:spcBef>
                <a:spcPts val="800"/>
              </a:spcBef>
              <a:buClr>
                <a:srgbClr val="F94B32"/>
              </a:buClr>
              <a:buNone/>
              <a:defRPr/>
            </a:pPr>
            <a:r>
              <a:rPr lang="en-GB" sz="2400" b="1" dirty="0">
                <a:latin typeface="Tahoma" panose="020B0604030504040204" pitchFamily="34" charset="0"/>
                <a:ea typeface="Tahoma" panose="020B0604030504040204" pitchFamily="34" charset="0"/>
                <a:cs typeface="Tahoma" panose="020B0604030504040204" pitchFamily="34" charset="0"/>
                <a:sym typeface="Franklin Gothic Book" pitchFamily="34" charset="0"/>
              </a:rPr>
              <a:t>Chris Southwell </a:t>
            </a:r>
            <a:r>
              <a:rPr lang="en-GB" sz="2400" dirty="0">
                <a:latin typeface="Tahoma" panose="020B0604030504040204" pitchFamily="34" charset="0"/>
                <a:ea typeface="Tahoma" panose="020B0604030504040204" pitchFamily="34" charset="0"/>
                <a:cs typeface="Tahoma" panose="020B0604030504040204" pitchFamily="34" charset="0"/>
                <a:sym typeface="Franklin Gothic Book" pitchFamily="34" charset="0"/>
              </a:rPr>
              <a:t>– Provider Account Manager for Activities Unlimited</a:t>
            </a:r>
          </a:p>
          <a:p>
            <a:pPr marL="0" indent="0" defTabSz="914400" eaLnBrk="1">
              <a:spcBef>
                <a:spcPts val="800"/>
              </a:spcBef>
              <a:buClr>
                <a:srgbClr val="F94B32"/>
              </a:buClr>
              <a:buNone/>
              <a:defRPr/>
            </a:pPr>
            <a:r>
              <a:rPr lang="en-GB" sz="2400" dirty="0">
                <a:latin typeface="Tahoma" panose="020B0604030504040204" pitchFamily="34" charset="0"/>
                <a:ea typeface="Tahoma" panose="020B0604030504040204" pitchFamily="34" charset="0"/>
                <a:cs typeface="Tahoma" panose="020B0604030504040204" pitchFamily="34" charset="0"/>
                <a:sym typeface="Franklin Gothic Book" pitchFamily="34" charset="0"/>
              </a:rPr>
              <a:t>01473 260152 | Chris.Southwell@suffolk.gov.uk</a:t>
            </a:r>
          </a:p>
          <a:p>
            <a:pPr marL="0" indent="0" defTabSz="914400" eaLnBrk="1">
              <a:spcBef>
                <a:spcPts val="800"/>
              </a:spcBef>
              <a:buClr>
                <a:srgbClr val="F94B32"/>
              </a:buClr>
              <a:buNone/>
              <a:defRPr/>
            </a:pPr>
            <a:r>
              <a:rPr lang="en-GB" sz="2400" b="1" dirty="0">
                <a:latin typeface="Tahoma" panose="020B0604030504040204" pitchFamily="34" charset="0"/>
                <a:ea typeface="Tahoma" panose="020B0604030504040204" pitchFamily="34" charset="0"/>
                <a:cs typeface="Tahoma" panose="020B0604030504040204" pitchFamily="34" charset="0"/>
                <a:sym typeface="Franklin Gothic Book" pitchFamily="34" charset="0"/>
              </a:rPr>
              <a:t>Robbie Barrett </a:t>
            </a:r>
            <a:r>
              <a:rPr lang="en-GB" sz="2400" dirty="0">
                <a:latin typeface="Tahoma" panose="020B0604030504040204" pitchFamily="34" charset="0"/>
                <a:ea typeface="Tahoma" panose="020B0604030504040204" pitchFamily="34" charset="0"/>
                <a:cs typeface="Tahoma" panose="020B0604030504040204" pitchFamily="34" charset="0"/>
                <a:sym typeface="Franklin Gothic Book" pitchFamily="34" charset="0"/>
              </a:rPr>
              <a:t>– Short Breaks Advisor for Activities Unlimited</a:t>
            </a:r>
          </a:p>
          <a:p>
            <a:pPr marL="0" indent="0" defTabSz="914400" eaLnBrk="1">
              <a:spcBef>
                <a:spcPts val="800"/>
              </a:spcBef>
              <a:buClr>
                <a:srgbClr val="F94B32"/>
              </a:buClr>
              <a:buNone/>
              <a:defRPr/>
            </a:pPr>
            <a:r>
              <a:rPr lang="en-GB" sz="2400" dirty="0">
                <a:latin typeface="Tahoma" panose="020B0604030504040204" pitchFamily="34" charset="0"/>
                <a:ea typeface="Tahoma" panose="020B0604030504040204" pitchFamily="34" charset="0"/>
                <a:cs typeface="Tahoma" panose="020B0604030504040204" pitchFamily="34" charset="0"/>
                <a:sym typeface="Franklin Gothic Book" pitchFamily="34" charset="0"/>
              </a:rPr>
              <a:t>01473 265266 | Robin.Barrett@suffolk.gov.uk</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7E6F1-4F95-495B-BE8E-24F98E0E9214}"/>
              </a:ext>
            </a:extLst>
          </p:cNvPr>
          <p:cNvSpPr txBox="1">
            <a:spLocks noGrp="1"/>
          </p:cNvSpPr>
          <p:nvPr>
            <p:ph type="title" idx="4294967295"/>
          </p:nvPr>
        </p:nvSpPr>
        <p:spPr>
          <a:xfrm>
            <a:off x="988657" y="624249"/>
            <a:ext cx="7560840" cy="9541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chemeClr val="accent1"/>
                </a:solidFill>
                <a:effectLst/>
                <a:uLnTx/>
                <a:uFillTx/>
                <a:latin typeface="Tahoma" panose="020B0604030504040204" pitchFamily="34" charset="0"/>
                <a:ea typeface="Tahoma" panose="020B0604030504040204" pitchFamily="34" charset="0"/>
                <a:cs typeface="Tahoma" panose="020B0604030504040204" pitchFamily="34" charset="0"/>
              </a:rPr>
              <a:t>Examples from families of how AU Budgets have been spent… (2)</a:t>
            </a:r>
            <a:endParaRPr kumimoji="0" lang="en-GB"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0" name="Speech Bubble: Rectangle with Corners Rounded 39">
            <a:extLst>
              <a:ext uri="{FF2B5EF4-FFF2-40B4-BE49-F238E27FC236}">
                <a16:creationId xmlns:a16="http://schemas.microsoft.com/office/drawing/2014/main" id="{214F2DC9-63EC-4D2A-A5D2-670BB7A97A04}"/>
              </a:ext>
            </a:extLst>
          </p:cNvPr>
          <p:cNvSpPr/>
          <p:nvPr/>
        </p:nvSpPr>
        <p:spPr>
          <a:xfrm>
            <a:off x="2036788" y="1921604"/>
            <a:ext cx="6658345" cy="787316"/>
          </a:xfrm>
          <a:prstGeom prst="wedgeRoundRectCallout">
            <a:avLst>
              <a:gd name="adj1" fmla="val -53279"/>
              <a:gd name="adj2" fmla="val -22217"/>
              <a:gd name="adj3" fmla="val 16667"/>
            </a:avLst>
          </a:prstGeom>
          <a:solidFill>
            <a:srgbClr val="CDEA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My son loves going to the </a:t>
            </a:r>
            <a:r>
              <a:rPr lang="en-GB" sz="14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Sudbury Youth Hub</a:t>
            </a:r>
            <a:r>
              <a:rPr lang="en-GB"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on a Friday night, it's the highlight of his week! He gets to socialise with other young people and take part in fun activities, the end of term water fight being his favourite!</a:t>
            </a:r>
            <a:endParaRPr lang="en-GB" sz="1400">
              <a:effectLst/>
              <a:ea typeface="Calibri" panose="020F0502020204030204" pitchFamily="34" charset="0"/>
              <a:cs typeface="Times New Roman" panose="02020603050405020304" pitchFamily="18" charset="0"/>
            </a:endParaRPr>
          </a:p>
        </p:txBody>
      </p:sp>
      <p:sp>
        <p:nvSpPr>
          <p:cNvPr id="42" name="Speech Bubble: Rectangle with Corners Rounded 41">
            <a:extLst>
              <a:ext uri="{FF2B5EF4-FFF2-40B4-BE49-F238E27FC236}">
                <a16:creationId xmlns:a16="http://schemas.microsoft.com/office/drawing/2014/main" id="{10B3599C-F78F-44B1-8BA0-656D3F7A28B0}"/>
              </a:ext>
            </a:extLst>
          </p:cNvPr>
          <p:cNvSpPr/>
          <p:nvPr/>
        </p:nvSpPr>
        <p:spPr>
          <a:xfrm flipH="1">
            <a:off x="1878212" y="2833216"/>
            <a:ext cx="6644801" cy="1171848"/>
          </a:xfrm>
          <a:prstGeom prst="wedgeRoundRectCallout">
            <a:avLst>
              <a:gd name="adj1" fmla="val -53931"/>
              <a:gd name="adj2" fmla="val -20951"/>
              <a:gd name="adj3" fmla="val 16667"/>
            </a:avLst>
          </a:prstGeom>
          <a:solidFill>
            <a:srgbClr val="FFC1C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My daughter is 10 years old and is completely blind and has microcephaly. Every Wednesday she goes </a:t>
            </a:r>
            <a:r>
              <a:rPr lang="en-GB"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horse-riding with RDA</a:t>
            </a: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Shelley. She loves riding and enjoys having the captive audience of volunteer helpers to chat with as they walk beside her. After riding we zoom over the other side of town for her </a:t>
            </a:r>
            <a:r>
              <a:rPr lang="en-GB"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piano lesson</a:t>
            </a: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en-GB" sz="1400" dirty="0">
              <a:effectLst/>
              <a:ea typeface="Calibri" panose="020F0502020204030204" pitchFamily="34" charset="0"/>
              <a:cs typeface="Times New Roman" panose="02020603050405020304" pitchFamily="18" charset="0"/>
            </a:endParaRPr>
          </a:p>
        </p:txBody>
      </p:sp>
      <p:sp>
        <p:nvSpPr>
          <p:cNvPr id="41" name="Speech Bubble: Rectangle with Corners Rounded 40">
            <a:extLst>
              <a:ext uri="{FF2B5EF4-FFF2-40B4-BE49-F238E27FC236}">
                <a16:creationId xmlns:a16="http://schemas.microsoft.com/office/drawing/2014/main" id="{5A001CE2-1904-41F3-9639-F2F566E6D4B3}"/>
              </a:ext>
            </a:extLst>
          </p:cNvPr>
          <p:cNvSpPr/>
          <p:nvPr/>
        </p:nvSpPr>
        <p:spPr>
          <a:xfrm>
            <a:off x="2081366" y="4149080"/>
            <a:ext cx="6644802" cy="752094"/>
          </a:xfrm>
          <a:prstGeom prst="wedgeRoundRectCallout">
            <a:avLst>
              <a:gd name="adj1" fmla="val -53279"/>
              <a:gd name="adj2" fmla="val -22217"/>
              <a:gd name="adj3" fmla="val 16667"/>
            </a:avLst>
          </a:prstGeom>
          <a:solidFill>
            <a:srgbClr val="C5FFDF"/>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My daughter is 15 and has PDA syndrome. She absolutely loves drama and uses her budget from AU to access a </a:t>
            </a:r>
            <a:r>
              <a:rPr lang="en-GB"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theatre group</a:t>
            </a: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and </a:t>
            </a:r>
            <a:r>
              <a:rPr lang="en-GB"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singing lessons</a:t>
            </a: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She was chuffed to bits to get a lead role in Cats the musical this year!</a:t>
            </a:r>
            <a:endParaRPr lang="en-GB" sz="1400" dirty="0">
              <a:effectLst/>
              <a:ea typeface="Calibri" panose="020F0502020204030204" pitchFamily="34" charset="0"/>
              <a:cs typeface="Times New Roman" panose="02020603050405020304" pitchFamily="18" charset="0"/>
            </a:endParaRPr>
          </a:p>
        </p:txBody>
      </p:sp>
      <p:sp>
        <p:nvSpPr>
          <p:cNvPr id="43" name="Rectangle 42">
            <a:extLst>
              <a:ext uri="{FF2B5EF4-FFF2-40B4-BE49-F238E27FC236}">
                <a16:creationId xmlns:a16="http://schemas.microsoft.com/office/drawing/2014/main" id="{14D82B65-5C3A-4471-ACA5-1E19DBF3DC31}"/>
              </a:ext>
            </a:extLst>
          </p:cNvPr>
          <p:cNvSpPr/>
          <p:nvPr/>
        </p:nvSpPr>
        <p:spPr>
          <a:xfrm>
            <a:off x="1873755" y="5068341"/>
            <a:ext cx="6907103" cy="1384995"/>
          </a:xfrm>
          <a:prstGeom prst="rect">
            <a:avLst/>
          </a:prstGeom>
        </p:spPr>
        <p:txBody>
          <a:bodyPr wrap="square">
            <a:spAutoFit/>
          </a:bodyPr>
          <a:lstStyle/>
          <a:p>
            <a:r>
              <a:rPr lang="en-GB" sz="1400" dirty="0">
                <a:latin typeface="Tahoma" panose="020B0604030504040204" pitchFamily="34" charset="0"/>
                <a:ea typeface="Tahoma" panose="020B0604030504040204" pitchFamily="34" charset="0"/>
                <a:cs typeface="Tahoma" panose="020B0604030504040204" pitchFamily="34" charset="0"/>
              </a:rPr>
              <a:t>Other families have used their Short Break Award to pay for </a:t>
            </a:r>
            <a:r>
              <a:rPr lang="en-GB" sz="1400" b="1" dirty="0">
                <a:latin typeface="Tahoma" panose="020B0604030504040204" pitchFamily="34" charset="0"/>
                <a:ea typeface="Tahoma" panose="020B0604030504040204" pitchFamily="34" charset="0"/>
                <a:cs typeface="Tahoma" panose="020B0604030504040204" pitchFamily="34" charset="0"/>
              </a:rPr>
              <a:t>play equipment;</a:t>
            </a:r>
            <a:r>
              <a:rPr lang="en-GB" sz="1400" dirty="0">
                <a:latin typeface="Tahoma" panose="020B0604030504040204" pitchFamily="34" charset="0"/>
                <a:ea typeface="Tahoma" panose="020B0604030504040204" pitchFamily="34" charset="0"/>
                <a:cs typeface="Tahoma" panose="020B0604030504040204" pitchFamily="34" charset="0"/>
              </a:rPr>
              <a:t> for example a trampoline or swing set for the garden, </a:t>
            </a:r>
            <a:r>
              <a:rPr lang="en-GB" sz="1400" b="1" dirty="0">
                <a:latin typeface="Tahoma" panose="020B0604030504040204" pitchFamily="34" charset="0"/>
                <a:ea typeface="Tahoma" panose="020B0604030504040204" pitchFamily="34" charset="0"/>
                <a:cs typeface="Tahoma" panose="020B0604030504040204" pitchFamily="34" charset="0"/>
              </a:rPr>
              <a:t>sensory equipment;</a:t>
            </a:r>
            <a:r>
              <a:rPr lang="en-GB" sz="1400" dirty="0">
                <a:latin typeface="Tahoma" panose="020B0604030504040204" pitchFamily="34" charset="0"/>
                <a:ea typeface="Tahoma" panose="020B0604030504040204" pitchFamily="34" charset="0"/>
                <a:cs typeface="Tahoma" panose="020B0604030504040204" pitchFamily="34" charset="0"/>
              </a:rPr>
              <a:t> such as lights and fidget toys, </a:t>
            </a:r>
            <a:r>
              <a:rPr lang="en-GB" sz="1400" b="1" dirty="0">
                <a:latin typeface="Tahoma" panose="020B0604030504040204" pitchFamily="34" charset="0"/>
                <a:ea typeface="Tahoma" panose="020B0604030504040204" pitchFamily="34" charset="0"/>
                <a:cs typeface="Tahoma" panose="020B0604030504040204" pitchFamily="34" charset="0"/>
              </a:rPr>
              <a:t>electronics;</a:t>
            </a:r>
            <a:r>
              <a:rPr lang="en-GB" sz="1400" dirty="0">
                <a:latin typeface="Tahoma" panose="020B0604030504040204" pitchFamily="34" charset="0"/>
                <a:ea typeface="Tahoma" panose="020B0604030504040204" pitchFamily="34" charset="0"/>
                <a:cs typeface="Tahoma" panose="020B0604030504040204" pitchFamily="34" charset="0"/>
              </a:rPr>
              <a:t> e.g. eBooks, DVDs, games console and games, iPad/tablet, </a:t>
            </a:r>
            <a:r>
              <a:rPr lang="en-GB" sz="1400" b="1" dirty="0">
                <a:latin typeface="Tahoma" panose="020B0604030504040204" pitchFamily="34" charset="0"/>
                <a:ea typeface="Tahoma" panose="020B0604030504040204" pitchFamily="34" charset="0"/>
                <a:cs typeface="Tahoma" panose="020B0604030504040204" pitchFamily="34" charset="0"/>
              </a:rPr>
              <a:t>holidays; </a:t>
            </a:r>
            <a:r>
              <a:rPr lang="en-GB" sz="1400" dirty="0">
                <a:latin typeface="Tahoma" panose="020B0604030504040204" pitchFamily="34" charset="0"/>
                <a:ea typeface="Tahoma" panose="020B0604030504040204" pitchFamily="34" charset="0"/>
                <a:cs typeface="Tahoma" panose="020B0604030504040204" pitchFamily="34" charset="0"/>
              </a:rPr>
              <a:t>i.e. Disneyland or Airbnb, </a:t>
            </a:r>
            <a:r>
              <a:rPr lang="en-GB" sz="1400" b="1" dirty="0">
                <a:latin typeface="Tahoma" panose="020B0604030504040204" pitchFamily="34" charset="0"/>
                <a:ea typeface="Tahoma" panose="020B0604030504040204" pitchFamily="34" charset="0"/>
                <a:cs typeface="Tahoma" panose="020B0604030504040204" pitchFamily="34" charset="0"/>
              </a:rPr>
              <a:t>family activities</a:t>
            </a:r>
            <a:r>
              <a:rPr lang="en-GB" sz="1400" dirty="0">
                <a:latin typeface="Tahoma" panose="020B0604030504040204" pitchFamily="34" charset="0"/>
                <a:ea typeface="Tahoma" panose="020B0604030504040204" pitchFamily="34" charset="0"/>
                <a:cs typeface="Tahoma" panose="020B0604030504040204" pitchFamily="34" charset="0"/>
              </a:rPr>
              <a:t> including trips to the zoo, swimming, cinema, </a:t>
            </a:r>
            <a:r>
              <a:rPr lang="en-GB" sz="1400" b="1" dirty="0">
                <a:latin typeface="Tahoma" panose="020B0604030504040204" pitchFamily="34" charset="0"/>
                <a:ea typeface="Tahoma" panose="020B0604030504040204" pitchFamily="34" charset="0"/>
                <a:cs typeface="Tahoma" panose="020B0604030504040204" pitchFamily="34" charset="0"/>
              </a:rPr>
              <a:t>sports equipment</a:t>
            </a:r>
            <a:r>
              <a:rPr lang="en-GB" sz="1400" dirty="0">
                <a:latin typeface="Tahoma" panose="020B0604030504040204" pitchFamily="34" charset="0"/>
                <a:ea typeface="Tahoma" panose="020B0604030504040204" pitchFamily="34" charset="0"/>
                <a:cs typeface="Tahoma" panose="020B0604030504040204" pitchFamily="34" charset="0"/>
              </a:rPr>
              <a:t> like roller-skates, football boots, or a bicycle. </a:t>
            </a:r>
          </a:p>
        </p:txBody>
      </p:sp>
    </p:spTree>
    <p:extLst>
      <p:ext uri="{BB962C8B-B14F-4D97-AF65-F5344CB8AC3E}">
        <p14:creationId xmlns:p14="http://schemas.microsoft.com/office/powerpoint/2010/main" val="77714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2"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4" name="Rectangle 33">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A1EC80-A947-418C-9E5C-807E9024BD64}"/>
              </a:ext>
            </a:extLst>
          </p:cNvPr>
          <p:cNvSpPr>
            <a:spLocks noGrp="1"/>
          </p:cNvSpPr>
          <p:nvPr>
            <p:ph type="title"/>
          </p:nvPr>
        </p:nvSpPr>
        <p:spPr>
          <a:xfrm>
            <a:off x="2160363" y="841375"/>
            <a:ext cx="4673143" cy="1230570"/>
          </a:xfrm>
        </p:spPr>
        <p:txBody>
          <a:bodyPr vert="horz" lIns="228600" tIns="228600" rIns="228600" bIns="228600" rtlCol="0" anchor="t">
            <a:normAutofit/>
          </a:bodyPr>
          <a:lstStyle/>
          <a:p>
            <a:pPr algn="l" defTabSz="914400"/>
            <a:r>
              <a:rPr lang="en-US" sz="3100" spc="-150" dirty="0">
                <a:solidFill>
                  <a:schemeClr val="accent1"/>
                </a:solidFill>
              </a:rPr>
              <a:t>Future Development</a:t>
            </a:r>
          </a:p>
        </p:txBody>
      </p:sp>
      <p:sp>
        <p:nvSpPr>
          <p:cNvPr id="36" name="Isosceles Triangle 35">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7" name="Content Placeholder 2">
            <a:extLst>
              <a:ext uri="{FF2B5EF4-FFF2-40B4-BE49-F238E27FC236}">
                <a16:creationId xmlns:a16="http://schemas.microsoft.com/office/drawing/2014/main" id="{C676F4C5-FA25-4605-B59D-0773D8D81293}"/>
              </a:ext>
            </a:extLst>
          </p:cNvPr>
          <p:cNvSpPr>
            <a:spLocks noGrp="1"/>
          </p:cNvSpPr>
          <p:nvPr>
            <p:ph idx="1"/>
          </p:nvPr>
        </p:nvSpPr>
        <p:spPr>
          <a:xfrm>
            <a:off x="1880603" y="1803495"/>
            <a:ext cx="6787181" cy="3802762"/>
          </a:xfrm>
        </p:spPr>
        <p:txBody>
          <a:bodyPr anchor="t">
            <a:noAutofit/>
          </a:bodyPr>
          <a:lstStyle/>
          <a:p>
            <a:pPr>
              <a:lnSpc>
                <a:spcPct val="110000"/>
              </a:lnSpc>
              <a:defRPr/>
            </a:pPr>
            <a:r>
              <a:rPr lang="en-GB" sz="1800" dirty="0">
                <a:latin typeface="Tahoma" panose="020B0604030504040204" pitchFamily="34" charset="0"/>
                <a:ea typeface="Tahoma" panose="020B0604030504040204" pitchFamily="34" charset="0"/>
                <a:cs typeface="Tahoma" panose="020B0604030504040204" pitchFamily="34" charset="0"/>
                <a:sym typeface="Helvetica" charset="0"/>
              </a:rPr>
              <a:t>2021</a:t>
            </a:r>
          </a:p>
          <a:p>
            <a:pPr lvl="1">
              <a:lnSpc>
                <a:spcPct val="110000"/>
              </a:lnSpc>
              <a:defRPr/>
            </a:pPr>
            <a:r>
              <a:rPr lang="en-GB" sz="1600" dirty="0">
                <a:latin typeface="Tahoma" panose="020B0604030504040204" pitchFamily="34" charset="0"/>
                <a:ea typeface="Tahoma" panose="020B0604030504040204" pitchFamily="34" charset="0"/>
                <a:cs typeface="Tahoma" panose="020B0604030504040204" pitchFamily="34" charset="0"/>
                <a:sym typeface="Helvetica" charset="0"/>
              </a:rPr>
              <a:t>Creation of new AU website</a:t>
            </a:r>
          </a:p>
          <a:p>
            <a:pPr>
              <a:lnSpc>
                <a:spcPct val="110000"/>
              </a:lnSpc>
              <a:defRPr/>
            </a:pPr>
            <a:r>
              <a:rPr lang="en-GB" sz="1800" dirty="0">
                <a:latin typeface="Tahoma" panose="020B0604030504040204" pitchFamily="34" charset="0"/>
                <a:ea typeface="Tahoma" panose="020B0604030504040204" pitchFamily="34" charset="0"/>
                <a:cs typeface="Tahoma" panose="020B0604030504040204" pitchFamily="34" charset="0"/>
                <a:sym typeface="Helvetica" charset="0"/>
              </a:rPr>
              <a:t>2022</a:t>
            </a:r>
          </a:p>
          <a:p>
            <a:pPr lvl="1">
              <a:lnSpc>
                <a:spcPct val="110000"/>
              </a:lnSpc>
              <a:defRPr/>
            </a:pPr>
            <a:r>
              <a:rPr lang="en-GB" sz="1600" dirty="0">
                <a:latin typeface="Tahoma" panose="020B0604030504040204" pitchFamily="34" charset="0"/>
                <a:ea typeface="Tahoma" panose="020B0604030504040204" pitchFamily="34" charset="0"/>
                <a:cs typeface="Tahoma" panose="020B0604030504040204" pitchFamily="34" charset="0"/>
                <a:sym typeface="Helvetica" charset="0"/>
              </a:rPr>
              <a:t>New application form for Short Break Budgets</a:t>
            </a:r>
          </a:p>
          <a:p>
            <a:pPr lvl="1">
              <a:lnSpc>
                <a:spcPct val="110000"/>
              </a:lnSpc>
              <a:defRPr/>
            </a:pPr>
            <a:r>
              <a:rPr lang="en-GB" sz="1600" dirty="0">
                <a:latin typeface="Tahoma" panose="020B0604030504040204" pitchFamily="34" charset="0"/>
                <a:ea typeface="Tahoma" panose="020B0604030504040204" pitchFamily="34" charset="0"/>
                <a:cs typeface="Tahoma" panose="020B0604030504040204" pitchFamily="34" charset="0"/>
                <a:sym typeface="Helvetica" charset="0"/>
              </a:rPr>
              <a:t>Moving from a three point to a seven point financial offer for personal budgets</a:t>
            </a:r>
          </a:p>
          <a:p>
            <a:pPr lvl="1">
              <a:lnSpc>
                <a:spcPct val="110000"/>
              </a:lnSpc>
              <a:defRPr/>
            </a:pPr>
            <a:r>
              <a:rPr lang="en-GB" sz="1600" dirty="0">
                <a:latin typeface="Tahoma" panose="020B0604030504040204" pitchFamily="34" charset="0"/>
                <a:ea typeface="Tahoma" panose="020B0604030504040204" pitchFamily="34" charset="0"/>
                <a:cs typeface="Tahoma" panose="020B0604030504040204" pitchFamily="34" charset="0"/>
                <a:sym typeface="Helvetica" charset="0"/>
              </a:rPr>
              <a:t>Shift towards contracted, rather than grant funded provision </a:t>
            </a:r>
          </a:p>
        </p:txBody>
      </p:sp>
    </p:spTree>
    <p:extLst>
      <p:ext uri="{BB962C8B-B14F-4D97-AF65-F5344CB8AC3E}">
        <p14:creationId xmlns:p14="http://schemas.microsoft.com/office/powerpoint/2010/main" val="144930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A1EC80-A947-418C-9E5C-807E9024BD64}"/>
              </a:ext>
            </a:extLst>
          </p:cNvPr>
          <p:cNvSpPr>
            <a:spLocks noGrp="1"/>
          </p:cNvSpPr>
          <p:nvPr>
            <p:ph type="title"/>
          </p:nvPr>
        </p:nvSpPr>
        <p:spPr>
          <a:xfrm>
            <a:off x="1771652" y="376238"/>
            <a:ext cx="6854429" cy="787425"/>
          </a:xfrm>
        </p:spPr>
        <p:txBody>
          <a:bodyPr anchor="t">
            <a:noAutofit/>
          </a:bodyPr>
          <a:lstStyle/>
          <a:p>
            <a:pPr algn="l"/>
            <a:r>
              <a:rPr lang="en-GB" sz="3600" b="1" dirty="0">
                <a:solidFill>
                  <a:schemeClr val="accent1"/>
                </a:solidFill>
              </a:rPr>
              <a:t>If you have any questions at all…</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2" name="Content Placeholder 2">
            <a:extLst>
              <a:ext uri="{FF2B5EF4-FFF2-40B4-BE49-F238E27FC236}">
                <a16:creationId xmlns:a16="http://schemas.microsoft.com/office/drawing/2014/main" id="{89D22B23-D455-41EB-B005-8642786B950F}"/>
              </a:ext>
            </a:extLst>
          </p:cNvPr>
          <p:cNvSpPr>
            <a:spLocks noGrp="1"/>
          </p:cNvSpPr>
          <p:nvPr>
            <p:ph idx="1"/>
          </p:nvPr>
        </p:nvSpPr>
        <p:spPr>
          <a:xfrm>
            <a:off x="1880603" y="1803495"/>
            <a:ext cx="6787181" cy="3802762"/>
          </a:xfrm>
        </p:spPr>
        <p:txBody>
          <a:bodyPr anchor="t">
            <a:noAutofit/>
          </a:bodyPr>
          <a:lstStyle/>
          <a:p>
            <a:pPr>
              <a:lnSpc>
                <a:spcPct val="110000"/>
              </a:lnSpc>
              <a:defRPr/>
            </a:pPr>
            <a:r>
              <a:rPr lang="en-GB" sz="1800" dirty="0">
                <a:latin typeface="Tahoma" panose="020B0604030504040204" pitchFamily="34" charset="0"/>
                <a:ea typeface="Tahoma" panose="020B0604030504040204" pitchFamily="34" charset="0"/>
                <a:cs typeface="Tahoma" panose="020B0604030504040204" pitchFamily="34" charset="0"/>
                <a:sym typeface="Helvetica" charset="0"/>
              </a:rPr>
              <a:t>Please don’t hesitate to contact us! Our details are…</a:t>
            </a:r>
          </a:p>
          <a:p>
            <a:pPr>
              <a:lnSpc>
                <a:spcPct val="110000"/>
              </a:lnSpc>
              <a:defRPr/>
            </a:pPr>
            <a:endParaRPr lang="en-GB" sz="1800" dirty="0">
              <a:latin typeface="Tahoma" panose="020B0604030504040204" pitchFamily="34" charset="0"/>
              <a:ea typeface="Tahoma" panose="020B0604030504040204" pitchFamily="34" charset="0"/>
              <a:cs typeface="Tahoma" panose="020B0604030504040204" pitchFamily="34" charset="0"/>
              <a:sym typeface="Helvetica" charset="0"/>
            </a:endParaRPr>
          </a:p>
          <a:p>
            <a:pPr marL="0" indent="0">
              <a:lnSpc>
                <a:spcPct val="110000"/>
              </a:lnSpc>
              <a:buNone/>
              <a:defRPr/>
            </a:pPr>
            <a:r>
              <a:rPr lang="en-GB" sz="1600" dirty="0">
                <a:latin typeface="Tahoma" panose="020B0604030504040204" pitchFamily="34" charset="0"/>
                <a:ea typeface="Tahoma" panose="020B0604030504040204" pitchFamily="34" charset="0"/>
                <a:cs typeface="Tahoma" panose="020B0604030504040204" pitchFamily="34" charset="0"/>
                <a:sym typeface="Helvetica" charset="0"/>
              </a:rPr>
              <a:t>Chris Southwell – 01473 260152 | </a:t>
            </a:r>
            <a:r>
              <a:rPr lang="en-GB" sz="1600" dirty="0">
                <a:latin typeface="Tahoma" panose="020B0604030504040204" pitchFamily="34" charset="0"/>
                <a:ea typeface="Tahoma" panose="020B0604030504040204" pitchFamily="34" charset="0"/>
                <a:cs typeface="Tahoma" panose="020B0604030504040204" pitchFamily="34" charset="0"/>
                <a:sym typeface="Helvetica" charset="0"/>
                <a:hlinkClick r:id="rId2"/>
              </a:rPr>
              <a:t>Chris.Southwell@suffolk.gov.uk</a:t>
            </a:r>
            <a:endParaRPr lang="en-GB" sz="1600" dirty="0">
              <a:latin typeface="Tahoma" panose="020B0604030504040204" pitchFamily="34" charset="0"/>
              <a:ea typeface="Tahoma" panose="020B0604030504040204" pitchFamily="34" charset="0"/>
              <a:cs typeface="Tahoma" panose="020B0604030504040204" pitchFamily="34" charset="0"/>
              <a:sym typeface="Helvetica" charset="0"/>
            </a:endParaRPr>
          </a:p>
          <a:p>
            <a:pPr marL="0" indent="0">
              <a:lnSpc>
                <a:spcPct val="110000"/>
              </a:lnSpc>
              <a:buNone/>
              <a:defRPr/>
            </a:pPr>
            <a:r>
              <a:rPr lang="en-GB" sz="1600" dirty="0">
                <a:latin typeface="Tahoma" panose="020B0604030504040204" pitchFamily="34" charset="0"/>
                <a:ea typeface="Tahoma" panose="020B0604030504040204" pitchFamily="34" charset="0"/>
                <a:cs typeface="Tahoma" panose="020B0604030504040204" pitchFamily="34" charset="0"/>
                <a:sym typeface="Helvetica" charset="0"/>
              </a:rPr>
              <a:t>Robbie Barrett – 01473 265266 | </a:t>
            </a:r>
            <a:r>
              <a:rPr lang="en-GB" sz="1600" dirty="0">
                <a:latin typeface="Tahoma" panose="020B0604030504040204" pitchFamily="34" charset="0"/>
                <a:ea typeface="Tahoma" panose="020B0604030504040204" pitchFamily="34" charset="0"/>
                <a:cs typeface="Tahoma" panose="020B0604030504040204" pitchFamily="34" charset="0"/>
                <a:sym typeface="Helvetica" charset="0"/>
                <a:hlinkClick r:id="rId3"/>
              </a:rPr>
              <a:t>Robin.Barrett@suffolk.gov.uk</a:t>
            </a:r>
            <a:endParaRPr lang="en-GB" sz="1600" dirty="0">
              <a:latin typeface="Tahoma" panose="020B0604030504040204" pitchFamily="34" charset="0"/>
              <a:ea typeface="Tahoma" panose="020B0604030504040204" pitchFamily="34" charset="0"/>
              <a:cs typeface="Tahoma" panose="020B0604030504040204" pitchFamily="34" charset="0"/>
              <a:sym typeface="Helvetica" charset="0"/>
            </a:endParaRPr>
          </a:p>
          <a:p>
            <a:pPr marL="0" indent="0">
              <a:lnSpc>
                <a:spcPct val="110000"/>
              </a:lnSpc>
              <a:buNone/>
              <a:defRPr/>
            </a:pPr>
            <a:endParaRPr lang="en-GB" dirty="0">
              <a:latin typeface="Tahoma" panose="020B0604030504040204" pitchFamily="34" charset="0"/>
              <a:ea typeface="Tahoma" panose="020B0604030504040204" pitchFamily="34" charset="0"/>
              <a:cs typeface="Tahoma" panose="020B0604030504040204" pitchFamily="34" charset="0"/>
              <a:sym typeface="Helvetica" charset="0"/>
            </a:endParaRPr>
          </a:p>
          <a:p>
            <a:pPr marL="0" indent="0">
              <a:lnSpc>
                <a:spcPct val="110000"/>
              </a:lnSpc>
              <a:buNone/>
              <a:defRPr/>
            </a:pPr>
            <a:r>
              <a:rPr lang="en-GB" dirty="0">
                <a:latin typeface="Tahoma" panose="020B0604030504040204" pitchFamily="34" charset="0"/>
                <a:ea typeface="Tahoma" panose="020B0604030504040204" pitchFamily="34" charset="0"/>
                <a:cs typeface="Tahoma" panose="020B0604030504040204" pitchFamily="34" charset="0"/>
                <a:sym typeface="Helvetica" charset="0"/>
              </a:rPr>
              <a:t>Queries relating to an individual personal budget for a CYP registered with us - </a:t>
            </a:r>
            <a:r>
              <a:rPr lang="en-GB" sz="1600" dirty="0">
                <a:latin typeface="Tahoma" panose="020B0604030504040204" pitchFamily="34" charset="0"/>
                <a:ea typeface="Tahoma" panose="020B0604030504040204" pitchFamily="34" charset="0"/>
                <a:cs typeface="Tahoma" panose="020B0604030504040204" pitchFamily="34" charset="0"/>
                <a:hlinkClick r:id="rId4"/>
              </a:rPr>
              <a:t>info@activities-unlimited.co.uk</a:t>
            </a:r>
            <a:r>
              <a:rPr lang="en-GB" sz="1600" dirty="0">
                <a:latin typeface="Tahoma" panose="020B0604030504040204" pitchFamily="34" charset="0"/>
                <a:ea typeface="Tahoma" panose="020B0604030504040204" pitchFamily="34" charset="0"/>
                <a:cs typeface="Tahoma" panose="020B0604030504040204" pitchFamily="34" charset="0"/>
              </a:rPr>
              <a:t> | 01473 260026</a:t>
            </a:r>
          </a:p>
          <a:p>
            <a:pPr marL="0" indent="0">
              <a:lnSpc>
                <a:spcPct val="110000"/>
              </a:lnSpc>
              <a:buNone/>
              <a:defRPr/>
            </a:pPr>
            <a:endParaRPr lang="en-GB" sz="1600" dirty="0">
              <a:latin typeface="Tahoma" panose="020B0604030504040204" pitchFamily="34" charset="0"/>
              <a:ea typeface="Tahoma" panose="020B0604030504040204" pitchFamily="34" charset="0"/>
              <a:cs typeface="Tahoma" panose="020B0604030504040204" pitchFamily="34" charset="0"/>
              <a:sym typeface="Helvetica" charset="0"/>
            </a:endParaRPr>
          </a:p>
          <a:p>
            <a:pPr marL="0" indent="0">
              <a:lnSpc>
                <a:spcPct val="110000"/>
              </a:lnSpc>
              <a:buNone/>
              <a:defRPr/>
            </a:pPr>
            <a:r>
              <a:rPr lang="en-GB" sz="1600" dirty="0">
                <a:latin typeface="Tahoma" panose="020B0604030504040204" pitchFamily="34" charset="0"/>
                <a:ea typeface="Tahoma" panose="020B0604030504040204" pitchFamily="34" charset="0"/>
                <a:cs typeface="Tahoma" panose="020B0604030504040204" pitchFamily="34" charset="0"/>
                <a:sym typeface="Helvetica" charset="0"/>
              </a:rPr>
              <a:t>We can also be found </a:t>
            </a:r>
            <a:r>
              <a:rPr lang="en-GB" dirty="0">
                <a:latin typeface="Tahoma" panose="020B0604030504040204" pitchFamily="34" charset="0"/>
                <a:ea typeface="Tahoma" panose="020B0604030504040204" pitchFamily="34" charset="0"/>
                <a:cs typeface="Tahoma" panose="020B0604030504040204" pitchFamily="34" charset="0"/>
                <a:sym typeface="Helvetica" charset="0"/>
              </a:rPr>
              <a:t>on </a:t>
            </a:r>
            <a:r>
              <a:rPr lang="en-GB" sz="1600" b="0" i="0" u="sng" strike="noStrike" dirty="0">
                <a:solidFill>
                  <a:srgbClr val="FC5A1A"/>
                </a:solidFill>
                <a:effectLst/>
                <a:latin typeface="Segoe UI" panose="020B0502040204020203" pitchFamily="34" charset="0"/>
                <a:hlinkClick r:id="rId5"/>
              </a:rPr>
              <a:t>Facebook</a:t>
            </a:r>
            <a:r>
              <a:rPr lang="en-GB" sz="1600" b="0" i="0" u="none" strike="noStrike" dirty="0">
                <a:solidFill>
                  <a:srgbClr val="000000"/>
                </a:solidFill>
                <a:effectLst/>
                <a:latin typeface="Segoe UI" panose="020B0502040204020203" pitchFamily="34" charset="0"/>
              </a:rPr>
              <a:t>, </a:t>
            </a:r>
            <a:r>
              <a:rPr lang="en-GB" sz="1600" b="0" i="0" u="sng" strike="noStrike" dirty="0">
                <a:solidFill>
                  <a:srgbClr val="FC5A1A"/>
                </a:solidFill>
                <a:effectLst/>
                <a:latin typeface="Segoe UI" panose="020B0502040204020203" pitchFamily="34" charset="0"/>
                <a:hlinkClick r:id="rId6"/>
              </a:rPr>
              <a:t>Twitter</a:t>
            </a:r>
            <a:r>
              <a:rPr lang="en-GB" dirty="0">
                <a:latin typeface="Tahoma" panose="020B0604030504040204" pitchFamily="34" charset="0"/>
                <a:ea typeface="Tahoma" panose="020B0604030504040204" pitchFamily="34" charset="0"/>
                <a:cs typeface="Tahoma" panose="020B0604030504040204" pitchFamily="34" charset="0"/>
                <a:sym typeface="Helvetica" charset="0"/>
              </a:rPr>
              <a:t>, and don’t forget to sign up to our weekly </a:t>
            </a:r>
            <a:r>
              <a:rPr lang="en-GB" sz="1600" b="0" i="0" u="sng" strike="noStrike" dirty="0" err="1">
                <a:solidFill>
                  <a:srgbClr val="FC5A1A"/>
                </a:solidFill>
                <a:effectLst/>
                <a:latin typeface="Segoe UI" panose="020B0502040204020203" pitchFamily="34" charset="0"/>
                <a:hlinkClick r:id="rId7"/>
              </a:rPr>
              <a:t>eNewsletter</a:t>
            </a:r>
            <a:r>
              <a:rPr lang="en-GB" dirty="0">
                <a:latin typeface="Tahoma" panose="020B0604030504040204" pitchFamily="34" charset="0"/>
                <a:ea typeface="Tahoma" panose="020B0604030504040204" pitchFamily="34" charset="0"/>
                <a:cs typeface="Tahoma" panose="020B0604030504040204" pitchFamily="34" charset="0"/>
                <a:sym typeface="Helvetica" charset="0"/>
              </a:rPr>
              <a:t> to keep up to date with what’s going on, activity wise, across the county!</a:t>
            </a:r>
            <a:endParaRPr lang="en-GB" sz="1600" dirty="0">
              <a:latin typeface="Tahoma" panose="020B0604030504040204" pitchFamily="34" charset="0"/>
              <a:ea typeface="Tahoma" panose="020B0604030504040204" pitchFamily="34" charset="0"/>
              <a:cs typeface="Tahoma" panose="020B0604030504040204" pitchFamily="34" charset="0"/>
              <a:sym typeface="Helvetica" charset="0"/>
            </a:endParaRPr>
          </a:p>
        </p:txBody>
      </p:sp>
    </p:spTree>
    <p:extLst>
      <p:ext uri="{BB962C8B-B14F-4D97-AF65-F5344CB8AC3E}">
        <p14:creationId xmlns:p14="http://schemas.microsoft.com/office/powerpoint/2010/main" val="2038180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9" name="Group 128">
            <a:extLst>
              <a:ext uri="{FF2B5EF4-FFF2-40B4-BE49-F238E27FC236}">
                <a16:creationId xmlns:a16="http://schemas.microsoft.com/office/drawing/2014/main" id="{84DB7353-7D7A-431B-A5B6-A3845E6F2B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130" name="Freeform 5">
              <a:extLst>
                <a:ext uri="{FF2B5EF4-FFF2-40B4-BE49-F238E27FC236}">
                  <a16:creationId xmlns:a16="http://schemas.microsoft.com/office/drawing/2014/main" id="{9E8D15D6-6183-4BE1-A315-C7EC9C1A53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1" name="Freeform 6">
              <a:extLst>
                <a:ext uri="{FF2B5EF4-FFF2-40B4-BE49-F238E27FC236}">
                  <a16:creationId xmlns:a16="http://schemas.microsoft.com/office/drawing/2014/main" id="{82A253FA-4E60-4B4D-94B0-93ECFCF30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2" name="Freeform 7">
              <a:extLst>
                <a:ext uri="{FF2B5EF4-FFF2-40B4-BE49-F238E27FC236}">
                  <a16:creationId xmlns:a16="http://schemas.microsoft.com/office/drawing/2014/main" id="{E1B39AD1-11BD-457B-822C-A873607F4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3" name="Freeform 8">
              <a:extLst>
                <a:ext uri="{FF2B5EF4-FFF2-40B4-BE49-F238E27FC236}">
                  <a16:creationId xmlns:a16="http://schemas.microsoft.com/office/drawing/2014/main" id="{CC286005-78D5-4BE4-AA8B-75CDC07E78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4" name="Freeform 9">
              <a:extLst>
                <a:ext uri="{FF2B5EF4-FFF2-40B4-BE49-F238E27FC236}">
                  <a16:creationId xmlns:a16="http://schemas.microsoft.com/office/drawing/2014/main" id="{09E4A22D-7E83-4F24-97FE-931A93CAC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5" name="Freeform 10">
              <a:extLst>
                <a:ext uri="{FF2B5EF4-FFF2-40B4-BE49-F238E27FC236}">
                  <a16:creationId xmlns:a16="http://schemas.microsoft.com/office/drawing/2014/main" id="{4351E96B-8DD4-4D5E-A9F0-C47F5F3378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6" name="Freeform 11">
              <a:extLst>
                <a:ext uri="{FF2B5EF4-FFF2-40B4-BE49-F238E27FC236}">
                  <a16:creationId xmlns:a16="http://schemas.microsoft.com/office/drawing/2014/main" id="{BFF78610-2475-4756-9EC8-5DA7D8902D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7" name="Freeform 12">
              <a:extLst>
                <a:ext uri="{FF2B5EF4-FFF2-40B4-BE49-F238E27FC236}">
                  <a16:creationId xmlns:a16="http://schemas.microsoft.com/office/drawing/2014/main" id="{C7ACAE44-681D-4CBC-B2AB-E5131DF5A8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8" name="Freeform 13">
              <a:extLst>
                <a:ext uri="{FF2B5EF4-FFF2-40B4-BE49-F238E27FC236}">
                  <a16:creationId xmlns:a16="http://schemas.microsoft.com/office/drawing/2014/main" id="{CA22E4A0-73AA-4722-9C16-F3AF9A33E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9" name="Freeform 14">
              <a:extLst>
                <a:ext uri="{FF2B5EF4-FFF2-40B4-BE49-F238E27FC236}">
                  <a16:creationId xmlns:a16="http://schemas.microsoft.com/office/drawing/2014/main" id="{BB36E626-EBEB-41C0-B224-8DB049DB4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0" name="Freeform 15">
              <a:extLst>
                <a:ext uri="{FF2B5EF4-FFF2-40B4-BE49-F238E27FC236}">
                  <a16:creationId xmlns:a16="http://schemas.microsoft.com/office/drawing/2014/main" id="{D603DEC5-BED4-4DB6-A253-F61CC3674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41" name="Freeform 16">
              <a:extLst>
                <a:ext uri="{FF2B5EF4-FFF2-40B4-BE49-F238E27FC236}">
                  <a16:creationId xmlns:a16="http://schemas.microsoft.com/office/drawing/2014/main" id="{86AE9DE6-CA9A-479B-A0FB-0E1BAC7A65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42" name="Freeform 17">
              <a:extLst>
                <a:ext uri="{FF2B5EF4-FFF2-40B4-BE49-F238E27FC236}">
                  <a16:creationId xmlns:a16="http://schemas.microsoft.com/office/drawing/2014/main" id="{16CB8DC8-E75F-4574-A290-AAB7031BE8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3" name="Freeform 18">
              <a:extLst>
                <a:ext uri="{FF2B5EF4-FFF2-40B4-BE49-F238E27FC236}">
                  <a16:creationId xmlns:a16="http://schemas.microsoft.com/office/drawing/2014/main" id="{1CA657E1-3A52-4C23-AA47-EBB2D5C414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4" name="Freeform 19">
              <a:extLst>
                <a:ext uri="{FF2B5EF4-FFF2-40B4-BE49-F238E27FC236}">
                  <a16:creationId xmlns:a16="http://schemas.microsoft.com/office/drawing/2014/main" id="{ED4F701B-2A93-464F-A673-54EED5C4C4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5" name="Freeform 20">
              <a:extLst>
                <a:ext uri="{FF2B5EF4-FFF2-40B4-BE49-F238E27FC236}">
                  <a16:creationId xmlns:a16="http://schemas.microsoft.com/office/drawing/2014/main" id="{9977C34F-F6C9-4749-B201-7B928802D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6" name="Freeform 21">
              <a:extLst>
                <a:ext uri="{FF2B5EF4-FFF2-40B4-BE49-F238E27FC236}">
                  <a16:creationId xmlns:a16="http://schemas.microsoft.com/office/drawing/2014/main" id="{3A913E6B-DBE9-4291-A34C-36069ECB8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7" name="Freeform 22">
              <a:extLst>
                <a:ext uri="{FF2B5EF4-FFF2-40B4-BE49-F238E27FC236}">
                  <a16:creationId xmlns:a16="http://schemas.microsoft.com/office/drawing/2014/main" id="{7D415C04-AB5C-4B76-9E49-EEBAEE64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8" name="Freeform 23">
              <a:extLst>
                <a:ext uri="{FF2B5EF4-FFF2-40B4-BE49-F238E27FC236}">
                  <a16:creationId xmlns:a16="http://schemas.microsoft.com/office/drawing/2014/main" id="{151FDC11-E872-4EAE-A597-822F9FE17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150" name="Group 149">
            <a:extLst>
              <a:ext uri="{FF2B5EF4-FFF2-40B4-BE49-F238E27FC236}">
                <a16:creationId xmlns:a16="http://schemas.microsoft.com/office/drawing/2014/main" id="{1B24766B-81CA-44C7-BF11-77A12BA424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51969" y="1186483"/>
            <a:ext cx="6636259" cy="4477933"/>
            <a:chOff x="1669293" y="1186483"/>
            <a:chExt cx="8848345" cy="4477933"/>
          </a:xfrm>
        </p:grpSpPr>
        <p:sp>
          <p:nvSpPr>
            <p:cNvPr id="151" name="Rectangle 150">
              <a:extLst>
                <a:ext uri="{FF2B5EF4-FFF2-40B4-BE49-F238E27FC236}">
                  <a16:creationId xmlns:a16="http://schemas.microsoft.com/office/drawing/2014/main" id="{1A2F9962-DEB8-461C-8B4C-C0ED0D8A7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Isosceles Triangle 151">
              <a:extLst>
                <a:ext uri="{FF2B5EF4-FFF2-40B4-BE49-F238E27FC236}">
                  <a16:creationId xmlns:a16="http://schemas.microsoft.com/office/drawing/2014/main" id="{C0672E08-EB09-4B8E-8522-24BBC2CFFD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3" name="Rectangle 152">
              <a:extLst>
                <a:ext uri="{FF2B5EF4-FFF2-40B4-BE49-F238E27FC236}">
                  <a16:creationId xmlns:a16="http://schemas.microsoft.com/office/drawing/2014/main" id="{3447AB64-F3EC-4A1F-BFD4-F0F9DB3DAD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5" name="Rectangle 154">
            <a:extLst>
              <a:ext uri="{FF2B5EF4-FFF2-40B4-BE49-F238E27FC236}">
                <a16:creationId xmlns:a16="http://schemas.microsoft.com/office/drawing/2014/main" id="{B7FF52F0-41C1-43AB-A827-85DF6A06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7" name="Group 156">
            <a:extLst>
              <a:ext uri="{FF2B5EF4-FFF2-40B4-BE49-F238E27FC236}">
                <a16:creationId xmlns:a16="http://schemas.microsoft.com/office/drawing/2014/main" id="{6C144995-155B-424A-B9F4-F22B71B70C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59376"/>
            <a:ext cx="9386886" cy="6923798"/>
            <a:chOff x="-329674" y="-51881"/>
            <a:chExt cx="12515851" cy="6923798"/>
          </a:xfrm>
        </p:grpSpPr>
        <p:sp>
          <p:nvSpPr>
            <p:cNvPr id="158" name="Freeform 5">
              <a:extLst>
                <a:ext uri="{FF2B5EF4-FFF2-40B4-BE49-F238E27FC236}">
                  <a16:creationId xmlns:a16="http://schemas.microsoft.com/office/drawing/2014/main" id="{8209302C-6060-4E33-B0FF-231E14ABEB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9" name="Freeform 6">
              <a:extLst>
                <a:ext uri="{FF2B5EF4-FFF2-40B4-BE49-F238E27FC236}">
                  <a16:creationId xmlns:a16="http://schemas.microsoft.com/office/drawing/2014/main" id="{1B7CFB76-EC56-4AEC-9C98-2E090DE43F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0" name="Freeform 7">
              <a:extLst>
                <a:ext uri="{FF2B5EF4-FFF2-40B4-BE49-F238E27FC236}">
                  <a16:creationId xmlns:a16="http://schemas.microsoft.com/office/drawing/2014/main" id="{B477DDB4-CCA0-4087-A6A1-A2AAE5021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1" name="Freeform 8">
              <a:extLst>
                <a:ext uri="{FF2B5EF4-FFF2-40B4-BE49-F238E27FC236}">
                  <a16:creationId xmlns:a16="http://schemas.microsoft.com/office/drawing/2014/main" id="{D6D89F34-3A58-4580-BD09-33277B5DE2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2" name="Freeform 9">
              <a:extLst>
                <a:ext uri="{FF2B5EF4-FFF2-40B4-BE49-F238E27FC236}">
                  <a16:creationId xmlns:a16="http://schemas.microsoft.com/office/drawing/2014/main" id="{B2323A6B-B80D-43C6-9C79-8A543993B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3" name="Freeform 10">
              <a:extLst>
                <a:ext uri="{FF2B5EF4-FFF2-40B4-BE49-F238E27FC236}">
                  <a16:creationId xmlns:a16="http://schemas.microsoft.com/office/drawing/2014/main" id="{34BF7A9F-A77E-438F-B3C2-963039783E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4" name="Freeform 11">
              <a:extLst>
                <a:ext uri="{FF2B5EF4-FFF2-40B4-BE49-F238E27FC236}">
                  <a16:creationId xmlns:a16="http://schemas.microsoft.com/office/drawing/2014/main" id="{F5EE77F3-F65B-4C01-91EB-3F45576BFA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5" name="Freeform 12">
              <a:extLst>
                <a:ext uri="{FF2B5EF4-FFF2-40B4-BE49-F238E27FC236}">
                  <a16:creationId xmlns:a16="http://schemas.microsoft.com/office/drawing/2014/main" id="{E2A55C6C-6A64-4546-AA40-F2343C11F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6" name="Freeform 13">
              <a:extLst>
                <a:ext uri="{FF2B5EF4-FFF2-40B4-BE49-F238E27FC236}">
                  <a16:creationId xmlns:a16="http://schemas.microsoft.com/office/drawing/2014/main" id="{BBF96922-FB36-4155-A363-5AB6E60F03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7" name="Freeform 14">
              <a:extLst>
                <a:ext uri="{FF2B5EF4-FFF2-40B4-BE49-F238E27FC236}">
                  <a16:creationId xmlns:a16="http://schemas.microsoft.com/office/drawing/2014/main" id="{5BB8D0CC-3FD6-4257-9B8E-8F6B35BAAF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8" name="Freeform 15">
              <a:extLst>
                <a:ext uri="{FF2B5EF4-FFF2-40B4-BE49-F238E27FC236}">
                  <a16:creationId xmlns:a16="http://schemas.microsoft.com/office/drawing/2014/main" id="{59C16BD8-BDED-4F47-9EF4-B9F466D90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69" name="Freeform 16">
              <a:extLst>
                <a:ext uri="{FF2B5EF4-FFF2-40B4-BE49-F238E27FC236}">
                  <a16:creationId xmlns:a16="http://schemas.microsoft.com/office/drawing/2014/main" id="{687913F5-87F7-499B-9C9A-DB7687145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70" name="Freeform 17">
              <a:extLst>
                <a:ext uri="{FF2B5EF4-FFF2-40B4-BE49-F238E27FC236}">
                  <a16:creationId xmlns:a16="http://schemas.microsoft.com/office/drawing/2014/main" id="{C1FC0B82-88DF-42A3-9041-1037C9A76B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1" name="Freeform 18">
              <a:extLst>
                <a:ext uri="{FF2B5EF4-FFF2-40B4-BE49-F238E27FC236}">
                  <a16:creationId xmlns:a16="http://schemas.microsoft.com/office/drawing/2014/main" id="{1C083223-5759-48E1-B3AE-ADF4C165B0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2" name="Freeform 19">
              <a:extLst>
                <a:ext uri="{FF2B5EF4-FFF2-40B4-BE49-F238E27FC236}">
                  <a16:creationId xmlns:a16="http://schemas.microsoft.com/office/drawing/2014/main" id="{A283EA1D-83E3-4469-A48F-58ECE1873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3" name="Freeform 20">
              <a:extLst>
                <a:ext uri="{FF2B5EF4-FFF2-40B4-BE49-F238E27FC236}">
                  <a16:creationId xmlns:a16="http://schemas.microsoft.com/office/drawing/2014/main" id="{9C827C81-2FCC-48CE-947D-120E6924BE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4" name="Freeform 21">
              <a:extLst>
                <a:ext uri="{FF2B5EF4-FFF2-40B4-BE49-F238E27FC236}">
                  <a16:creationId xmlns:a16="http://schemas.microsoft.com/office/drawing/2014/main" id="{FDB65A24-1E0B-4AEF-8973-DCD5417FB7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5" name="Freeform 22">
              <a:extLst>
                <a:ext uri="{FF2B5EF4-FFF2-40B4-BE49-F238E27FC236}">
                  <a16:creationId xmlns:a16="http://schemas.microsoft.com/office/drawing/2014/main" id="{FD07639F-33B8-42B0-8353-70EFD44BA1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6" name="Freeform 23">
              <a:extLst>
                <a:ext uri="{FF2B5EF4-FFF2-40B4-BE49-F238E27FC236}">
                  <a16:creationId xmlns:a16="http://schemas.microsoft.com/office/drawing/2014/main" id="{4C2C74EF-6FD2-4E2D-84EA-33191D52C0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78" name="Rectangle 177">
            <a:extLst>
              <a:ext uri="{FF2B5EF4-FFF2-40B4-BE49-F238E27FC236}">
                <a16:creationId xmlns:a16="http://schemas.microsoft.com/office/drawing/2014/main" id="{49DB63B5-3AC2-4401-94EF-046358A66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560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87860C3-D47B-4655-8380-3CA95292E266}"/>
              </a:ext>
            </a:extLst>
          </p:cNvPr>
          <p:cNvSpPr>
            <a:spLocks noGrp="1"/>
          </p:cNvSpPr>
          <p:nvPr>
            <p:ph type="title"/>
          </p:nvPr>
        </p:nvSpPr>
        <p:spPr>
          <a:xfrm>
            <a:off x="1319427" y="1326996"/>
            <a:ext cx="6509936" cy="2965254"/>
          </a:xfrm>
        </p:spPr>
        <p:txBody>
          <a:bodyPr vert="horz" lIns="228600" tIns="228600" rIns="228600" bIns="0" rtlCol="0" anchor="ctr">
            <a:normAutofit/>
          </a:bodyPr>
          <a:lstStyle/>
          <a:p>
            <a:pPr defTabSz="914400">
              <a:lnSpc>
                <a:spcPct val="80000"/>
              </a:lnSpc>
            </a:pPr>
            <a:r>
              <a:rPr lang="en-US" sz="19900" spc="-150" dirty="0">
                <a:solidFill>
                  <a:schemeClr val="accent1"/>
                </a:solidFill>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a:t>
            </a:r>
            <a:r>
              <a:rPr lang="en-US" sz="19900" spc="-150" dirty="0">
                <a:solidFill>
                  <a:schemeClr val="tx1"/>
                </a:solidFill>
                <a:sym typeface="Wingdings" panose="05000000000000000000" pitchFamily="2" charset="2"/>
              </a:rPr>
              <a:t> </a:t>
            </a:r>
            <a:endParaRPr lang="en-US" sz="19900" spc="-150" dirty="0">
              <a:solidFill>
                <a:schemeClr val="tx1"/>
              </a:solidFill>
            </a:endParaRPr>
          </a:p>
        </p:txBody>
      </p:sp>
      <p:sp>
        <p:nvSpPr>
          <p:cNvPr id="180" name="Isosceles Triangle 179">
            <a:extLst>
              <a:ext uri="{FF2B5EF4-FFF2-40B4-BE49-F238E27FC236}">
                <a16:creationId xmlns:a16="http://schemas.microsoft.com/office/drawing/2014/main" id="{5BF7DBAF-F0AA-4410-8A08-2579C85088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19288" y="4560849"/>
            <a:ext cx="305424" cy="351063"/>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 name="TextBox 4">
            <a:extLst>
              <a:ext uri="{FF2B5EF4-FFF2-40B4-BE49-F238E27FC236}">
                <a16:creationId xmlns:a16="http://schemas.microsoft.com/office/drawing/2014/main" id="{467F5549-E67E-4553-BD76-21EF8B7BCB3B}"/>
              </a:ext>
            </a:extLst>
          </p:cNvPr>
          <p:cNvSpPr txBox="1"/>
          <p:nvPr/>
        </p:nvSpPr>
        <p:spPr>
          <a:xfrm>
            <a:off x="107504" y="4653136"/>
            <a:ext cx="8847982" cy="2431435"/>
          </a:xfrm>
          <a:prstGeom prst="rect">
            <a:avLst/>
          </a:prstGeom>
          <a:noFill/>
        </p:spPr>
        <p:txBody>
          <a:bodyPr wrap="square" rtlCol="0">
            <a:spAutoFit/>
          </a:bodyPr>
          <a:lstStyle/>
          <a:p>
            <a:pPr algn="ct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Thank you! </a:t>
            </a:r>
            <a:r>
              <a:rPr lang="en-US" sz="2800" dirty="0">
                <a:solidFill>
                  <a:schemeClr val="bg1"/>
                </a:solidFill>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a:t>
            </a:r>
            <a:b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Feel free to contact Activities Unlimited anytime</a:t>
            </a:r>
            <a:b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2000" dirty="0">
                <a:solidFill>
                  <a:schemeClr val="bg1"/>
                </a:solidFill>
                <a:latin typeface="Tahoma" panose="020B0604030504040204" pitchFamily="34" charset="0"/>
                <a:ea typeface="Tahoma" panose="020B0604030504040204" pitchFamily="34" charset="0"/>
                <a:cs typeface="Tahoma" panose="020B0604030504040204" pitchFamily="34" charset="0"/>
              </a:rPr>
              <a:t>01473 260026  |   </a:t>
            </a:r>
            <a:r>
              <a:rPr lang="en-GB" sz="2000" dirty="0">
                <a:solidFill>
                  <a:schemeClr val="bg1"/>
                </a:solidFill>
                <a:latin typeface="Tahoma" panose="020B0604030504040204" pitchFamily="34" charset="0"/>
                <a:ea typeface="Tahoma" panose="020B0604030504040204" pitchFamily="34" charset="0"/>
                <a:cs typeface="Tahoma" panose="020B0604030504040204" pitchFamily="34" charset="0"/>
              </a:rPr>
              <a:t>info@activities-unlimited.co.uk   |   </a:t>
            </a:r>
            <a:r>
              <a:rPr lang="en-GB" sz="2000" dirty="0">
                <a:solidFill>
                  <a:schemeClr val="bg1"/>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Facebook Page</a:t>
            </a:r>
            <a:br>
              <a:rPr lang="en-GB" sz="20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GB" sz="2000" dirty="0">
                <a:solidFill>
                  <a:schemeClr val="bg1"/>
                </a:solidFill>
                <a:latin typeface="Tahoma" panose="020B0604030504040204" pitchFamily="34" charset="0"/>
                <a:ea typeface="Tahoma" panose="020B0604030504040204" pitchFamily="34" charset="0"/>
                <a:cs typeface="Tahoma" panose="020B0604030504040204" pitchFamily="34" charset="0"/>
              </a:rPr>
              <a:t>4</a:t>
            </a:r>
            <a:r>
              <a:rPr lang="en-GB" sz="20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th</a:t>
            </a:r>
            <a:r>
              <a:rPr lang="en-GB" sz="2000" dirty="0">
                <a:solidFill>
                  <a:schemeClr val="bg1"/>
                </a:solidFill>
                <a:latin typeface="Tahoma" panose="020B0604030504040204" pitchFamily="34" charset="0"/>
                <a:ea typeface="Tahoma" panose="020B0604030504040204" pitchFamily="34" charset="0"/>
                <a:cs typeface="Tahoma" panose="020B0604030504040204" pitchFamily="34" charset="0"/>
              </a:rPr>
              <a:t> Floor Gold, Endeavour House, 8 Russell Road, Ipswich, Suffolk, IP1 2BX</a:t>
            </a:r>
            <a:endParaRPr lang="en-GB" sz="2000" dirty="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endParaRPr>
          </a:p>
          <a:p>
            <a:pPr algn="ctr"/>
            <a:endParaRPr lang="en-GB" sz="20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7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97" name="Rectangle 9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itle 1">
            <a:extLst>
              <a:ext uri="{FF2B5EF4-FFF2-40B4-BE49-F238E27FC236}">
                <a16:creationId xmlns:a16="http://schemas.microsoft.com/office/drawing/2014/main" id="{568A5B92-CB19-453A-8452-C44B0E1E1837}"/>
              </a:ext>
            </a:extLst>
          </p:cNvPr>
          <p:cNvSpPr>
            <a:spLocks noGrp="1"/>
          </p:cNvSpPr>
          <p:nvPr>
            <p:ph type="title"/>
          </p:nvPr>
        </p:nvSpPr>
        <p:spPr>
          <a:xfrm>
            <a:off x="2176173" y="528638"/>
            <a:ext cx="7664312" cy="715417"/>
          </a:xfrm>
        </p:spPr>
        <p:txBody>
          <a:bodyPr anchor="t">
            <a:noAutofit/>
          </a:bodyPr>
          <a:lstStyle/>
          <a:p>
            <a:pPr algn="l"/>
            <a:r>
              <a:rPr lang="en-GB" altLang="en-US" sz="3000" spc="0" dirty="0">
                <a:solidFill>
                  <a:schemeClr val="accent1"/>
                </a:solidFill>
                <a:latin typeface="Tahoma" panose="020B0604030504040204" pitchFamily="34" charset="0"/>
                <a:ea typeface="Tahoma" panose="020B0604030504040204" pitchFamily="34" charset="0"/>
                <a:cs typeface="Tahoma" panose="020B0604030504040204" pitchFamily="34" charset="0"/>
              </a:rPr>
              <a:t>Activities Unlimited/Short Breaks</a:t>
            </a:r>
          </a:p>
        </p:txBody>
      </p:sp>
      <p:sp>
        <p:nvSpPr>
          <p:cNvPr id="99" name="Isosceles Triangle 9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123" name="Content Placeholder 2">
            <a:extLst>
              <a:ext uri="{FF2B5EF4-FFF2-40B4-BE49-F238E27FC236}">
                <a16:creationId xmlns:a16="http://schemas.microsoft.com/office/drawing/2014/main" id="{54D6D3A8-55A3-4B1C-B887-CEAC1E97E583}"/>
              </a:ext>
            </a:extLst>
          </p:cNvPr>
          <p:cNvSpPr>
            <a:spLocks noGrp="1"/>
          </p:cNvSpPr>
          <p:nvPr>
            <p:ph idx="1"/>
          </p:nvPr>
        </p:nvSpPr>
        <p:spPr>
          <a:xfrm>
            <a:off x="1879039" y="1533584"/>
            <a:ext cx="6725409" cy="4631720"/>
          </a:xfrm>
        </p:spPr>
        <p:txBody>
          <a:bodyPr anchor="t">
            <a:noAutofit/>
          </a:bodyPr>
          <a:lstStyle/>
          <a:p>
            <a:pPr>
              <a:lnSpc>
                <a:spcPct val="110000"/>
              </a:lnSpc>
            </a:pPr>
            <a:r>
              <a:rPr lang="en-GB" altLang="en-US" sz="1800" dirty="0">
                <a:latin typeface="Tahoma" panose="020B0604030504040204" pitchFamily="34" charset="0"/>
                <a:ea typeface="Tahoma" panose="020B0604030504040204" pitchFamily="34" charset="0"/>
                <a:cs typeface="Tahoma" panose="020B0604030504040204" pitchFamily="34" charset="0"/>
              </a:rPr>
              <a:t>Short Breaks are what we used to call “respite services” </a:t>
            </a:r>
          </a:p>
          <a:p>
            <a:pPr>
              <a:lnSpc>
                <a:spcPct val="110000"/>
              </a:lnSpc>
            </a:pPr>
            <a:r>
              <a:rPr lang="en-GB" altLang="en-US" sz="1800" dirty="0">
                <a:latin typeface="Tahoma" panose="020B0604030504040204" pitchFamily="34" charset="0"/>
                <a:ea typeface="Tahoma" panose="020B0604030504040204" pitchFamily="34" charset="0"/>
                <a:cs typeface="Tahoma" panose="020B0604030504040204" pitchFamily="34" charset="0"/>
              </a:rPr>
              <a:t>Short Breaks are designed to give parent/carers some time out and give the SEND child something fun and engaging to do</a:t>
            </a:r>
          </a:p>
          <a:p>
            <a:pPr>
              <a:lnSpc>
                <a:spcPct val="110000"/>
              </a:lnSpc>
            </a:pPr>
            <a:r>
              <a:rPr lang="en-GB" altLang="en-US" sz="1800" dirty="0">
                <a:latin typeface="Tahoma" panose="020B0604030504040204" pitchFamily="34" charset="0"/>
                <a:ea typeface="Tahoma" panose="020B0604030504040204" pitchFamily="34" charset="0"/>
                <a:cs typeface="Tahoma" panose="020B0604030504040204" pitchFamily="34" charset="0"/>
              </a:rPr>
              <a:t>Activities Unlimited is Suffolk County Council’s </a:t>
            </a:r>
            <a:r>
              <a:rPr lang="en-GB" altLang="en-US" sz="1800" b="1" dirty="0">
                <a:latin typeface="Tahoma" panose="020B0604030504040204" pitchFamily="34" charset="0"/>
                <a:ea typeface="Tahoma" panose="020B0604030504040204" pitchFamily="34" charset="0"/>
                <a:cs typeface="Tahoma" panose="020B0604030504040204" pitchFamily="34" charset="0"/>
              </a:rPr>
              <a:t>Short Breaks Service </a:t>
            </a:r>
            <a:r>
              <a:rPr lang="en-GB" altLang="en-US" sz="1800" dirty="0">
                <a:latin typeface="Tahoma" panose="020B0604030504040204" pitchFamily="34" charset="0"/>
                <a:ea typeface="Tahoma" panose="020B0604030504040204" pitchFamily="34" charset="0"/>
                <a:cs typeface="Tahoma" panose="020B0604030504040204" pitchFamily="34" charset="0"/>
              </a:rPr>
              <a:t>for children and young people with SEND, aged 0 – 25 years</a:t>
            </a:r>
          </a:p>
          <a:p>
            <a:pPr>
              <a:lnSpc>
                <a:spcPct val="110000"/>
              </a:lnSpc>
            </a:pPr>
            <a:r>
              <a:rPr lang="en-GB" altLang="en-US" sz="1800" dirty="0">
                <a:latin typeface="Tahoma" panose="020B0604030504040204" pitchFamily="34" charset="0"/>
                <a:ea typeface="Tahoma" panose="020B0604030504040204" pitchFamily="34" charset="0"/>
                <a:cs typeface="Tahoma" panose="020B0604030504040204" pitchFamily="34" charset="0"/>
              </a:rPr>
              <a:t>We are a web based service</a:t>
            </a:r>
          </a:p>
          <a:p>
            <a:pPr>
              <a:lnSpc>
                <a:spcPct val="110000"/>
              </a:lnSpc>
            </a:pPr>
            <a:r>
              <a:rPr lang="en-GB" altLang="en-US" sz="1800" dirty="0">
                <a:latin typeface="Tahoma" panose="020B0604030504040204" pitchFamily="34" charset="0"/>
                <a:ea typeface="Tahoma" panose="020B0604030504040204" pitchFamily="34" charset="0"/>
                <a:cs typeface="Tahoma" panose="020B0604030504040204" pitchFamily="34" charset="0"/>
              </a:rPr>
              <a:t>Our website promotes around </a:t>
            </a:r>
            <a:r>
              <a:rPr lang="en-GB" altLang="en-US" sz="1800" b="1" dirty="0">
                <a:latin typeface="Tahoma" panose="020B0604030504040204" pitchFamily="34" charset="0"/>
                <a:ea typeface="Tahoma" panose="020B0604030504040204" pitchFamily="34" charset="0"/>
                <a:cs typeface="Tahoma" panose="020B0604030504040204" pitchFamily="34" charset="0"/>
              </a:rPr>
              <a:t>200 SEND inclusive providers </a:t>
            </a:r>
            <a:r>
              <a:rPr lang="en-GB" altLang="en-US" sz="1800" dirty="0">
                <a:latin typeface="Tahoma" panose="020B0604030504040204" pitchFamily="34" charset="0"/>
                <a:ea typeface="Tahoma" panose="020B0604030504040204" pitchFamily="34" charset="0"/>
                <a:cs typeface="Tahoma" panose="020B0604030504040204" pitchFamily="34" charset="0"/>
              </a:rPr>
              <a:t>who offer activities and sessions for young people</a:t>
            </a:r>
          </a:p>
          <a:p>
            <a:pPr>
              <a:lnSpc>
                <a:spcPct val="110000"/>
              </a:lnSpc>
            </a:pPr>
            <a:r>
              <a:rPr lang="en-GB" altLang="en-US" sz="1800" dirty="0">
                <a:latin typeface="Tahoma" panose="020B0604030504040204" pitchFamily="34" charset="0"/>
                <a:ea typeface="Tahoma" panose="020B0604030504040204" pitchFamily="34" charset="0"/>
                <a:cs typeface="Tahoma" panose="020B0604030504040204" pitchFamily="34" charset="0"/>
              </a:rPr>
              <a:t>We also provide Short Break personal budgets to families who meet eligibility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74"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1"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96" name="Rectangle 95">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itle 27">
            <a:extLst>
              <a:ext uri="{FF2B5EF4-FFF2-40B4-BE49-F238E27FC236}">
                <a16:creationId xmlns:a16="http://schemas.microsoft.com/office/drawing/2014/main" id="{C5CC252C-DB47-407B-B69E-F6253BA5C163}"/>
              </a:ext>
            </a:extLst>
          </p:cNvPr>
          <p:cNvSpPr txBox="1">
            <a:spLocks noGrp="1"/>
          </p:cNvSpPr>
          <p:nvPr>
            <p:ph type="title" idx="4294967295"/>
          </p:nvPr>
        </p:nvSpPr>
        <p:spPr>
          <a:xfrm>
            <a:off x="2160363" y="691178"/>
            <a:ext cx="6465718" cy="1230570"/>
          </a:xfrm>
          <a:prstGeom prst="rect">
            <a:avLst/>
          </a:prstGeom>
          <a:noFill/>
          <a:ln>
            <a:noFill/>
            <a:prstDash/>
          </a:ln>
          <a:effectLst/>
        </p:spPr>
        <p:txBody>
          <a:bodyPr rot="0" spcFirstLastPara="0" vertOverflow="overflow" horzOverflow="overflow" vert="horz" wrap="square" lIns="228600" tIns="228600" rIns="228600" bIns="22860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en-US" sz="3200" b="0" i="0" u="none" strike="noStrike" kern="1200" cap="none" spc="-150" normalizeH="0" baseline="0" noProof="0" dirty="0">
                <a:ln>
                  <a:noFill/>
                </a:ln>
                <a:solidFill>
                  <a:schemeClr val="accent1"/>
                </a:solidFill>
                <a:effectLst/>
                <a:uLnTx/>
                <a:uFillTx/>
                <a:latin typeface="Tahoma" panose="020B0604030504040204" pitchFamily="34" charset="0"/>
                <a:ea typeface="Tahoma" panose="020B0604030504040204" pitchFamily="34" charset="0"/>
                <a:cs typeface="Tahoma" panose="020B0604030504040204" pitchFamily="34" charset="0"/>
                <a:sym typeface="Franklin Gothic Book" pitchFamily="34" charset="0"/>
              </a:rPr>
              <a:t>Aims and outcomes…</a:t>
            </a:r>
          </a:p>
        </p:txBody>
      </p:sp>
      <p:sp>
        <p:nvSpPr>
          <p:cNvPr id="98" name="Isosceles Triangle 97">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338" name="Rectangle 1">
            <a:extLst>
              <a:ext uri="{FF2B5EF4-FFF2-40B4-BE49-F238E27FC236}">
                <a16:creationId xmlns:a16="http://schemas.microsoft.com/office/drawing/2014/main" id="{E1803605-DA2C-4C31-869C-49DF12F49D9A}"/>
              </a:ext>
            </a:extLst>
          </p:cNvPr>
          <p:cNvSpPr>
            <a:spLocks noGrp="1"/>
          </p:cNvSpPr>
          <p:nvPr>
            <p:ph idx="1"/>
          </p:nvPr>
        </p:nvSpPr>
        <p:spPr>
          <a:xfrm>
            <a:off x="2160365" y="1766635"/>
            <a:ext cx="5989466" cy="3802762"/>
          </a:xfrm>
        </p:spPr>
        <p:txBody>
          <a:bodyPr vert="horz" lIns="91440" tIns="45720" rIns="91440" bIns="45720" rtlCol="0" anchor="t">
            <a:noAutofit/>
          </a:bodyPr>
          <a:lstStyle/>
          <a:p>
            <a:pPr indent="-228600" defTabSz="914400">
              <a:lnSpc>
                <a:spcPct val="110000"/>
              </a:lnSpc>
              <a:spcBef>
                <a:spcPts val="800"/>
              </a:spcBef>
            </a:pPr>
            <a:r>
              <a:rPr lang="en-US" altLang="en-US" b="1" dirty="0">
                <a:latin typeface="Tahoma" panose="020B0604030504040204" pitchFamily="34" charset="0"/>
                <a:ea typeface="Tahoma" panose="020B0604030504040204" pitchFamily="34" charset="0"/>
                <a:cs typeface="Tahoma" panose="020B0604030504040204" pitchFamily="34" charset="0"/>
              </a:rPr>
              <a:t>Family outcomes: </a:t>
            </a:r>
            <a:r>
              <a:rPr lang="en-US" altLang="en-US" dirty="0">
                <a:latin typeface="Tahoma" panose="020B0604030504040204" pitchFamily="34" charset="0"/>
                <a:ea typeface="Tahoma" panose="020B0604030504040204" pitchFamily="34" charset="0"/>
                <a:cs typeface="Tahoma" panose="020B0604030504040204" pitchFamily="34" charset="0"/>
              </a:rPr>
              <a:t>better family unity and improved relationships</a:t>
            </a:r>
          </a:p>
          <a:p>
            <a:pPr indent="-228600" defTabSz="914400">
              <a:lnSpc>
                <a:spcPct val="110000"/>
              </a:lnSpc>
              <a:spcBef>
                <a:spcPts val="800"/>
              </a:spcBef>
            </a:pPr>
            <a:r>
              <a:rPr lang="en-US" altLang="en-US" b="1" dirty="0">
                <a:latin typeface="Tahoma" panose="020B0604030504040204" pitchFamily="34" charset="0"/>
                <a:ea typeface="Tahoma" panose="020B0604030504040204" pitchFamily="34" charset="0"/>
                <a:cs typeface="Tahoma" panose="020B0604030504040204" pitchFamily="34" charset="0"/>
              </a:rPr>
              <a:t>Child/young person outcomes:</a:t>
            </a:r>
            <a:r>
              <a:rPr lang="en-US" altLang="en-US" dirty="0">
                <a:latin typeface="Tahoma" panose="020B0604030504040204" pitchFamily="34" charset="0"/>
                <a:ea typeface="Tahoma" panose="020B0604030504040204" pitchFamily="34" charset="0"/>
                <a:cs typeface="Tahoma" panose="020B0604030504040204" pitchFamily="34" charset="0"/>
              </a:rPr>
              <a:t> improved confidence and independence, extended learning, developing new hobbies, making friends and improving sibling relationships</a:t>
            </a:r>
          </a:p>
          <a:p>
            <a:pPr indent="-228600" defTabSz="914400">
              <a:lnSpc>
                <a:spcPct val="110000"/>
              </a:lnSpc>
              <a:spcBef>
                <a:spcPts val="800"/>
              </a:spcBef>
            </a:pPr>
            <a:r>
              <a:rPr lang="en-US" altLang="en-US" b="1" dirty="0">
                <a:latin typeface="Tahoma" panose="020B0604030504040204" pitchFamily="34" charset="0"/>
                <a:ea typeface="Tahoma" panose="020B0604030504040204" pitchFamily="34" charset="0"/>
                <a:cs typeface="Tahoma" panose="020B0604030504040204" pitchFamily="34" charset="0"/>
              </a:rPr>
              <a:t>Parent/carer outcomes: </a:t>
            </a:r>
            <a:r>
              <a:rPr lang="en-US" altLang="en-US" dirty="0">
                <a:latin typeface="Tahoma" panose="020B0604030504040204" pitchFamily="34" charset="0"/>
                <a:ea typeface="Tahoma" panose="020B0604030504040204" pitchFamily="34" charset="0"/>
                <a:cs typeface="Tahoma" panose="020B0604030504040204" pitchFamily="34" charset="0"/>
              </a:rPr>
              <a:t>time for themselves, education, hobbies and social activities, quality time with other children/ family members, increased resilience, and improvements in health and wellbeing</a:t>
            </a:r>
            <a:endPar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endParaRPr>
          </a:p>
        </p:txBody>
      </p:sp>
    </p:spTree>
    <p:extLst>
      <p:ext uri="{BB962C8B-B14F-4D97-AF65-F5344CB8AC3E}">
        <p14:creationId xmlns:p14="http://schemas.microsoft.com/office/powerpoint/2010/main" val="8613605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C5CC252C-DB47-407B-B69E-F6253BA5C163}"/>
              </a:ext>
            </a:extLst>
          </p:cNvPr>
          <p:cNvSpPr txBox="1">
            <a:spLocks noGrp="1"/>
          </p:cNvSpPr>
          <p:nvPr>
            <p:ph type="title" idx="4294967295"/>
          </p:nvPr>
        </p:nvSpPr>
        <p:spPr>
          <a:xfrm>
            <a:off x="2160363" y="691178"/>
            <a:ext cx="6465718" cy="1230570"/>
          </a:xfrm>
          <a:prstGeom prst="rect">
            <a:avLst/>
          </a:prstGeom>
          <a:noFill/>
          <a:ln>
            <a:noFill/>
            <a:prstDash/>
          </a:ln>
          <a:effectLst/>
        </p:spPr>
        <p:txBody>
          <a:bodyPr rot="0" spcFirstLastPara="0" vertOverflow="overflow" horzOverflow="overflow" vert="horz" wrap="square" lIns="228600" tIns="228600" rIns="228600" bIns="22860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en-US" sz="3200" b="0" i="0" u="none" strike="noStrike" kern="1200" cap="none" spc="0" normalizeH="0" baseline="0" noProof="0" dirty="0">
                <a:ln>
                  <a:noFill/>
                </a:ln>
                <a:solidFill>
                  <a:schemeClr val="accent1"/>
                </a:solidFill>
                <a:effectLst/>
                <a:uLnTx/>
                <a:uFillTx/>
                <a:latin typeface="Tahoma" panose="020B0604030504040204" pitchFamily="34" charset="0"/>
                <a:ea typeface="Tahoma" panose="020B0604030504040204" pitchFamily="34" charset="0"/>
                <a:cs typeface="Tahoma" panose="020B0604030504040204" pitchFamily="34" charset="0"/>
                <a:sym typeface="Franklin Gothic Book" pitchFamily="34" charset="0"/>
              </a:rPr>
              <a:t>How we deliver Short Breaks in Suffolk</a:t>
            </a:r>
          </a:p>
        </p:txBody>
      </p:sp>
      <p:grpSp>
        <p:nvGrpSpPr>
          <p:cNvPr id="3" name="Group 2" descr="Text boxes reading - Developing a marekt for providers: promotion, business support and grant assistance. Supporting the cost to families through personal budgets to those who meet eligibility. Tailored advice and support to families. ">
            <a:extLst>
              <a:ext uri="{FF2B5EF4-FFF2-40B4-BE49-F238E27FC236}">
                <a16:creationId xmlns:a16="http://schemas.microsoft.com/office/drawing/2014/main" id="{5DD9DE7A-8E3D-4DCD-9DB1-4BA1A8A53281}"/>
              </a:ext>
            </a:extLst>
          </p:cNvPr>
          <p:cNvGrpSpPr/>
          <p:nvPr/>
        </p:nvGrpSpPr>
        <p:grpSpPr>
          <a:xfrm>
            <a:off x="2129401" y="2488258"/>
            <a:ext cx="6108845" cy="3344261"/>
            <a:chOff x="2129401" y="2488258"/>
            <a:chExt cx="6108845" cy="3344261"/>
          </a:xfrm>
        </p:grpSpPr>
        <p:sp>
          <p:nvSpPr>
            <p:cNvPr id="30" name="Rectangle: Rounded Corners 29">
              <a:extLst>
                <a:ext uri="{FF2B5EF4-FFF2-40B4-BE49-F238E27FC236}">
                  <a16:creationId xmlns:a16="http://schemas.microsoft.com/office/drawing/2014/main" id="{B48EB09A-1B97-4A85-99AA-79E4538102C7}"/>
                </a:ext>
              </a:extLst>
            </p:cNvPr>
            <p:cNvSpPr/>
            <p:nvPr/>
          </p:nvSpPr>
          <p:spPr>
            <a:xfrm>
              <a:off x="5602492" y="2501006"/>
              <a:ext cx="2635754" cy="14401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Supporting the cost to families through personal budgets to those who meet eligibility</a:t>
              </a:r>
            </a:p>
          </p:txBody>
        </p:sp>
        <p:sp>
          <p:nvSpPr>
            <p:cNvPr id="31" name="Rectangle: Rounded Corners 30">
              <a:extLst>
                <a:ext uri="{FF2B5EF4-FFF2-40B4-BE49-F238E27FC236}">
                  <a16:creationId xmlns:a16="http://schemas.microsoft.com/office/drawing/2014/main" id="{0D4C6FE6-0515-4201-8571-B03A252E8960}"/>
                </a:ext>
              </a:extLst>
            </p:cNvPr>
            <p:cNvSpPr/>
            <p:nvPr/>
          </p:nvSpPr>
          <p:spPr>
            <a:xfrm>
              <a:off x="2129401" y="2488258"/>
              <a:ext cx="2635754" cy="14401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Developing a market for providers </a:t>
              </a:r>
            </a:p>
            <a:p>
              <a:pPr marL="285750" indent="-285750">
                <a:buFont typeface="Arial" panose="020B0604020202020204" pitchFamily="34" charset="0"/>
                <a:buChar char="•"/>
              </a:pPr>
              <a:r>
                <a:rPr lang="en-GB" sz="1400" dirty="0">
                  <a:solidFill>
                    <a:schemeClr val="tx1"/>
                  </a:solidFill>
                  <a:latin typeface="Tahoma" panose="020B0604030504040204" pitchFamily="34" charset="0"/>
                  <a:ea typeface="Tahoma" panose="020B0604030504040204" pitchFamily="34" charset="0"/>
                  <a:cs typeface="Tahoma" panose="020B0604030504040204" pitchFamily="34" charset="0"/>
                </a:rPr>
                <a:t>Promotion</a:t>
              </a:r>
            </a:p>
            <a:p>
              <a:pPr marL="285750" indent="-285750">
                <a:buFont typeface="Arial" panose="020B0604020202020204" pitchFamily="34" charset="0"/>
                <a:buChar char="•"/>
              </a:pPr>
              <a:r>
                <a:rPr lang="en-GB" sz="1400" dirty="0">
                  <a:solidFill>
                    <a:schemeClr val="tx1"/>
                  </a:solidFill>
                  <a:latin typeface="Tahoma" panose="020B0604030504040204" pitchFamily="34" charset="0"/>
                  <a:ea typeface="Tahoma" panose="020B0604030504040204" pitchFamily="34" charset="0"/>
                  <a:cs typeface="Tahoma" panose="020B0604030504040204" pitchFamily="34" charset="0"/>
                </a:rPr>
                <a:t>Business support</a:t>
              </a:r>
            </a:p>
            <a:p>
              <a:pPr marL="285750" indent="-285750">
                <a:buFont typeface="Arial" panose="020B0604020202020204" pitchFamily="34" charset="0"/>
                <a:buChar char="•"/>
              </a:pPr>
              <a:r>
                <a:rPr lang="en-GB" sz="1400" dirty="0">
                  <a:solidFill>
                    <a:schemeClr val="tx1"/>
                  </a:solidFill>
                  <a:latin typeface="Tahoma" panose="020B0604030504040204" pitchFamily="34" charset="0"/>
                  <a:ea typeface="Tahoma" panose="020B0604030504040204" pitchFamily="34" charset="0"/>
                  <a:cs typeface="Tahoma" panose="020B0604030504040204" pitchFamily="34" charset="0"/>
                </a:rPr>
                <a:t>Grant assistance </a:t>
              </a:r>
            </a:p>
          </p:txBody>
        </p:sp>
        <p:sp>
          <p:nvSpPr>
            <p:cNvPr id="2" name="Rectangle: Rounded Corners 1">
              <a:extLst>
                <a:ext uri="{FF2B5EF4-FFF2-40B4-BE49-F238E27FC236}">
                  <a16:creationId xmlns:a16="http://schemas.microsoft.com/office/drawing/2014/main" id="{C49714B5-4A3B-4C16-B30C-105ECA39DD50}"/>
                </a:ext>
              </a:extLst>
            </p:cNvPr>
            <p:cNvSpPr/>
            <p:nvPr/>
          </p:nvSpPr>
          <p:spPr>
            <a:xfrm>
              <a:off x="3856871" y="4392359"/>
              <a:ext cx="2635754" cy="144016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Tailored advice and support to families</a:t>
              </a:r>
            </a:p>
          </p:txBody>
        </p:sp>
      </p:grpSp>
    </p:spTree>
    <p:extLst>
      <p:ext uri="{BB962C8B-B14F-4D97-AF65-F5344CB8AC3E}">
        <p14:creationId xmlns:p14="http://schemas.microsoft.com/office/powerpoint/2010/main" val="372082964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74"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1"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96" name="Rectangle 95">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itle 27">
            <a:extLst>
              <a:ext uri="{FF2B5EF4-FFF2-40B4-BE49-F238E27FC236}">
                <a16:creationId xmlns:a16="http://schemas.microsoft.com/office/drawing/2014/main" id="{C5CC252C-DB47-407B-B69E-F6253BA5C163}"/>
              </a:ext>
            </a:extLst>
          </p:cNvPr>
          <p:cNvSpPr txBox="1">
            <a:spLocks noGrp="1"/>
          </p:cNvSpPr>
          <p:nvPr>
            <p:ph type="title" idx="4294967295"/>
          </p:nvPr>
        </p:nvSpPr>
        <p:spPr>
          <a:xfrm>
            <a:off x="2160363" y="691178"/>
            <a:ext cx="6465718" cy="1230570"/>
          </a:xfrm>
          <a:prstGeom prst="rect">
            <a:avLst/>
          </a:prstGeom>
          <a:noFill/>
          <a:ln>
            <a:noFill/>
            <a:prstDash/>
          </a:ln>
          <a:effectLst/>
        </p:spPr>
        <p:txBody>
          <a:bodyPr rot="0" spcFirstLastPara="0" vertOverflow="overflow" horzOverflow="overflow" vert="horz" wrap="square" lIns="228600" tIns="228600" rIns="228600" bIns="22860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en-US" sz="3200" b="0" i="0" u="none" strike="noStrike" kern="1200" cap="none" spc="-150" normalizeH="0" baseline="0" noProof="0" dirty="0">
                <a:ln>
                  <a:noFill/>
                </a:ln>
                <a:solidFill>
                  <a:schemeClr val="accent1"/>
                </a:solidFill>
                <a:effectLst/>
                <a:uLnTx/>
                <a:uFillTx/>
                <a:latin typeface="Tahoma" panose="020B0604030504040204" pitchFamily="34" charset="0"/>
                <a:ea typeface="Tahoma" panose="020B0604030504040204" pitchFamily="34" charset="0"/>
                <a:cs typeface="Tahoma" panose="020B0604030504040204" pitchFamily="34" charset="0"/>
                <a:sym typeface="Franklin Gothic Book" pitchFamily="34" charset="0"/>
              </a:rPr>
              <a:t>Short Break Providers</a:t>
            </a:r>
          </a:p>
        </p:txBody>
      </p:sp>
      <p:sp>
        <p:nvSpPr>
          <p:cNvPr id="98" name="Isosceles Triangle 97">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338" name="Rectangle 1">
            <a:extLst>
              <a:ext uri="{FF2B5EF4-FFF2-40B4-BE49-F238E27FC236}">
                <a16:creationId xmlns:a16="http://schemas.microsoft.com/office/drawing/2014/main" id="{E1803605-DA2C-4C31-869C-49DF12F49D9A}"/>
              </a:ext>
            </a:extLst>
          </p:cNvPr>
          <p:cNvSpPr>
            <a:spLocks noGrp="1"/>
          </p:cNvSpPr>
          <p:nvPr>
            <p:ph idx="1"/>
          </p:nvPr>
        </p:nvSpPr>
        <p:spPr>
          <a:xfrm>
            <a:off x="2160365" y="1766635"/>
            <a:ext cx="6241878" cy="4283328"/>
          </a:xfrm>
        </p:spPr>
        <p:txBody>
          <a:bodyPr vert="horz" lIns="91440" tIns="45720" rIns="91440" bIns="45720" rtlCol="0" anchor="t">
            <a:noAutofit/>
          </a:bodyPr>
          <a:lstStyle/>
          <a:p>
            <a:pPr defTabSz="914400">
              <a:lnSpc>
                <a:spcPct val="110000"/>
              </a:lnSpc>
              <a:spcBef>
                <a:spcPts val="800"/>
              </a:spcBef>
            </a:pPr>
            <a:r>
              <a:rPr lang="en-US" altLang="en-US" dirty="0">
                <a:latin typeface="Tahoma" panose="020B0604030504040204" pitchFamily="34" charset="0"/>
                <a:ea typeface="Tahoma" panose="020B0604030504040204" pitchFamily="34" charset="0"/>
                <a:cs typeface="Tahoma" panose="020B0604030504040204" pitchFamily="34" charset="0"/>
              </a:rPr>
              <a:t>We promote around 200 providers on our website</a:t>
            </a:r>
          </a:p>
          <a:p>
            <a:pPr defTabSz="914400">
              <a:lnSpc>
                <a:spcPct val="110000"/>
              </a:lnSpc>
              <a:spcBef>
                <a:spcPts val="800"/>
              </a:spcBef>
            </a:pPr>
            <a:r>
              <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rPr>
              <a:t>Around 25% are AU funded via an annualised grant process</a:t>
            </a:r>
          </a:p>
          <a:p>
            <a:pPr defTabSz="914400">
              <a:lnSpc>
                <a:spcPct val="110000"/>
              </a:lnSpc>
              <a:spcBef>
                <a:spcPts val="800"/>
              </a:spcBef>
            </a:pPr>
            <a:r>
              <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rPr>
              <a:t>We work with all sorts of providers; </a:t>
            </a:r>
          </a:p>
          <a:p>
            <a:pPr lvl="1" defTabSz="914400">
              <a:lnSpc>
                <a:spcPct val="110000"/>
              </a:lnSpc>
              <a:spcBef>
                <a:spcPts val="800"/>
              </a:spcBef>
            </a:pPr>
            <a:r>
              <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rPr>
              <a:t>High support clubs/groups during school holidays and weekends</a:t>
            </a:r>
          </a:p>
          <a:p>
            <a:pPr lvl="1" defTabSz="914400">
              <a:lnSpc>
                <a:spcPct val="110000"/>
              </a:lnSpc>
              <a:spcBef>
                <a:spcPts val="800"/>
              </a:spcBef>
            </a:pPr>
            <a:r>
              <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rPr>
              <a:t>Specialist and niche services, such as VI and HL groups</a:t>
            </a:r>
          </a:p>
          <a:p>
            <a:pPr lvl="1" defTabSz="914400">
              <a:lnSpc>
                <a:spcPct val="110000"/>
              </a:lnSpc>
              <a:spcBef>
                <a:spcPts val="800"/>
              </a:spcBef>
            </a:pPr>
            <a:r>
              <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rPr>
              <a:t>Activity and sports groups, such as fishing, sailing, forest schooling</a:t>
            </a:r>
          </a:p>
          <a:p>
            <a:pPr lvl="1" defTabSz="914400">
              <a:lnSpc>
                <a:spcPct val="110000"/>
              </a:lnSpc>
              <a:spcBef>
                <a:spcPts val="800"/>
              </a:spcBef>
            </a:pPr>
            <a:r>
              <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rPr>
              <a:t>Tech based groups, such as gaming lounges, music studios</a:t>
            </a:r>
          </a:p>
          <a:p>
            <a:pPr lvl="1" defTabSz="914400">
              <a:lnSpc>
                <a:spcPct val="110000"/>
              </a:lnSpc>
              <a:spcBef>
                <a:spcPts val="800"/>
              </a:spcBef>
            </a:pPr>
            <a:r>
              <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rPr>
              <a:t>Regular social groups and youth clubs</a:t>
            </a:r>
          </a:p>
          <a:p>
            <a:pPr lvl="1" defTabSz="914400">
              <a:lnSpc>
                <a:spcPct val="110000"/>
              </a:lnSpc>
              <a:spcBef>
                <a:spcPts val="800"/>
              </a:spcBef>
            </a:pPr>
            <a:r>
              <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rPr>
              <a:t>Services that also cater for sibling and/or whole families </a:t>
            </a:r>
          </a:p>
          <a:p>
            <a:pPr defTabSz="914400">
              <a:lnSpc>
                <a:spcPct val="110000"/>
              </a:lnSpc>
              <a:spcBef>
                <a:spcPts val="800"/>
              </a:spcBef>
            </a:pPr>
            <a:r>
              <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rPr>
              <a:t>Sessions can range from one hour to a full weekend</a:t>
            </a:r>
          </a:p>
          <a:p>
            <a:pPr defTabSz="914400">
              <a:lnSpc>
                <a:spcPct val="110000"/>
              </a:lnSpc>
              <a:spcBef>
                <a:spcPts val="800"/>
              </a:spcBef>
            </a:pPr>
            <a:r>
              <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rPr>
              <a:t>We operate AU as a commercial platform; all short breaks services charge a customer fee</a:t>
            </a:r>
          </a:p>
          <a:p>
            <a:pPr marL="0" indent="0" defTabSz="914400">
              <a:lnSpc>
                <a:spcPct val="110000"/>
              </a:lnSpc>
              <a:spcBef>
                <a:spcPts val="800"/>
              </a:spcBef>
              <a:buNone/>
            </a:pPr>
            <a:endParaRPr lang="en-US" altLang="en-US" dirty="0">
              <a:latin typeface="Tahoma" panose="020B0604030504040204" pitchFamily="34" charset="0"/>
              <a:ea typeface="Tahoma" panose="020B0604030504040204" pitchFamily="34" charset="0"/>
              <a:cs typeface="Tahoma" panose="020B0604030504040204" pitchFamily="34" charset="0"/>
              <a:sym typeface="Franklin Gothic Book" panose="020B0503020102020204" pitchFamily="34" charset="0"/>
            </a:endParaRPr>
          </a:p>
        </p:txBody>
      </p:sp>
    </p:spTree>
    <p:extLst>
      <p:ext uri="{BB962C8B-B14F-4D97-AF65-F5344CB8AC3E}">
        <p14:creationId xmlns:p14="http://schemas.microsoft.com/office/powerpoint/2010/main" val="41631401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C5CC252C-DB47-407B-B69E-F6253BA5C163}"/>
              </a:ext>
            </a:extLst>
          </p:cNvPr>
          <p:cNvSpPr txBox="1">
            <a:spLocks noGrp="1"/>
          </p:cNvSpPr>
          <p:nvPr>
            <p:ph type="title" idx="4294967295"/>
          </p:nvPr>
        </p:nvSpPr>
        <p:spPr>
          <a:xfrm>
            <a:off x="2160363" y="691178"/>
            <a:ext cx="6465718" cy="1230570"/>
          </a:xfrm>
          <a:prstGeom prst="rect">
            <a:avLst/>
          </a:prstGeom>
          <a:noFill/>
          <a:ln>
            <a:noFill/>
            <a:prstDash/>
          </a:ln>
          <a:effectLst/>
        </p:spPr>
        <p:txBody>
          <a:bodyPr rot="0" spcFirstLastPara="0" vertOverflow="overflow" horzOverflow="overflow" vert="horz" wrap="square" lIns="228600" tIns="228600" rIns="228600" bIns="228600" numCol="1" spcCol="0" rtlCol="0" fromWordArt="0" anchor="t" anchorCtr="0" forceAA="0" compatLnSpc="1">
            <a:prstTxWarp prst="textNoShape">
              <a:avLst/>
            </a:prstTxWarp>
            <a:normAutofit fontScale="90000"/>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en-US" sz="3200" b="0" i="0" u="none" strike="noStrike" kern="1200" cap="none" spc="0" normalizeH="0" baseline="0" noProof="0" dirty="0">
                <a:ln>
                  <a:noFill/>
                </a:ln>
                <a:solidFill>
                  <a:schemeClr val="accent1"/>
                </a:solidFill>
                <a:effectLst/>
                <a:uLnTx/>
                <a:uFillTx/>
                <a:latin typeface="Tahoma" panose="020B0604030504040204" pitchFamily="34" charset="0"/>
                <a:ea typeface="Tahoma" panose="020B0604030504040204" pitchFamily="34" charset="0"/>
                <a:cs typeface="Tahoma" panose="020B0604030504040204" pitchFamily="34" charset="0"/>
                <a:sym typeface="Franklin Gothic Book" pitchFamily="34" charset="0"/>
              </a:rPr>
              <a:t>Some of our local grant funded providers…</a:t>
            </a:r>
          </a:p>
        </p:txBody>
      </p:sp>
      <p:pic>
        <p:nvPicPr>
          <p:cNvPr id="1042" name="Picture 18" descr="Image result for avenues east logo">
            <a:hlinkClick r:id="rId3"/>
            <a:extLst>
              <a:ext uri="{FF2B5EF4-FFF2-40B4-BE49-F238E27FC236}">
                <a16:creationId xmlns:a16="http://schemas.microsoft.com/office/drawing/2014/main" id="{BBC43640-BC3D-4B49-A684-95EFB374553A}"/>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64670" y="1526082"/>
            <a:ext cx="2857500" cy="1171575"/>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descr="Images of logos for Leading Lives, Avenues, Press Start, LEAPS, Achieving Aspirations, Out Loud Music, Ipswich Community Media, New Wolsey Theatre and Ipswich Opportunity Group. ">
            <a:extLst>
              <a:ext uri="{FF2B5EF4-FFF2-40B4-BE49-F238E27FC236}">
                <a16:creationId xmlns:a16="http://schemas.microsoft.com/office/drawing/2014/main" id="{A02AF1FF-37DC-40FA-BE04-267BF30EF896}"/>
              </a:ext>
            </a:extLst>
          </p:cNvPr>
          <p:cNvGrpSpPr/>
          <p:nvPr/>
        </p:nvGrpSpPr>
        <p:grpSpPr>
          <a:xfrm>
            <a:off x="1837517" y="1894435"/>
            <a:ext cx="7054778" cy="4654484"/>
            <a:chOff x="1837517" y="1894435"/>
            <a:chExt cx="7054778" cy="4654484"/>
          </a:xfrm>
        </p:grpSpPr>
        <p:pic>
          <p:nvPicPr>
            <p:cNvPr id="1026" name="Picture 2" descr="Image result for leading lives">
              <a:hlinkClick r:id="rId5"/>
              <a:extLst>
                <a:ext uri="{FF2B5EF4-FFF2-40B4-BE49-F238E27FC236}">
                  <a16:creationId xmlns:a16="http://schemas.microsoft.com/office/drawing/2014/main" id="{14428002-DB1B-4092-957F-81CA4D92D277}"/>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7499" t="23996" r="8316" b="28272"/>
            <a:stretch/>
          </p:blipFill>
          <p:spPr bwMode="auto">
            <a:xfrm>
              <a:off x="1837517" y="2341174"/>
              <a:ext cx="2405582" cy="90930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press start gaming lounge logo">
              <a:hlinkClick r:id="rId7"/>
              <a:extLst>
                <a:ext uri="{FF2B5EF4-FFF2-40B4-BE49-F238E27FC236}">
                  <a16:creationId xmlns:a16="http://schemas.microsoft.com/office/drawing/2014/main" id="{5C52D6E3-8F21-474F-A02C-6155BDFF76B8}"/>
                </a:ext>
              </a:extLst>
            </p:cNvPr>
            <p:cNvPicPr>
              <a:picLocks noChangeAspect="1" noChangeArrowheads="1"/>
            </p:cNvPicPr>
            <p:nvPr/>
          </p:nvPicPr>
          <p:blipFill rotWithShape="1">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l="23399" t="22700" r="23351" b="24212"/>
            <a:stretch/>
          </p:blipFill>
          <p:spPr bwMode="auto">
            <a:xfrm>
              <a:off x="7208750" y="1894435"/>
              <a:ext cx="1683545" cy="167840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chieving aspirations">
              <a:hlinkClick r:id="rId9"/>
              <a:extLst>
                <a:ext uri="{FF2B5EF4-FFF2-40B4-BE49-F238E27FC236}">
                  <a16:creationId xmlns:a16="http://schemas.microsoft.com/office/drawing/2014/main" id="{3244CA3B-6B5D-46BD-80CB-7D724159ACAD}"/>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t="9815"/>
            <a:stretch/>
          </p:blipFill>
          <p:spPr bwMode="auto">
            <a:xfrm>
              <a:off x="2227283" y="3389780"/>
              <a:ext cx="2857500" cy="127992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leaps ipswich">
              <a:hlinkClick r:id="rId11"/>
              <a:extLst>
                <a:ext uri="{FF2B5EF4-FFF2-40B4-BE49-F238E27FC236}">
                  <a16:creationId xmlns:a16="http://schemas.microsoft.com/office/drawing/2014/main" id="{EE073806-27B2-4E69-8E5E-030AA8FEDFB9}"/>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t="22011" r="-533" b="23293"/>
            <a:stretch/>
          </p:blipFill>
          <p:spPr bwMode="auto">
            <a:xfrm>
              <a:off x="4823113" y="2756653"/>
              <a:ext cx="1897644" cy="1032408"/>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Image result for outloud music logo">
              <a:hlinkClick r:id="rId13"/>
              <a:extLst>
                <a:ext uri="{FF2B5EF4-FFF2-40B4-BE49-F238E27FC236}">
                  <a16:creationId xmlns:a16="http://schemas.microsoft.com/office/drawing/2014/main" id="{35128623-6E83-4BF2-8022-CC9A316999F8}"/>
                </a:ext>
              </a:extLst>
            </p:cNvPr>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77955" y="3673436"/>
              <a:ext cx="2088429" cy="121136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ipswich community media logo">
              <a:hlinkClick r:id="rId15"/>
              <a:extLst>
                <a:ext uri="{FF2B5EF4-FFF2-40B4-BE49-F238E27FC236}">
                  <a16:creationId xmlns:a16="http://schemas.microsoft.com/office/drawing/2014/main" id="{1A072167-7314-421D-982E-C3B5C3D01839}"/>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80652" y="5482363"/>
              <a:ext cx="2078542" cy="79782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new wolsey theatre squared">
              <a:hlinkClick r:id="rId17"/>
              <a:extLst>
                <a:ext uri="{FF2B5EF4-FFF2-40B4-BE49-F238E27FC236}">
                  <a16:creationId xmlns:a16="http://schemas.microsoft.com/office/drawing/2014/main" id="{09B9FC73-7FCA-4CA7-8598-0B86C92A696E}"/>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309383" y="4764839"/>
              <a:ext cx="2219528" cy="1279928"/>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ipswich opportunity group logo">
              <a:hlinkClick r:id="rId19"/>
              <a:extLst>
                <a:ext uri="{FF2B5EF4-FFF2-40B4-BE49-F238E27FC236}">
                  <a16:creationId xmlns:a16="http://schemas.microsoft.com/office/drawing/2014/main" id="{225DE908-B25C-4B7E-819D-FF85FE4E0287}"/>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927131" y="5039495"/>
              <a:ext cx="1509424" cy="150942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6847578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75"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97" name="Rectangle 96">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le 1">
            <a:extLst>
              <a:ext uri="{FF2B5EF4-FFF2-40B4-BE49-F238E27FC236}">
                <a16:creationId xmlns:a16="http://schemas.microsoft.com/office/drawing/2014/main" id="{F05F2624-8781-48A6-87C6-A0BADB7B1729}"/>
              </a:ext>
            </a:extLst>
          </p:cNvPr>
          <p:cNvSpPr>
            <a:spLocks noGrp="1"/>
          </p:cNvSpPr>
          <p:nvPr>
            <p:ph type="title"/>
          </p:nvPr>
        </p:nvSpPr>
        <p:spPr>
          <a:xfrm>
            <a:off x="2128526" y="920750"/>
            <a:ext cx="6465718" cy="1230570"/>
          </a:xfrm>
        </p:spPr>
        <p:txBody>
          <a:bodyPr anchor="t">
            <a:noAutofit/>
          </a:bodyPr>
          <a:lstStyle/>
          <a:p>
            <a:pPr algn="l"/>
            <a:r>
              <a:rPr lang="en-GB" altLang="en-US" sz="3000" spc="0" dirty="0">
                <a:solidFill>
                  <a:schemeClr val="accent1"/>
                </a:solidFill>
                <a:latin typeface="Tahoma" panose="020B0604030504040204" pitchFamily="34" charset="0"/>
                <a:ea typeface="Tahoma" panose="020B0604030504040204" pitchFamily="34" charset="0"/>
                <a:cs typeface="Tahoma" panose="020B0604030504040204" pitchFamily="34" charset="0"/>
              </a:rPr>
              <a:t>Support for Families</a:t>
            </a:r>
          </a:p>
        </p:txBody>
      </p:sp>
      <p:sp>
        <p:nvSpPr>
          <p:cNvPr id="99" name="Isosceles Triangle 98">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7171" name="Content Placeholder 2">
            <a:extLst>
              <a:ext uri="{FF2B5EF4-FFF2-40B4-BE49-F238E27FC236}">
                <a16:creationId xmlns:a16="http://schemas.microsoft.com/office/drawing/2014/main" id="{20DA5505-F655-4E15-91A2-7305C291D021}"/>
              </a:ext>
            </a:extLst>
          </p:cNvPr>
          <p:cNvSpPr>
            <a:spLocks noGrp="1"/>
          </p:cNvSpPr>
          <p:nvPr>
            <p:ph idx="1"/>
          </p:nvPr>
        </p:nvSpPr>
        <p:spPr>
          <a:xfrm>
            <a:off x="2128528" y="1988840"/>
            <a:ext cx="6219255" cy="3802762"/>
          </a:xfrm>
        </p:spPr>
        <p:txBody>
          <a:bodyPr anchor="t">
            <a:normAutofit/>
          </a:bodyPr>
          <a:lstStyle/>
          <a:p>
            <a:pPr>
              <a:lnSpc>
                <a:spcPct val="110000"/>
              </a:lnSpc>
            </a:pPr>
            <a:r>
              <a:rPr lang="en-GB" altLang="en-US" sz="2000" dirty="0">
                <a:latin typeface="Tahoma" panose="020B0604030504040204" pitchFamily="34" charset="0"/>
                <a:cs typeface="Tahoma" panose="020B0604030504040204" pitchFamily="34" charset="0"/>
              </a:rPr>
              <a:t>Our support offer to families includes </a:t>
            </a:r>
          </a:p>
          <a:p>
            <a:pPr lvl="1">
              <a:lnSpc>
                <a:spcPct val="110000"/>
              </a:lnSpc>
            </a:pPr>
            <a:r>
              <a:rPr lang="en-GB" altLang="en-US" sz="1800" dirty="0">
                <a:latin typeface="Tahoma" panose="020B0604030504040204" pitchFamily="34" charset="0"/>
                <a:cs typeface="Tahoma" panose="020B0604030504040204" pitchFamily="34" charset="0"/>
              </a:rPr>
              <a:t>The provision of personal budgets </a:t>
            </a:r>
          </a:p>
          <a:p>
            <a:pPr lvl="1">
              <a:lnSpc>
                <a:spcPct val="110000"/>
              </a:lnSpc>
            </a:pPr>
            <a:r>
              <a:rPr lang="en-GB" altLang="en-US" sz="1800" dirty="0">
                <a:latin typeface="Tahoma" panose="020B0604030504040204" pitchFamily="34" charset="0"/>
                <a:cs typeface="Tahoma" panose="020B0604030504040204" pitchFamily="34" charset="0"/>
              </a:rPr>
              <a:t>Tailored advice and support around short break needs and solutions</a:t>
            </a:r>
          </a:p>
          <a:p>
            <a:pPr lvl="1">
              <a:lnSpc>
                <a:spcPct val="110000"/>
              </a:lnSpc>
            </a:pPr>
            <a:r>
              <a:rPr lang="en-GB" altLang="en-US" sz="1800" dirty="0">
                <a:latin typeface="Tahoma" panose="020B0604030504040204" pitchFamily="34" charset="0"/>
                <a:cs typeface="Tahoma" panose="020B0604030504040204" pitchFamily="34" charset="0"/>
              </a:rPr>
              <a:t>Providing first step social care support such as behaviour support resources</a:t>
            </a:r>
          </a:p>
          <a:p>
            <a:pPr lvl="1">
              <a:lnSpc>
                <a:spcPct val="110000"/>
              </a:lnSpc>
            </a:pPr>
            <a:r>
              <a:rPr lang="en-GB" altLang="en-US" sz="1800" dirty="0">
                <a:latin typeface="Tahoma" panose="020B0604030504040204" pitchFamily="34" charset="0"/>
                <a:cs typeface="Tahoma" panose="020B0604030504040204" pitchFamily="34" charset="0"/>
              </a:rPr>
              <a:t>Services and support relating to young carers and siblings</a:t>
            </a:r>
          </a:p>
          <a:p>
            <a:pPr>
              <a:lnSpc>
                <a:spcPct val="110000"/>
              </a:lnSpc>
            </a:pPr>
            <a:r>
              <a:rPr lang="en-GB" sz="2000" dirty="0">
                <a:solidFill>
                  <a:srgbClr val="000000"/>
                </a:solidFill>
                <a:latin typeface="Segoe UI" panose="020B0502040204020203" pitchFamily="34" charset="0"/>
              </a:rPr>
              <a:t>W</a:t>
            </a:r>
            <a:r>
              <a:rPr lang="en-GB" sz="2000" b="0" i="0" u="none" strike="noStrike" dirty="0">
                <a:solidFill>
                  <a:srgbClr val="000000"/>
                </a:solidFill>
                <a:effectLst/>
                <a:latin typeface="Segoe UI" panose="020B0502040204020203" pitchFamily="34" charset="0"/>
              </a:rPr>
              <a:t>e are on </a:t>
            </a:r>
            <a:r>
              <a:rPr lang="en-GB" sz="2000" b="0" i="0" u="sng" strike="noStrike" dirty="0">
                <a:solidFill>
                  <a:srgbClr val="FC5A1A"/>
                </a:solidFill>
                <a:effectLst/>
                <a:latin typeface="Segoe UI" panose="020B0502040204020203" pitchFamily="34" charset="0"/>
                <a:hlinkClick r:id="rId3"/>
              </a:rPr>
              <a:t>Facebook</a:t>
            </a:r>
            <a:r>
              <a:rPr lang="en-GB" sz="2000" b="0" i="0" u="none" strike="noStrike" dirty="0">
                <a:solidFill>
                  <a:srgbClr val="000000"/>
                </a:solidFill>
                <a:effectLst/>
                <a:latin typeface="Segoe UI" panose="020B0502040204020203" pitchFamily="34" charset="0"/>
              </a:rPr>
              <a:t>, </a:t>
            </a:r>
            <a:r>
              <a:rPr lang="en-GB" sz="2000" b="0" i="0" u="sng" strike="noStrike" dirty="0">
                <a:solidFill>
                  <a:srgbClr val="FC5A1A"/>
                </a:solidFill>
                <a:effectLst/>
                <a:latin typeface="Segoe UI" panose="020B0502040204020203" pitchFamily="34" charset="0"/>
                <a:hlinkClick r:id="rId4"/>
              </a:rPr>
              <a:t>Twitter</a:t>
            </a:r>
            <a:r>
              <a:rPr lang="en-GB" sz="2000" b="0" i="0" u="none" strike="noStrike" dirty="0">
                <a:solidFill>
                  <a:srgbClr val="000000"/>
                </a:solidFill>
                <a:effectLst/>
                <a:latin typeface="Segoe UI" panose="020B0502040204020203" pitchFamily="34" charset="0"/>
              </a:rPr>
              <a:t>, and we have an </a:t>
            </a:r>
            <a:r>
              <a:rPr lang="en-GB" sz="2000" b="0" i="0" u="sng" strike="noStrike" dirty="0" err="1">
                <a:solidFill>
                  <a:srgbClr val="FC5A1A"/>
                </a:solidFill>
                <a:effectLst/>
                <a:latin typeface="Segoe UI" panose="020B0502040204020203" pitchFamily="34" charset="0"/>
                <a:hlinkClick r:id="rId5"/>
              </a:rPr>
              <a:t>eNewsletter</a:t>
            </a:r>
            <a:r>
              <a:rPr lang="en-GB" sz="2000" b="0" i="0" u="none" strike="noStrike" dirty="0">
                <a:solidFill>
                  <a:srgbClr val="000000"/>
                </a:solidFill>
                <a:effectLst/>
                <a:latin typeface="Segoe UI" panose="020B0502040204020203" pitchFamily="34" charset="0"/>
              </a:rPr>
              <a:t> that goes out around once a week</a:t>
            </a:r>
            <a:endParaRPr lang="en-GB" altLang="en-US" sz="1800" dirty="0">
              <a:latin typeface="Tahoma" panose="020B0604030504040204" pitchFamily="34" charset="0"/>
              <a:cs typeface="Tahoma" panose="020B0604030504040204" pitchFamily="34" charset="0"/>
            </a:endParaRPr>
          </a:p>
          <a:p>
            <a:pPr>
              <a:lnSpc>
                <a:spcPct val="110000"/>
              </a:lnSpc>
            </a:pPr>
            <a:endParaRPr lang="en-GB" alt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134" y="0"/>
            <a:ext cx="9438087"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2748" y="0"/>
            <a:ext cx="7701252"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C77FAE-C89F-47E4-B01B-DDFBD0A8F8FC}"/>
              </a:ext>
            </a:extLst>
          </p:cNvPr>
          <p:cNvSpPr>
            <a:spLocks noGrp="1"/>
          </p:cNvSpPr>
          <p:nvPr>
            <p:ph type="title"/>
          </p:nvPr>
        </p:nvSpPr>
        <p:spPr>
          <a:xfrm>
            <a:off x="2160363" y="841375"/>
            <a:ext cx="6143055" cy="931441"/>
          </a:xfrm>
        </p:spPr>
        <p:txBody>
          <a:bodyPr anchor="t">
            <a:noAutofit/>
          </a:bodyPr>
          <a:lstStyle/>
          <a:p>
            <a:pPr marL="407988" indent="-407988" algn="l" defTabSz="914400" eaLnBrk="1">
              <a:spcBef>
                <a:spcPts val="800"/>
              </a:spcBef>
              <a:defRPr/>
            </a:pPr>
            <a:r>
              <a:rPr lang="en-GB" sz="3000" spc="0" dirty="0">
                <a:solidFill>
                  <a:schemeClr val="accent1"/>
                </a:solidFill>
                <a:latin typeface="Tahoma" panose="020B0604030504040204" pitchFamily="34" charset="0"/>
                <a:ea typeface="Tahoma" panose="020B0604030504040204" pitchFamily="34" charset="0"/>
                <a:cs typeface="Tahoma" panose="020B0604030504040204" pitchFamily="34" charset="0"/>
                <a:sym typeface="Helvetica" charset="0"/>
              </a:rPr>
              <a:t>Short breaks personal budget</a:t>
            </a:r>
            <a:br>
              <a:rPr lang="en-GB" sz="3000" spc="0" dirty="0">
                <a:solidFill>
                  <a:schemeClr val="accent1"/>
                </a:solidFill>
                <a:latin typeface="Tahoma" panose="020B0604030504040204" pitchFamily="34" charset="0"/>
                <a:ea typeface="Tahoma" panose="020B0604030504040204" pitchFamily="34" charset="0"/>
                <a:cs typeface="Tahoma" panose="020B0604030504040204" pitchFamily="34" charset="0"/>
                <a:sym typeface="Helvetica" charset="0"/>
              </a:rPr>
            </a:br>
            <a:endParaRPr lang="en-GB" sz="3000" spc="0" dirty="0">
              <a:solidFill>
                <a:schemeClr val="accent1"/>
              </a:solidFill>
              <a:latin typeface="Tahoma" panose="020B0604030504040204" pitchFamily="34" charset="0"/>
              <a:ea typeface="Tahoma" panose="020B0604030504040204" pitchFamily="34" charset="0"/>
              <a:cs typeface="Tahoma" panose="020B0604030504040204" pitchFamily="34" charset="0"/>
              <a:sym typeface="Helvetica" charset="0"/>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10831" y="987224"/>
            <a:ext cx="300774" cy="194466"/>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D87FB21-9A66-49FD-B419-51831B561388}"/>
              </a:ext>
            </a:extLst>
          </p:cNvPr>
          <p:cNvSpPr>
            <a:spLocks noGrp="1"/>
          </p:cNvSpPr>
          <p:nvPr>
            <p:ph idx="1"/>
          </p:nvPr>
        </p:nvSpPr>
        <p:spPr>
          <a:xfrm>
            <a:off x="1880603" y="1803495"/>
            <a:ext cx="6787181" cy="3802762"/>
          </a:xfrm>
        </p:spPr>
        <p:txBody>
          <a:bodyPr anchor="t">
            <a:noAutofit/>
          </a:bodyPr>
          <a:lstStyle/>
          <a:p>
            <a:pPr>
              <a:lnSpc>
                <a:spcPct val="110000"/>
              </a:lnSpc>
            </a:pPr>
            <a:r>
              <a:rPr lang="en-GB" altLang="en-US" sz="1800" dirty="0">
                <a:latin typeface="Tahoma" panose="020B0604030504040204" pitchFamily="34" charset="0"/>
                <a:cs typeface="Tahoma" panose="020B0604030504040204" pitchFamily="34" charset="0"/>
              </a:rPr>
              <a:t>The application process can be completed entirely </a:t>
            </a:r>
            <a:r>
              <a:rPr lang="en-GB" altLang="en-US" sz="1800" dirty="0">
                <a:latin typeface="Tahoma" panose="020B0604030504040204" pitchFamily="34" charset="0"/>
                <a:cs typeface="Tahoma" panose="020B0604030504040204" pitchFamily="34" charset="0"/>
                <a:hlinkClick r:id="rId2"/>
              </a:rPr>
              <a:t>online</a:t>
            </a:r>
            <a:r>
              <a:rPr lang="en-GB" altLang="en-US" sz="1800" dirty="0">
                <a:latin typeface="Tahoma" panose="020B0604030504040204" pitchFamily="34" charset="0"/>
                <a:cs typeface="Tahoma" panose="020B0604030504040204" pitchFamily="34" charset="0"/>
              </a:rPr>
              <a:t> through the Activities Unlimited website – it takes around 20 minutes to complete. If anyone needs support with this we are happy to help</a:t>
            </a:r>
          </a:p>
          <a:p>
            <a:pPr>
              <a:lnSpc>
                <a:spcPct val="110000"/>
              </a:lnSpc>
            </a:pPr>
            <a:r>
              <a:rPr lang="en-GB" sz="1800" dirty="0">
                <a:latin typeface="Tahoma" panose="020B0604030504040204" pitchFamily="34" charset="0"/>
                <a:ea typeface="Tahoma" panose="020B0604030504040204" pitchFamily="34" charset="0"/>
                <a:cs typeface="Tahoma" panose="020B0604030504040204" pitchFamily="34" charset="0"/>
                <a:sym typeface="Helvetica" charset="0"/>
              </a:rPr>
              <a:t>Around 40% of our current 4000+ member families currently receive a short breaks budget</a:t>
            </a:r>
          </a:p>
          <a:p>
            <a:pPr>
              <a:lnSpc>
                <a:spcPct val="110000"/>
              </a:lnSpc>
              <a:defRPr/>
            </a:pPr>
            <a:r>
              <a:rPr lang="en-GB" sz="1800" dirty="0">
                <a:latin typeface="Tahoma" panose="020B0604030504040204" pitchFamily="34" charset="0"/>
                <a:ea typeface="Tahoma" panose="020B0604030504040204" pitchFamily="34" charset="0"/>
                <a:cs typeface="Tahoma" panose="020B0604030504040204" pitchFamily="34" charset="0"/>
                <a:sym typeface="Helvetica" charset="0"/>
              </a:rPr>
              <a:t>The aim of the budget is to give parent/carers a break and give the young people something fun/engaging to do</a:t>
            </a:r>
          </a:p>
          <a:p>
            <a:pPr>
              <a:lnSpc>
                <a:spcPct val="110000"/>
              </a:lnSpc>
              <a:defRPr/>
            </a:pPr>
            <a:r>
              <a:rPr lang="en-GB" sz="1800" dirty="0">
                <a:latin typeface="Tahoma" panose="020B0604030504040204" pitchFamily="34" charset="0"/>
                <a:ea typeface="Tahoma" panose="020B0604030504040204" pitchFamily="34" charset="0"/>
                <a:cs typeface="Tahoma" panose="020B0604030504040204" pitchFamily="34" charset="0"/>
                <a:sym typeface="Helvetica" charset="0"/>
              </a:rPr>
              <a:t>It can be spent on a wide variety of things such as Short Breaks services, toys or family holidays</a:t>
            </a:r>
          </a:p>
          <a:p>
            <a:pPr>
              <a:lnSpc>
                <a:spcPct val="110000"/>
              </a:lnSpc>
              <a:defRPr/>
            </a:pPr>
            <a:endParaRPr lang="en-GB" sz="1800" dirty="0">
              <a:latin typeface="Tahoma" panose="020B0604030504040204" pitchFamily="34" charset="0"/>
              <a:ea typeface="Tahoma" panose="020B0604030504040204" pitchFamily="34" charset="0"/>
              <a:cs typeface="Tahoma" panose="020B0604030504040204" pitchFamily="34" charset="0"/>
              <a:sym typeface="Helvetica"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EAF1E8-6C67-4D11-ADDB-251E4EEFAED6}"/>
              </a:ext>
            </a:extLst>
          </p:cNvPr>
          <p:cNvSpPr txBox="1">
            <a:spLocks noGrp="1"/>
          </p:cNvSpPr>
          <p:nvPr>
            <p:ph type="title" idx="4294967295"/>
          </p:nvPr>
        </p:nvSpPr>
        <p:spPr>
          <a:xfrm>
            <a:off x="2115452" y="565150"/>
            <a:ext cx="628679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chemeClr val="accent1"/>
                </a:solidFill>
                <a:effectLst/>
                <a:uLnTx/>
                <a:uFillTx/>
                <a:latin typeface="Tahoma" panose="020B0604030504040204" pitchFamily="34" charset="0"/>
                <a:ea typeface="Tahoma" panose="020B0604030504040204" pitchFamily="34" charset="0"/>
                <a:cs typeface="Tahoma" panose="020B0604030504040204" pitchFamily="34" charset="0"/>
              </a:rPr>
              <a:t>Examples from families of how AU Budgets have been spent… (1)</a:t>
            </a:r>
          </a:p>
        </p:txBody>
      </p:sp>
      <p:sp>
        <p:nvSpPr>
          <p:cNvPr id="34" name="Speech Bubble: Rectangle with Corners Rounded 33">
            <a:extLst>
              <a:ext uri="{FF2B5EF4-FFF2-40B4-BE49-F238E27FC236}">
                <a16:creationId xmlns:a16="http://schemas.microsoft.com/office/drawing/2014/main" id="{73427744-D149-40D5-9D62-17E76F96550B}"/>
              </a:ext>
            </a:extLst>
          </p:cNvPr>
          <p:cNvSpPr/>
          <p:nvPr/>
        </p:nvSpPr>
        <p:spPr>
          <a:xfrm>
            <a:off x="1820544" y="1753096"/>
            <a:ext cx="6644802" cy="1171848"/>
          </a:xfrm>
          <a:prstGeom prst="wedgeRoundRectCallout">
            <a:avLst>
              <a:gd name="adj1" fmla="val 54825"/>
              <a:gd name="adj2" fmla="val -20603"/>
              <a:gd name="adj3" fmla="val 16667"/>
            </a:avLst>
          </a:prstGeom>
          <a:solidFill>
            <a:srgbClr val="FFEEB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My son is autistic and has difficulties making friends and socialising. We use his money on a </a:t>
            </a:r>
            <a:r>
              <a:rPr lang="en-GB"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group called Avenues East</a:t>
            </a: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they meet every other week on a Saturday morning for different activities, he loves it. Also, some of his money goes on a </a:t>
            </a:r>
            <a:r>
              <a:rPr lang="en-GB"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cooking club called</a:t>
            </a: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GB"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Time and Space</a:t>
            </a: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He has learnt to make different pasta from scratch and pasta sauce.</a:t>
            </a:r>
            <a:endParaRPr lang="en-GB" sz="1400" dirty="0">
              <a:effectLst/>
              <a:ea typeface="Calibri" panose="020F0502020204030204" pitchFamily="34" charset="0"/>
              <a:cs typeface="Times New Roman" panose="02020603050405020304" pitchFamily="18" charset="0"/>
            </a:endParaRPr>
          </a:p>
        </p:txBody>
      </p:sp>
      <p:sp>
        <p:nvSpPr>
          <p:cNvPr id="39" name="Speech Bubble: Rectangle with Corners Rounded 38">
            <a:extLst>
              <a:ext uri="{FF2B5EF4-FFF2-40B4-BE49-F238E27FC236}">
                <a16:creationId xmlns:a16="http://schemas.microsoft.com/office/drawing/2014/main" id="{FDD00043-95D9-4FD6-8471-0D120E65F9F4}"/>
              </a:ext>
            </a:extLst>
          </p:cNvPr>
          <p:cNvSpPr/>
          <p:nvPr/>
        </p:nvSpPr>
        <p:spPr>
          <a:xfrm>
            <a:off x="2050331" y="3140968"/>
            <a:ext cx="6644802" cy="1584176"/>
          </a:xfrm>
          <a:prstGeom prst="wedgeRoundRectCallout">
            <a:avLst>
              <a:gd name="adj1" fmla="val -53279"/>
              <a:gd name="adj2" fmla="val -22217"/>
              <a:gd name="adj3" fmla="val 16667"/>
            </a:avLst>
          </a:prstGeom>
          <a:solidFill>
            <a:srgbClr val="FFD9F2"/>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Since starting </a:t>
            </a:r>
            <a:r>
              <a:rPr lang="en-GB"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swimming lessons</a:t>
            </a: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earlier in the year my son has now reached stage 5. Being autistic he finds it difficult to understand and follow instructions and feels uncomfortable in group situations. He prefers to learn in 1:1 situation and relies on teacher support. From being a non-swimmer to being able to swim on his back, go under water and even do handstands under water is amazing! His confidence has improved, and he loves his swimming instructor. My son is a very happy boy when swimming comes around each week!</a:t>
            </a:r>
            <a:endParaRPr lang="en-GB" sz="1400" dirty="0">
              <a:effectLst/>
              <a:ea typeface="Calibri" panose="020F0502020204030204" pitchFamily="34" charset="0"/>
              <a:cs typeface="Times New Roman" panose="02020603050405020304" pitchFamily="18" charset="0"/>
            </a:endParaRPr>
          </a:p>
        </p:txBody>
      </p:sp>
      <p:sp>
        <p:nvSpPr>
          <p:cNvPr id="38" name="Speech Bubble: Rectangle with Corners Rounded 37">
            <a:extLst>
              <a:ext uri="{FF2B5EF4-FFF2-40B4-BE49-F238E27FC236}">
                <a16:creationId xmlns:a16="http://schemas.microsoft.com/office/drawing/2014/main" id="{31850A9E-F769-4D50-B890-2F4434D8E4E3}"/>
              </a:ext>
            </a:extLst>
          </p:cNvPr>
          <p:cNvSpPr/>
          <p:nvPr/>
        </p:nvSpPr>
        <p:spPr>
          <a:xfrm>
            <a:off x="1820544" y="4979613"/>
            <a:ext cx="6656705" cy="1401715"/>
          </a:xfrm>
          <a:prstGeom prst="wedgeRoundRectCallout">
            <a:avLst>
              <a:gd name="adj1" fmla="val 54825"/>
              <a:gd name="adj2" fmla="val -20603"/>
              <a:gd name="adj3" fmla="val 16667"/>
            </a:avLst>
          </a:prstGeom>
          <a:solidFill>
            <a:srgbClr val="EADCF4"/>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Our son who's 14 loves to go to </a:t>
            </a:r>
            <a:r>
              <a:rPr lang="en-GB"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Anglia Karting</a:t>
            </a: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They are aware he is autistic and have spent extra time making sure he understands and really enjoys the sessions!! Since crawling round the track when he started, he is now whizzing round confidently and safely thanks to the morning course he attended in August. He has learnt so much and can't wait to get on the track!! It's so lovely to see him laughing that much!</a:t>
            </a:r>
            <a:endParaRPr lang="en-GB" sz="1400" dirty="0">
              <a:effectLst/>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797B7E"/>
      </a:accent1>
      <a:accent2>
        <a:srgbClr val="91DEFA"/>
      </a:accent2>
      <a:accent3>
        <a:srgbClr val="FFFFFF"/>
      </a:accent3>
      <a:accent4>
        <a:srgbClr val="000000"/>
      </a:accent4>
      <a:accent5>
        <a:srgbClr val="BEBFC0"/>
      </a:accent5>
      <a:accent6>
        <a:srgbClr val="83C9E3"/>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511</TotalTime>
  <Words>1245</Words>
  <Application>Microsoft Office PowerPoint</Application>
  <PresentationFormat>On-screen Show (4:3)</PresentationFormat>
  <Paragraphs>78</Paragraphs>
  <Slides>13</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Avenir</vt:lpstr>
      <vt:lpstr>Calibri Light</vt:lpstr>
      <vt:lpstr>Rockwell</vt:lpstr>
      <vt:lpstr>Segoe UI</vt:lpstr>
      <vt:lpstr>Tahoma</vt:lpstr>
      <vt:lpstr>Wingdings</vt:lpstr>
      <vt:lpstr>Atlas</vt:lpstr>
      <vt:lpstr>Activities Unlimited</vt:lpstr>
      <vt:lpstr>Activities Unlimited/Short Breaks</vt:lpstr>
      <vt:lpstr>Aims and outcomes…</vt:lpstr>
      <vt:lpstr>How we deliver Short Breaks in Suffolk</vt:lpstr>
      <vt:lpstr>Short Break Providers</vt:lpstr>
      <vt:lpstr>Some of our local grant funded providers…</vt:lpstr>
      <vt:lpstr>Support for Families</vt:lpstr>
      <vt:lpstr>Short breaks personal budget </vt:lpstr>
      <vt:lpstr>Examples from families of how AU Budgets have been spent… (1)</vt:lpstr>
      <vt:lpstr>Examples from families of how AU Budgets have been spent… (2)</vt:lpstr>
      <vt:lpstr>Future Development</vt:lpstr>
      <vt:lpstr>If you have any questions at all…</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Barrett</dc:creator>
  <cp:lastModifiedBy>Sophie Harbut</cp:lastModifiedBy>
  <cp:revision>13</cp:revision>
  <dcterms:created xsi:type="dcterms:W3CDTF">2021-02-05T11:17:59Z</dcterms:created>
  <dcterms:modified xsi:type="dcterms:W3CDTF">2021-02-17T14:06:34Z</dcterms:modified>
</cp:coreProperties>
</file>